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59"/>
  </p:notesMasterIdLst>
  <p:sldIdLst>
    <p:sldId id="371" r:id="rId2"/>
    <p:sldId id="299" r:id="rId3"/>
    <p:sldId id="300" r:id="rId4"/>
    <p:sldId id="646" r:id="rId5"/>
    <p:sldId id="559" r:id="rId6"/>
    <p:sldId id="593" r:id="rId7"/>
    <p:sldId id="595" r:id="rId8"/>
    <p:sldId id="596" r:id="rId9"/>
    <p:sldId id="427" r:id="rId10"/>
    <p:sldId id="597" r:id="rId11"/>
    <p:sldId id="598" r:id="rId12"/>
    <p:sldId id="599" r:id="rId13"/>
    <p:sldId id="431" r:id="rId14"/>
    <p:sldId id="600" r:id="rId15"/>
    <p:sldId id="601" r:id="rId16"/>
    <p:sldId id="602" r:id="rId17"/>
    <p:sldId id="698" r:id="rId18"/>
    <p:sldId id="603" r:id="rId19"/>
    <p:sldId id="699" r:id="rId20"/>
    <p:sldId id="700" r:id="rId21"/>
    <p:sldId id="607" r:id="rId22"/>
    <p:sldId id="701" r:id="rId23"/>
    <p:sldId id="702" r:id="rId24"/>
    <p:sldId id="608" r:id="rId25"/>
    <p:sldId id="609" r:id="rId26"/>
    <p:sldId id="373" r:id="rId27"/>
    <p:sldId id="610" r:id="rId28"/>
    <p:sldId id="611" r:id="rId29"/>
    <p:sldId id="697" r:id="rId30"/>
    <p:sldId id="612" r:id="rId31"/>
    <p:sldId id="391" r:id="rId32"/>
    <p:sldId id="613" r:id="rId33"/>
    <p:sldId id="614" r:id="rId34"/>
    <p:sldId id="615" r:id="rId35"/>
    <p:sldId id="616" r:id="rId36"/>
    <p:sldId id="618" r:id="rId37"/>
    <p:sldId id="619" r:id="rId38"/>
    <p:sldId id="620" r:id="rId39"/>
    <p:sldId id="621" r:id="rId40"/>
    <p:sldId id="623" r:id="rId41"/>
    <p:sldId id="625" r:id="rId42"/>
    <p:sldId id="626" r:id="rId43"/>
    <p:sldId id="627" r:id="rId44"/>
    <p:sldId id="628" r:id="rId45"/>
    <p:sldId id="462" r:id="rId46"/>
    <p:sldId id="629" r:id="rId47"/>
    <p:sldId id="464" r:id="rId48"/>
    <p:sldId id="465" r:id="rId49"/>
    <p:sldId id="468" r:id="rId50"/>
    <p:sldId id="630" r:id="rId51"/>
    <p:sldId id="469" r:id="rId52"/>
    <p:sldId id="470" r:id="rId53"/>
    <p:sldId id="471" r:id="rId54"/>
    <p:sldId id="526" r:id="rId55"/>
    <p:sldId id="525" r:id="rId56"/>
    <p:sldId id="473" r:id="rId57"/>
    <p:sldId id="527" r:id="rId58"/>
    <p:sldId id="474" r:id="rId59"/>
    <p:sldId id="632" r:id="rId60"/>
    <p:sldId id="487" r:id="rId61"/>
    <p:sldId id="519" r:id="rId62"/>
    <p:sldId id="520" r:id="rId63"/>
    <p:sldId id="521" r:id="rId64"/>
    <p:sldId id="634" r:id="rId65"/>
    <p:sldId id="635" r:id="rId66"/>
    <p:sldId id="528" r:id="rId67"/>
    <p:sldId id="529" r:id="rId68"/>
    <p:sldId id="531" r:id="rId69"/>
    <p:sldId id="532" r:id="rId70"/>
    <p:sldId id="636" r:id="rId71"/>
    <p:sldId id="637" r:id="rId72"/>
    <p:sldId id="638" r:id="rId73"/>
    <p:sldId id="639" r:id="rId74"/>
    <p:sldId id="640" r:id="rId75"/>
    <p:sldId id="641" r:id="rId76"/>
    <p:sldId id="642" r:id="rId77"/>
    <p:sldId id="643" r:id="rId78"/>
    <p:sldId id="644" r:id="rId79"/>
    <p:sldId id="645" r:id="rId80"/>
    <p:sldId id="476" r:id="rId81"/>
    <p:sldId id="475" r:id="rId82"/>
    <p:sldId id="537" r:id="rId83"/>
    <p:sldId id="543" r:id="rId84"/>
    <p:sldId id="538" r:id="rId85"/>
    <p:sldId id="570" r:id="rId86"/>
    <p:sldId id="571" r:id="rId87"/>
    <p:sldId id="540" r:id="rId88"/>
    <p:sldId id="541" r:id="rId89"/>
    <p:sldId id="554" r:id="rId90"/>
    <p:sldId id="555" r:id="rId91"/>
    <p:sldId id="556" r:id="rId92"/>
    <p:sldId id="568" r:id="rId93"/>
    <p:sldId id="557" r:id="rId94"/>
    <p:sldId id="558" r:id="rId95"/>
    <p:sldId id="647" r:id="rId96"/>
    <p:sldId id="569" r:id="rId97"/>
    <p:sldId id="560" r:id="rId98"/>
    <p:sldId id="562" r:id="rId99"/>
    <p:sldId id="563" r:id="rId100"/>
    <p:sldId id="573" r:id="rId101"/>
    <p:sldId id="565" r:id="rId102"/>
    <p:sldId id="566" r:id="rId103"/>
    <p:sldId id="574" r:id="rId104"/>
    <p:sldId id="536" r:id="rId105"/>
    <p:sldId id="650" r:id="rId106"/>
    <p:sldId id="651" r:id="rId107"/>
    <p:sldId id="652" r:id="rId108"/>
    <p:sldId id="653" r:id="rId109"/>
    <p:sldId id="655" r:id="rId110"/>
    <p:sldId id="656" r:id="rId111"/>
    <p:sldId id="657" r:id="rId112"/>
    <p:sldId id="659" r:id="rId113"/>
    <p:sldId id="660" r:id="rId114"/>
    <p:sldId id="561" r:id="rId115"/>
    <p:sldId id="661" r:id="rId116"/>
    <p:sldId id="567" r:id="rId117"/>
    <p:sldId id="664" r:id="rId118"/>
    <p:sldId id="666" r:id="rId119"/>
    <p:sldId id="667" r:id="rId120"/>
    <p:sldId id="668" r:id="rId121"/>
    <p:sldId id="669" r:id="rId122"/>
    <p:sldId id="670" r:id="rId123"/>
    <p:sldId id="671" r:id="rId124"/>
    <p:sldId id="673" r:id="rId125"/>
    <p:sldId id="675" r:id="rId126"/>
    <p:sldId id="676" r:id="rId127"/>
    <p:sldId id="677" r:id="rId128"/>
    <p:sldId id="679" r:id="rId129"/>
    <p:sldId id="680" r:id="rId130"/>
    <p:sldId id="681" r:id="rId131"/>
    <p:sldId id="682" r:id="rId132"/>
    <p:sldId id="575" r:id="rId133"/>
    <p:sldId id="683" r:id="rId134"/>
    <p:sldId id="576" r:id="rId135"/>
    <p:sldId id="684" r:id="rId136"/>
    <p:sldId id="577" r:id="rId137"/>
    <p:sldId id="685" r:id="rId138"/>
    <p:sldId id="686" r:id="rId139"/>
    <p:sldId id="689" r:id="rId140"/>
    <p:sldId id="379" r:id="rId141"/>
    <p:sldId id="690" r:id="rId142"/>
    <p:sldId id="691" r:id="rId143"/>
    <p:sldId id="693" r:id="rId144"/>
    <p:sldId id="581" r:id="rId145"/>
    <p:sldId id="582" r:id="rId146"/>
    <p:sldId id="694" r:id="rId147"/>
    <p:sldId id="695" r:id="rId148"/>
    <p:sldId id="584" r:id="rId149"/>
    <p:sldId id="585" r:id="rId150"/>
    <p:sldId id="692" r:id="rId151"/>
    <p:sldId id="586" r:id="rId152"/>
    <p:sldId id="579" r:id="rId153"/>
    <p:sldId id="580" r:id="rId154"/>
    <p:sldId id="703" r:id="rId155"/>
    <p:sldId id="274" r:id="rId156"/>
    <p:sldId id="298" r:id="rId157"/>
    <p:sldId id="400" r:id="rId15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9ED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22" d="100"/>
          <a:sy n="122" d="100"/>
        </p:scale>
        <p:origin x="114" y="138"/>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notesMaster" Target="notesMasters/notesMaster1.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presProps" Target="presProps.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theme" Target="theme/theme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tableStyles" Target="tableStyle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ittman, Barry" userId="bff186cd-6ce8-41ba-8e8c-e85cdef216de" providerId="ADAL" clId="{0EB62ABB-C248-4C14-A700-B3423460B52D}"/>
    <pc:docChg chg="addSld modSld sldOrd">
      <pc:chgData name="Wittman, Barry" userId="bff186cd-6ce8-41ba-8e8c-e85cdef216de" providerId="ADAL" clId="{0EB62ABB-C248-4C14-A700-B3423460B52D}" dt="2024-12-03T21:58:43.610" v="15" actId="20577"/>
      <pc:docMkLst>
        <pc:docMk/>
      </pc:docMkLst>
      <pc:sldChg chg="modSp">
        <pc:chgData name="Wittman, Barry" userId="bff186cd-6ce8-41ba-8e8c-e85cdef216de" providerId="ADAL" clId="{0EB62ABB-C248-4C14-A700-B3423460B52D}" dt="2024-12-03T21:58:43.610" v="15" actId="20577"/>
        <pc:sldMkLst>
          <pc:docMk/>
          <pc:sldMk cId="0" sldId="400"/>
        </pc:sldMkLst>
        <pc:spChg chg="mod">
          <ac:chgData name="Wittman, Barry" userId="bff186cd-6ce8-41ba-8e8c-e85cdef216de" providerId="ADAL" clId="{0EB62ABB-C248-4C14-A700-B3423460B52D}" dt="2024-12-03T21:58:43.610" v="15" actId="20577"/>
          <ac:spMkLst>
            <pc:docMk/>
            <pc:sldMk cId="0" sldId="400"/>
            <ac:spMk id="5" creationId="{00000000-0000-0000-0000-000000000000}"/>
          </ac:spMkLst>
        </pc:spChg>
      </pc:sldChg>
      <pc:sldChg chg="modSp">
        <pc:chgData name="Wittman, Barry" userId="bff186cd-6ce8-41ba-8e8c-e85cdef216de" providerId="ADAL" clId="{0EB62ABB-C248-4C14-A700-B3423460B52D}" dt="2024-12-03T19:02:20.409" v="3" actId="20577"/>
        <pc:sldMkLst>
          <pc:docMk/>
          <pc:sldMk cId="1118232451" sldId="646"/>
        </pc:sldMkLst>
        <pc:spChg chg="mod">
          <ac:chgData name="Wittman, Barry" userId="bff186cd-6ce8-41ba-8e8c-e85cdef216de" providerId="ADAL" clId="{0EB62ABB-C248-4C14-A700-B3423460B52D}" dt="2024-12-03T19:02:20.409" v="3" actId="20577"/>
          <ac:spMkLst>
            <pc:docMk/>
            <pc:sldMk cId="1118232451" sldId="646"/>
            <ac:spMk id="5" creationId="{7D31FE77-D48D-4B73-9E3D-0C33BD51168D}"/>
          </ac:spMkLst>
        </pc:spChg>
      </pc:sldChg>
      <pc:sldChg chg="modSp add ord">
        <pc:chgData name="Wittman, Barry" userId="bff186cd-6ce8-41ba-8e8c-e85cdef216de" providerId="ADAL" clId="{0EB62ABB-C248-4C14-A700-B3423460B52D}" dt="2024-12-03T19:04:46.411" v="9" actId="20577"/>
        <pc:sldMkLst>
          <pc:docMk/>
          <pc:sldMk cId="2877599199" sldId="703"/>
        </pc:sldMkLst>
        <pc:spChg chg="mod">
          <ac:chgData name="Wittman, Barry" userId="bff186cd-6ce8-41ba-8e8c-e85cdef216de" providerId="ADAL" clId="{0EB62ABB-C248-4C14-A700-B3423460B52D}" dt="2024-12-03T19:04:46.411" v="9" actId="20577"/>
          <ac:spMkLst>
            <pc:docMk/>
            <pc:sldMk cId="2877599199" sldId="703"/>
            <ac:spMk id="2" creationId="{4EC8D711-F339-4B27-8AB0-0E85DCB747E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7FE8EF-7E1D-4CC2-BD9F-B1936C0AC818}" type="datetimeFigureOut">
              <a:rPr lang="en-US" smtClean="0"/>
              <a:pPr/>
              <a:t>12/4/2024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068796-915B-4F4F-972A-93A5DBC2787E}" type="slidenum">
              <a:rPr lang="en-US" smtClean="0"/>
              <a:pPr/>
              <a:t>‹#›</a:t>
            </a:fld>
            <a:endParaRPr lang="en-US"/>
          </a:p>
        </p:txBody>
      </p:sp>
    </p:spTree>
    <p:extLst>
      <p:ext uri="{BB962C8B-B14F-4D97-AF65-F5344CB8AC3E}">
        <p14:creationId xmlns:p14="http://schemas.microsoft.com/office/powerpoint/2010/main" val="28271478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068796-915B-4F4F-972A-93A5DBC2787E}" type="slidenum">
              <a:rPr lang="en-US" smtClean="0"/>
              <a:pPr/>
              <a:t>1</a:t>
            </a:fld>
            <a:endParaRPr lang="en-US"/>
          </a:p>
        </p:txBody>
      </p:sp>
    </p:spTree>
    <p:extLst>
      <p:ext uri="{BB962C8B-B14F-4D97-AF65-F5344CB8AC3E}">
        <p14:creationId xmlns:p14="http://schemas.microsoft.com/office/powerpoint/2010/main" val="978184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068796-915B-4F4F-972A-93A5DBC2787E}" type="slidenum">
              <a:rPr lang="en-US" smtClean="0"/>
              <a:pPr/>
              <a:t>125</a:t>
            </a:fld>
            <a:endParaRPr lang="en-US"/>
          </a:p>
        </p:txBody>
      </p:sp>
    </p:spTree>
    <p:extLst>
      <p:ext uri="{BB962C8B-B14F-4D97-AF65-F5344CB8AC3E}">
        <p14:creationId xmlns:p14="http://schemas.microsoft.com/office/powerpoint/2010/main" val="26825637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068796-915B-4F4F-972A-93A5DBC2787E}" type="slidenum">
              <a:rPr lang="en-US" smtClean="0"/>
              <a:pPr/>
              <a:t>126</a:t>
            </a:fld>
            <a:endParaRPr lang="en-US"/>
          </a:p>
        </p:txBody>
      </p:sp>
    </p:spTree>
    <p:extLst>
      <p:ext uri="{BB962C8B-B14F-4D97-AF65-F5344CB8AC3E}">
        <p14:creationId xmlns:p14="http://schemas.microsoft.com/office/powerpoint/2010/main" val="34329180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068796-915B-4F4F-972A-93A5DBC2787E}" type="slidenum">
              <a:rPr lang="en-US" smtClean="0"/>
              <a:pPr/>
              <a:t>127</a:t>
            </a:fld>
            <a:endParaRPr lang="en-US"/>
          </a:p>
        </p:txBody>
      </p:sp>
    </p:spTree>
    <p:extLst>
      <p:ext uri="{BB962C8B-B14F-4D97-AF65-F5344CB8AC3E}">
        <p14:creationId xmlns:p14="http://schemas.microsoft.com/office/powerpoint/2010/main" val="41170234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1" y="0"/>
            <a:ext cx="12191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2" name="Title 1"/>
          <p:cNvSpPr>
            <a:spLocks noGrp="1"/>
          </p:cNvSpPr>
          <p:nvPr>
            <p:ph type="ctrTitle"/>
          </p:nvPr>
        </p:nvSpPr>
        <p:spPr>
          <a:xfrm>
            <a:off x="914400" y="3355848"/>
            <a:ext cx="107696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a:t>Click to edit Master title style</a:t>
            </a:r>
          </a:p>
        </p:txBody>
      </p:sp>
      <p:sp>
        <p:nvSpPr>
          <p:cNvPr id="3" name="Subtitle 2"/>
          <p:cNvSpPr>
            <a:spLocks noGrp="1"/>
          </p:cNvSpPr>
          <p:nvPr>
            <p:ph type="subTitle" idx="1"/>
          </p:nvPr>
        </p:nvSpPr>
        <p:spPr>
          <a:xfrm>
            <a:off x="914400" y="1828800"/>
            <a:ext cx="107696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a:t>Click to edit Master subtitle style</a:t>
            </a:r>
          </a:p>
        </p:txBody>
      </p:sp>
      <p:sp>
        <p:nvSpPr>
          <p:cNvPr id="4" name="Date Placeholder 3"/>
          <p:cNvSpPr>
            <a:spLocks noGrp="1"/>
          </p:cNvSpPr>
          <p:nvPr>
            <p:ph type="dt" sz="half" idx="10"/>
          </p:nvPr>
        </p:nvSpPr>
        <p:spPr/>
        <p:txBody>
          <a:bodyPr/>
          <a:lstStyle/>
          <a:p>
            <a:fld id="{8A57E976-8075-4937-B12C-3CC32E54B430}" type="datetimeFigureOut">
              <a:rPr lang="en-US" smtClean="0"/>
              <a:pPr/>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7B3FC0-58E1-4035-BA6F-4BC11C5567AF}" type="slidenum">
              <a:rPr lang="en-US" smtClean="0"/>
              <a:pPr/>
              <a:t>‹#›</a:t>
            </a:fld>
            <a:endParaRPr lang="en-US"/>
          </a:p>
        </p:txBody>
      </p:sp>
      <p:sp>
        <p:nvSpPr>
          <p:cNvPr id="10" name="Rectangle 9"/>
          <p:cNvSpPr/>
          <p:nvPr/>
        </p:nvSpPr>
        <p:spPr bwMode="invGray">
          <a:xfrm>
            <a:off x="0" y="5128334"/>
            <a:ext cx="12192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A57E976-8075-4937-B12C-3CC32E54B430}" type="datetimeFigureOut">
              <a:rPr lang="en-US" smtClean="0"/>
              <a:pPr/>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7B3FC0-58E1-4035-BA6F-4BC11C5567A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8798560" y="0"/>
            <a:ext cx="6096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8" name="Rectangle 7"/>
          <p:cNvSpPr/>
          <p:nvPr/>
        </p:nvSpPr>
        <p:spPr bwMode="ltGray">
          <a:xfrm>
            <a:off x="8863584" y="0"/>
            <a:ext cx="33528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2" name="Vertical Title 1"/>
          <p:cNvSpPr>
            <a:spLocks noGrp="1"/>
          </p:cNvSpPr>
          <p:nvPr>
            <p:ph type="title" orient="vert"/>
          </p:nvPr>
        </p:nvSpPr>
        <p:spPr>
          <a:xfrm>
            <a:off x="9042400" y="274641"/>
            <a:ext cx="25400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304801"/>
            <a:ext cx="8026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A57E976-8075-4937-B12C-3CC32E54B430}" type="datetimeFigureOut">
              <a:rPr lang="en-US" smtClean="0"/>
              <a:pPr/>
              <a:t>12/4/2024</a:t>
            </a:fld>
            <a:endParaRPr lang="en-US"/>
          </a:p>
        </p:txBody>
      </p:sp>
      <p:sp>
        <p:nvSpPr>
          <p:cNvPr id="5" name="Footer Placeholder 4"/>
          <p:cNvSpPr>
            <a:spLocks noGrp="1"/>
          </p:cNvSpPr>
          <p:nvPr>
            <p:ph type="ftr" sz="quarter" idx="11"/>
          </p:nvPr>
        </p:nvSpPr>
        <p:spPr>
          <a:xfrm>
            <a:off x="3520796" y="6377460"/>
            <a:ext cx="5115205" cy="365125"/>
          </a:xfrm>
        </p:spPr>
        <p:txBody>
          <a:bodyPr/>
          <a:lstStyle/>
          <a:p>
            <a:endParaRPr lang="en-US"/>
          </a:p>
        </p:txBody>
      </p:sp>
      <p:sp>
        <p:nvSpPr>
          <p:cNvPr id="6" name="Slide Number Placeholder 5"/>
          <p:cNvSpPr>
            <a:spLocks noGrp="1"/>
          </p:cNvSpPr>
          <p:nvPr>
            <p:ph type="sldNum" sz="quarter" idx="12"/>
          </p:nvPr>
        </p:nvSpPr>
        <p:spPr/>
        <p:txBody>
          <a:bodyPr/>
          <a:lstStyle/>
          <a:p>
            <a:fld id="{DF7B3FC0-58E1-4035-BA6F-4BC11C5567A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55448"/>
            <a:ext cx="10972800" cy="1252728"/>
          </a:xfrm>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A57E976-8075-4937-B12C-3CC32E54B430}" type="datetimeFigureOut">
              <a:rPr lang="en-US" smtClean="0"/>
              <a:pPr/>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7B3FC0-58E1-4035-BA6F-4BC11C5567A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12192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12" name="Rectangle 11"/>
          <p:cNvSpPr/>
          <p:nvPr/>
        </p:nvSpPr>
        <p:spPr bwMode="invGray">
          <a:xfrm>
            <a:off x="0" y="2602520"/>
            <a:ext cx="12192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2" name="Title 1"/>
          <p:cNvSpPr>
            <a:spLocks noGrp="1"/>
          </p:cNvSpPr>
          <p:nvPr>
            <p:ph type="title"/>
          </p:nvPr>
        </p:nvSpPr>
        <p:spPr>
          <a:xfrm>
            <a:off x="999744" y="118872"/>
            <a:ext cx="10684256"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a:t>Click to edit Master title style</a:t>
            </a:r>
          </a:p>
        </p:txBody>
      </p:sp>
      <p:sp>
        <p:nvSpPr>
          <p:cNvPr id="3" name="Text Placeholder 2"/>
          <p:cNvSpPr>
            <a:spLocks noGrp="1"/>
          </p:cNvSpPr>
          <p:nvPr>
            <p:ph type="body" idx="1"/>
          </p:nvPr>
        </p:nvSpPr>
        <p:spPr>
          <a:xfrm>
            <a:off x="987552" y="1828800"/>
            <a:ext cx="10696448"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8A57E976-8075-4937-B12C-3CC32E54B430}" type="datetimeFigureOut">
              <a:rPr lang="en-US" smtClean="0"/>
              <a:pPr/>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7B3FC0-58E1-4035-BA6F-4BC11C5567AF}"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609600" y="1773936"/>
            <a:ext cx="53848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773936"/>
            <a:ext cx="53848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8A57E976-8075-4937-B12C-3CC32E54B430}" type="datetimeFigureOut">
              <a:rPr lang="en-US" smtClean="0"/>
              <a:pPr/>
              <a:t>12/4/2024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7B3FC0-58E1-4035-BA6F-4BC11C5567A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a:t>Click to edit Master title style</a:t>
            </a:r>
          </a:p>
        </p:txBody>
      </p:sp>
      <p:sp>
        <p:nvSpPr>
          <p:cNvPr id="3" name="Text Placeholder 2"/>
          <p:cNvSpPr>
            <a:spLocks noGrp="1"/>
          </p:cNvSpPr>
          <p:nvPr>
            <p:ph type="body" idx="1"/>
          </p:nvPr>
        </p:nvSpPr>
        <p:spPr>
          <a:xfrm>
            <a:off x="609600" y="1698988"/>
            <a:ext cx="5386917"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4" name="Content Placeholder 3"/>
          <p:cNvSpPr>
            <a:spLocks noGrp="1"/>
          </p:cNvSpPr>
          <p:nvPr>
            <p:ph sz="half" idx="2"/>
          </p:nvPr>
        </p:nvSpPr>
        <p:spPr>
          <a:xfrm>
            <a:off x="609600" y="2449512"/>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Text Placeholder 4"/>
          <p:cNvSpPr>
            <a:spLocks noGrp="1"/>
          </p:cNvSpPr>
          <p:nvPr>
            <p:ph type="body" sz="quarter" idx="3"/>
          </p:nvPr>
        </p:nvSpPr>
        <p:spPr>
          <a:xfrm>
            <a:off x="6193368" y="1698988"/>
            <a:ext cx="5389033"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6" name="Content Placeholder 5"/>
          <p:cNvSpPr>
            <a:spLocks noGrp="1"/>
          </p:cNvSpPr>
          <p:nvPr>
            <p:ph sz="quarter" idx="4"/>
          </p:nvPr>
        </p:nvSpPr>
        <p:spPr>
          <a:xfrm>
            <a:off x="6193368" y="2449512"/>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8A57E976-8075-4937-B12C-3CC32E54B430}" type="datetimeFigureOut">
              <a:rPr lang="en-US" smtClean="0"/>
              <a:pPr/>
              <a:t>12/4/2024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7B3FC0-58E1-4035-BA6F-4BC11C5567A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8A57E976-8075-4937-B12C-3CC32E54B430}" type="datetimeFigureOut">
              <a:rPr lang="en-US" smtClean="0"/>
              <a:pPr/>
              <a:t>12/4/2024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7B3FC0-58E1-4035-BA6F-4BC11C5567A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57E976-8075-4937-B12C-3CC32E54B430}" type="datetimeFigureOut">
              <a:rPr lang="en-US" smtClean="0"/>
              <a:pPr/>
              <a:t>12/4/2024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7B3FC0-58E1-4035-BA6F-4BC11C5567A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3784" y="152400"/>
            <a:ext cx="3364992" cy="978408"/>
          </a:xfrm>
        </p:spPr>
        <p:txBody>
          <a:bodyPr vert="horz" lIns="73152" rIns="45720" bIns="0" rtlCol="0" anchor="b">
            <a:normAutofit/>
            <a:sp3d prstMaterial="matte"/>
          </a:bodyPr>
          <a:lstStyle>
            <a:lvl1pPr algn="l">
              <a:defRPr sz="2000" b="0"/>
            </a:lvl1pPr>
            <a:extLst/>
          </a:lstStyle>
          <a:p>
            <a:r>
              <a:rPr kumimoji="0" lang="en-US"/>
              <a:t>Click to edit Master title style</a:t>
            </a:r>
          </a:p>
        </p:txBody>
      </p:sp>
      <p:sp>
        <p:nvSpPr>
          <p:cNvPr id="3" name="Content Placeholder 2"/>
          <p:cNvSpPr>
            <a:spLocks noGrp="1"/>
          </p:cNvSpPr>
          <p:nvPr>
            <p:ph idx="1"/>
          </p:nvPr>
        </p:nvSpPr>
        <p:spPr>
          <a:xfrm>
            <a:off x="4025837" y="1743134"/>
            <a:ext cx="7894188"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2"/>
          </p:nvPr>
        </p:nvSpPr>
        <p:spPr>
          <a:xfrm>
            <a:off x="223784" y="1730018"/>
            <a:ext cx="329184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8A57E976-8075-4937-B12C-3CC32E54B430}" type="datetimeFigureOut">
              <a:rPr lang="en-US" smtClean="0"/>
              <a:pPr/>
              <a:t>12/4/2024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7B3FC0-58E1-4035-BA6F-4BC11C5567AF}" type="slidenum">
              <a:rPr lang="en-US" smtClean="0"/>
              <a:pPr/>
              <a:t>‹#›</a:t>
            </a:fld>
            <a:endParaRPr lang="en-US"/>
          </a:p>
        </p:txBody>
      </p:sp>
      <p:sp>
        <p:nvSpPr>
          <p:cNvPr id="12" name="Rectangle 11"/>
          <p:cNvSpPr/>
          <p:nvPr/>
        </p:nvSpPr>
        <p:spPr bwMode="invGray">
          <a:xfrm>
            <a:off x="3807649" y="0"/>
            <a:ext cx="6096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9" name="Rectangle 8"/>
          <p:cNvSpPr/>
          <p:nvPr/>
        </p:nvSpPr>
        <p:spPr bwMode="invGray">
          <a:xfrm>
            <a:off x="3807649" y="0"/>
            <a:ext cx="6096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5448"/>
            <a:ext cx="3366867" cy="978408"/>
          </a:xfrm>
        </p:spPr>
        <p:txBody>
          <a:bodyPr lIns="73152" bIns="0" anchor="b">
            <a:sp3d prstMaterial="matte"/>
          </a:bodyPr>
          <a:lstStyle>
            <a:lvl1pPr algn="l">
              <a:defRPr sz="2000" b="0"/>
            </a:lvl1pPr>
            <a:extLst/>
          </a:lstStyle>
          <a:p>
            <a:r>
              <a:rPr kumimoji="0" lang="en-US"/>
              <a:t>Click to edit Master title style</a:t>
            </a:r>
          </a:p>
        </p:txBody>
      </p:sp>
      <p:sp>
        <p:nvSpPr>
          <p:cNvPr id="3" name="Picture Placeholder 2"/>
          <p:cNvSpPr>
            <a:spLocks noGrp="1"/>
          </p:cNvSpPr>
          <p:nvPr>
            <p:ph type="pic" idx="1"/>
          </p:nvPr>
        </p:nvSpPr>
        <p:spPr>
          <a:xfrm>
            <a:off x="3871741" y="1484808"/>
            <a:ext cx="8329863"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a:t>Click icon to add picture</a:t>
            </a:r>
            <a:endParaRPr kumimoji="0" lang="en-US" dirty="0"/>
          </a:p>
        </p:txBody>
      </p:sp>
      <p:sp>
        <p:nvSpPr>
          <p:cNvPr id="4" name="Text Placeholder 3"/>
          <p:cNvSpPr>
            <a:spLocks noGrp="1"/>
          </p:cNvSpPr>
          <p:nvPr>
            <p:ph type="body" sz="half" idx="2"/>
          </p:nvPr>
        </p:nvSpPr>
        <p:spPr>
          <a:xfrm>
            <a:off x="219456" y="1728216"/>
            <a:ext cx="329184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219456" y="1170432"/>
            <a:ext cx="3364992" cy="201168"/>
          </a:xfrm>
        </p:spPr>
        <p:txBody>
          <a:bodyPr/>
          <a:lstStyle/>
          <a:p>
            <a:fld id="{8A57E976-8075-4937-B12C-3CC32E54B430}" type="datetimeFigureOut">
              <a:rPr lang="en-US" smtClean="0"/>
              <a:pPr/>
              <a:t>12/4/2024</a:t>
            </a:fld>
            <a:endParaRPr lang="en-US"/>
          </a:p>
        </p:txBody>
      </p:sp>
      <p:sp>
        <p:nvSpPr>
          <p:cNvPr id="11" name="Rectangle 10"/>
          <p:cNvSpPr/>
          <p:nvPr/>
        </p:nvSpPr>
        <p:spPr>
          <a:xfrm>
            <a:off x="3807649" y="0"/>
            <a:ext cx="6096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9" name="Rectangle 8"/>
          <p:cNvSpPr/>
          <p:nvPr/>
        </p:nvSpPr>
        <p:spPr bwMode="invGray">
          <a:xfrm>
            <a:off x="3807649" y="0"/>
            <a:ext cx="6096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6" name="Footer Placeholder 5"/>
          <p:cNvSpPr>
            <a:spLocks noGrp="1"/>
          </p:cNvSpPr>
          <p:nvPr>
            <p:ph type="ftr" sz="quarter" idx="11"/>
          </p:nvPr>
        </p:nvSpPr>
        <p:spPr>
          <a:xfrm>
            <a:off x="4047744" y="1170432"/>
            <a:ext cx="6925056"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11119104" y="1170432"/>
            <a:ext cx="978485" cy="201168"/>
          </a:xfrm>
        </p:spPr>
        <p:txBody>
          <a:bodyPr/>
          <a:lstStyle/>
          <a:p>
            <a:fld id="{DF7B3FC0-58E1-4035-BA6F-4BC11C5567AF}"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12192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7" name="Rectangle 6"/>
          <p:cNvSpPr/>
          <p:nvPr/>
        </p:nvSpPr>
        <p:spPr bwMode="ltGray">
          <a:xfrm>
            <a:off x="1" y="1"/>
            <a:ext cx="12191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2" name="Title Placeholder 1"/>
          <p:cNvSpPr>
            <a:spLocks noGrp="1"/>
          </p:cNvSpPr>
          <p:nvPr>
            <p:ph type="title"/>
          </p:nvPr>
        </p:nvSpPr>
        <p:spPr>
          <a:xfrm>
            <a:off x="609600" y="152400"/>
            <a:ext cx="109728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a:t>Click to edit Master title style</a:t>
            </a:r>
          </a:p>
        </p:txBody>
      </p:sp>
      <p:sp>
        <p:nvSpPr>
          <p:cNvPr id="3" name="Text Placeholder 2"/>
          <p:cNvSpPr>
            <a:spLocks noGrp="1"/>
          </p:cNvSpPr>
          <p:nvPr>
            <p:ph type="body" idx="1"/>
          </p:nvPr>
        </p:nvSpPr>
        <p:spPr>
          <a:xfrm>
            <a:off x="609600" y="1775192"/>
            <a:ext cx="10972800" cy="4625609"/>
          </a:xfrm>
          <a:prstGeom prst="rect">
            <a:avLst/>
          </a:prstGeom>
        </p:spPr>
        <p:txBody>
          <a:bodyPr vert="horz" lIns="54864" tIns="91440" rtlCol="0">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4" name="Date Placeholder 3"/>
          <p:cNvSpPr>
            <a:spLocks noGrp="1"/>
          </p:cNvSpPr>
          <p:nvPr>
            <p:ph type="dt" sz="half" idx="2"/>
          </p:nvPr>
        </p:nvSpPr>
        <p:spPr>
          <a:xfrm>
            <a:off x="609600" y="6476999"/>
            <a:ext cx="28448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8A57E976-8075-4937-B12C-3CC32E54B430}" type="datetimeFigureOut">
              <a:rPr lang="en-US" smtClean="0"/>
              <a:pPr/>
              <a:t>12/4/2024</a:t>
            </a:fld>
            <a:endParaRPr lang="en-US"/>
          </a:p>
        </p:txBody>
      </p:sp>
      <p:sp>
        <p:nvSpPr>
          <p:cNvPr id="5" name="Footer Placeholder 4"/>
          <p:cNvSpPr>
            <a:spLocks noGrp="1"/>
          </p:cNvSpPr>
          <p:nvPr>
            <p:ph type="ftr" sz="quarter" idx="3"/>
          </p:nvPr>
        </p:nvSpPr>
        <p:spPr>
          <a:xfrm>
            <a:off x="3520796" y="6476999"/>
            <a:ext cx="7343625"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10939195" y="6476999"/>
            <a:ext cx="978485"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DF7B3FC0-58E1-4035-BA6F-4BC11C5567A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200.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8.xml.rels><?xml version="1.0" encoding="UTF-8" standalone="yes"?>
<Relationships xmlns="http://schemas.openxmlformats.org/package/2006/relationships"><Relationship Id="rId2" Type="http://schemas.openxmlformats.org/officeDocument/2006/relationships/image" Target="../media/image210.pn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COMP 3100</a:t>
            </a:r>
          </a:p>
        </p:txBody>
      </p:sp>
      <p:sp>
        <p:nvSpPr>
          <p:cNvPr id="3" name="Subtitle 2"/>
          <p:cNvSpPr>
            <a:spLocks noGrp="1"/>
          </p:cNvSpPr>
          <p:nvPr>
            <p:ph type="subTitle" idx="1"/>
          </p:nvPr>
        </p:nvSpPr>
        <p:spPr/>
        <p:txBody>
          <a:bodyPr/>
          <a:lstStyle/>
          <a:p>
            <a:r>
              <a:rPr lang="en-US" dirty="0"/>
              <a:t>Week 15 - Wednesday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3DA74-4016-4AEE-B794-D5BB9B221EB4}"/>
              </a:ext>
            </a:extLst>
          </p:cNvPr>
          <p:cNvSpPr>
            <a:spLocks noGrp="1"/>
          </p:cNvSpPr>
          <p:nvPr>
            <p:ph type="title"/>
          </p:nvPr>
        </p:nvSpPr>
        <p:spPr/>
        <p:txBody>
          <a:bodyPr/>
          <a:lstStyle/>
          <a:p>
            <a:r>
              <a:rPr lang="en-US" dirty="0"/>
              <a:t>Minimize module coupling</a:t>
            </a:r>
          </a:p>
        </p:txBody>
      </p:sp>
      <p:sp>
        <p:nvSpPr>
          <p:cNvPr id="3" name="Content Placeholder 2">
            <a:extLst>
              <a:ext uri="{FF2B5EF4-FFF2-40B4-BE49-F238E27FC236}">
                <a16:creationId xmlns:a16="http://schemas.microsoft.com/office/drawing/2014/main" id="{A98E7C04-B447-4050-8C73-59D3246A35C9}"/>
              </a:ext>
            </a:extLst>
          </p:cNvPr>
          <p:cNvSpPr>
            <a:spLocks noGrp="1"/>
          </p:cNvSpPr>
          <p:nvPr>
            <p:ph idx="1"/>
          </p:nvPr>
        </p:nvSpPr>
        <p:spPr/>
        <p:txBody>
          <a:bodyPr>
            <a:normAutofit fontScale="85000" lnSpcReduction="20000"/>
          </a:bodyPr>
          <a:lstStyle/>
          <a:p>
            <a:r>
              <a:rPr lang="en-US" b="1" dirty="0"/>
              <a:t>Module coupling</a:t>
            </a:r>
            <a:r>
              <a:rPr lang="en-US" dirty="0"/>
              <a:t> is the amount of connectivity between two modules</a:t>
            </a:r>
          </a:p>
          <a:p>
            <a:r>
              <a:rPr lang="en-US" dirty="0"/>
              <a:t>Modules can be coupled in the following ways:</a:t>
            </a:r>
          </a:p>
          <a:p>
            <a:pPr lvl="1"/>
            <a:r>
              <a:rPr lang="en-US" dirty="0"/>
              <a:t>One class is an ancestor of another class</a:t>
            </a:r>
          </a:p>
          <a:p>
            <a:pPr lvl="1"/>
            <a:r>
              <a:rPr lang="en-US" dirty="0"/>
              <a:t>One class has a member whose type is another class</a:t>
            </a:r>
          </a:p>
          <a:p>
            <a:pPr lvl="1"/>
            <a:r>
              <a:rPr lang="en-US" dirty="0"/>
              <a:t>One class has an operation (method) parameter whose type is another class</a:t>
            </a:r>
          </a:p>
          <a:p>
            <a:pPr lvl="1"/>
            <a:r>
              <a:rPr lang="en-US" dirty="0"/>
              <a:t>One operation calls an operation on another class</a:t>
            </a:r>
          </a:p>
          <a:p>
            <a:r>
              <a:rPr lang="en-US" dirty="0"/>
              <a:t>If there two modules have many of these couplings, we say that they are </a:t>
            </a:r>
            <a:r>
              <a:rPr lang="en-US" b="1" dirty="0"/>
              <a:t>strongly coupled</a:t>
            </a:r>
            <a:r>
              <a:rPr lang="en-US" dirty="0"/>
              <a:t> or </a:t>
            </a:r>
            <a:r>
              <a:rPr lang="en-US" b="1" dirty="0"/>
              <a:t>tightly coupled</a:t>
            </a:r>
          </a:p>
          <a:p>
            <a:r>
              <a:rPr lang="en-US" dirty="0"/>
              <a:t>When modules are strongly coupled, it's hard to use them independently and hard to change one without causing problems in the other</a:t>
            </a:r>
          </a:p>
          <a:p>
            <a:r>
              <a:rPr lang="en-US" dirty="0"/>
              <a:t>Try to write classes to be as general as possible instead of tied to a specific problem or set of classes</a:t>
            </a:r>
          </a:p>
          <a:p>
            <a:r>
              <a:rPr lang="en-US" dirty="0"/>
              <a:t>Using interfaces helps</a:t>
            </a:r>
          </a:p>
          <a:p>
            <a:endParaRPr lang="en-US" dirty="0"/>
          </a:p>
          <a:p>
            <a:endParaRPr lang="en-US" b="1" dirty="0"/>
          </a:p>
        </p:txBody>
      </p:sp>
    </p:spTree>
    <p:extLst>
      <p:ext uri="{BB962C8B-B14F-4D97-AF65-F5344CB8AC3E}">
        <p14:creationId xmlns:p14="http://schemas.microsoft.com/office/powerpoint/2010/main" val="287018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6A39D-C1BF-4DB1-A1FB-A67BD09E344D}"/>
              </a:ext>
            </a:extLst>
          </p:cNvPr>
          <p:cNvSpPr>
            <a:spLocks noGrp="1"/>
          </p:cNvSpPr>
          <p:nvPr>
            <p:ph type="title"/>
          </p:nvPr>
        </p:nvSpPr>
        <p:spPr/>
        <p:txBody>
          <a:bodyPr/>
          <a:lstStyle/>
          <a:p>
            <a:r>
              <a:rPr lang="en-US" dirty="0"/>
              <a:t>Exponential models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CADF267-911F-4FCE-9989-3C0BFC06BCC2}"/>
                  </a:ext>
                </a:extLst>
              </p:cNvPr>
              <p:cNvSpPr>
                <a:spLocks noGrp="1"/>
              </p:cNvSpPr>
              <p:nvPr>
                <p:ph idx="1"/>
              </p:nvPr>
            </p:nvSpPr>
            <p:spPr/>
            <p:txBody>
              <a:bodyPr>
                <a:normAutofit fontScale="70000" lnSpcReduction="20000"/>
              </a:bodyPr>
              <a:lstStyle/>
              <a:p>
                <a:r>
                  <a:rPr lang="en-US" dirty="0"/>
                  <a:t>Alternatively, some researchers have looked at exponential models relating thousands of lines of source code (KLOC) to total effort using the following equation, where </a:t>
                </a:r>
                <a:r>
                  <a:rPr lang="en-US" i="1" dirty="0"/>
                  <a:t>L</a:t>
                </a:r>
                <a:r>
                  <a:rPr lang="en-US" dirty="0"/>
                  <a:t> </a:t>
                </a:r>
                <a:r>
                  <a:rPr lang="en-US"/>
                  <a:t>is KLOC:</a:t>
                </a:r>
                <a:endParaRPr lang="en-US" dirty="0"/>
              </a:p>
              <a:p>
                <a:pPr lvl="1"/>
                <a14:m>
                  <m:oMath xmlns:m="http://schemas.openxmlformats.org/officeDocument/2006/math">
                    <m:r>
                      <a:rPr lang="en-US" b="0" i="1" smtClean="0">
                        <a:latin typeface="Cambria Math" panose="02040503050406030204" pitchFamily="18" charset="0"/>
                      </a:rPr>
                      <m:t>𝐸</m:t>
                    </m:r>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𝛼</m:t>
                    </m:r>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𝐿</m:t>
                        </m:r>
                      </m:e>
                      <m:sup>
                        <m:r>
                          <a:rPr lang="en-US" b="0" i="1" smtClean="0">
                            <a:latin typeface="Cambria Math" panose="02040503050406030204" pitchFamily="18" charset="0"/>
                            <a:ea typeface="Cambria Math" panose="02040503050406030204" pitchFamily="18" charset="0"/>
                          </a:rPr>
                          <m:t>𝛽</m:t>
                        </m:r>
                      </m:sup>
                    </m:sSup>
                  </m:oMath>
                </a14:m>
                <a:endParaRPr lang="en-US" b="0" dirty="0">
                  <a:ea typeface="Cambria Math" panose="02040503050406030204" pitchFamily="18" charset="0"/>
                </a:endParaRPr>
              </a:p>
              <a:p>
                <a:r>
                  <a:rPr lang="en-US" dirty="0"/>
                  <a:t>Results found the following values of </a:t>
                </a:r>
                <a:r>
                  <a:rPr lang="el-GR" i="1" dirty="0"/>
                  <a:t>α</a:t>
                </a:r>
                <a:r>
                  <a:rPr lang="en-US" dirty="0"/>
                  <a:t> and </a:t>
                </a:r>
                <a:r>
                  <a:rPr lang="el-GR" i="1" dirty="0"/>
                  <a:t>β</a:t>
                </a:r>
                <a:r>
                  <a:rPr lang="en-US" i="1" dirty="0"/>
                  <a:t>:</a:t>
                </a:r>
              </a:p>
              <a:p>
                <a:endParaRPr lang="en-US" i="1" dirty="0"/>
              </a:p>
              <a:p>
                <a:endParaRPr lang="en-US" i="1" dirty="0"/>
              </a:p>
              <a:p>
                <a:endParaRPr lang="en-US" i="1" dirty="0"/>
              </a:p>
              <a:p>
                <a:endParaRPr lang="en-US" i="1" dirty="0"/>
              </a:p>
              <a:p>
                <a:endParaRPr lang="en-US" i="1" dirty="0"/>
              </a:p>
              <a:p>
                <a:endParaRPr lang="en-US" i="1" dirty="0"/>
              </a:p>
              <a:p>
                <a:endParaRPr lang="en-US" i="1" dirty="0"/>
              </a:p>
              <a:p>
                <a:endParaRPr lang="en-US" i="1" dirty="0"/>
              </a:p>
              <a:p>
                <a:endParaRPr lang="en-US" i="1" dirty="0"/>
              </a:p>
              <a:p>
                <a:r>
                  <a:rPr lang="en-US" dirty="0"/>
                  <a:t>Note here that </a:t>
                </a:r>
                <a:r>
                  <a:rPr lang="el-GR" i="1" dirty="0"/>
                  <a:t>β</a:t>
                </a:r>
                <a:r>
                  <a:rPr lang="en-US" dirty="0"/>
                  <a:t> &lt; 1 means economies of scale (time per line of code decreases at the project grows) while </a:t>
                </a:r>
                <a:r>
                  <a:rPr lang="el-GR" i="1" dirty="0"/>
                  <a:t>β</a:t>
                </a:r>
                <a:r>
                  <a:rPr lang="en-US" dirty="0"/>
                  <a:t> &gt; 1 means the opposite</a:t>
                </a:r>
              </a:p>
            </p:txBody>
          </p:sp>
        </mc:Choice>
        <mc:Fallback xmlns="">
          <p:sp>
            <p:nvSpPr>
              <p:cNvPr id="3" name="Content Placeholder 2">
                <a:extLst>
                  <a:ext uri="{FF2B5EF4-FFF2-40B4-BE49-F238E27FC236}">
                    <a16:creationId xmlns:a16="http://schemas.microsoft.com/office/drawing/2014/main" id="{BCADF267-911F-4FCE-9989-3C0BFC06BCC2}"/>
                  </a:ext>
                </a:extLst>
              </p:cNvPr>
              <p:cNvSpPr>
                <a:spLocks noGrp="1" noRot="1" noChangeAspect="1" noMove="1" noResize="1" noEditPoints="1" noAdjustHandles="1" noChangeArrowheads="1" noChangeShapeType="1" noTextEdit="1"/>
              </p:cNvSpPr>
              <p:nvPr>
                <p:ph idx="1"/>
              </p:nvPr>
            </p:nvSpPr>
            <p:spPr>
              <a:blipFill>
                <a:blip r:embed="rId2"/>
                <a:stretch>
                  <a:fillRect t="-1186"/>
                </a:stretch>
              </a:blipFill>
            </p:spPr>
            <p:txBody>
              <a:bodyPr/>
              <a:lstStyle/>
              <a:p>
                <a:r>
                  <a:rPr lang="en-US">
                    <a:noFill/>
                  </a:rPr>
                  <a:t> </a:t>
                </a:r>
              </a:p>
            </p:txBody>
          </p:sp>
        </mc:Fallback>
      </mc:AlternateContent>
      <p:graphicFrame>
        <p:nvGraphicFramePr>
          <p:cNvPr id="4" name="Table 3">
            <a:extLst>
              <a:ext uri="{FF2B5EF4-FFF2-40B4-BE49-F238E27FC236}">
                <a16:creationId xmlns:a16="http://schemas.microsoft.com/office/drawing/2014/main" id="{78599532-266C-420C-872D-9486BB5064A2}"/>
              </a:ext>
            </a:extLst>
          </p:cNvPr>
          <p:cNvGraphicFramePr>
            <a:graphicFrameLocks noGrp="1"/>
          </p:cNvGraphicFramePr>
          <p:nvPr>
            <p:extLst/>
          </p:nvPr>
        </p:nvGraphicFramePr>
        <p:xfrm>
          <a:off x="4038600" y="3200400"/>
          <a:ext cx="4470400" cy="2088444"/>
        </p:xfrm>
        <a:graphic>
          <a:graphicData uri="http://schemas.openxmlformats.org/drawingml/2006/table">
            <a:tbl>
              <a:tblPr firstRow="1" bandRow="1">
                <a:tableStyleId>{5C22544A-7EE6-4342-B048-85BDC9FD1C3A}</a:tableStyleId>
              </a:tblPr>
              <a:tblGrid>
                <a:gridCol w="2658593">
                  <a:extLst>
                    <a:ext uri="{9D8B030D-6E8A-4147-A177-3AD203B41FA5}">
                      <a16:colId xmlns:a16="http://schemas.microsoft.com/office/drawing/2014/main" val="1468509015"/>
                    </a:ext>
                  </a:extLst>
                </a:gridCol>
                <a:gridCol w="869761">
                  <a:extLst>
                    <a:ext uri="{9D8B030D-6E8A-4147-A177-3AD203B41FA5}">
                      <a16:colId xmlns:a16="http://schemas.microsoft.com/office/drawing/2014/main" val="2784707044"/>
                    </a:ext>
                  </a:extLst>
                </a:gridCol>
                <a:gridCol w="942046">
                  <a:extLst>
                    <a:ext uri="{9D8B030D-6E8A-4147-A177-3AD203B41FA5}">
                      <a16:colId xmlns:a16="http://schemas.microsoft.com/office/drawing/2014/main" val="327428026"/>
                    </a:ext>
                  </a:extLst>
                </a:gridCol>
              </a:tblGrid>
              <a:tr h="522111">
                <a:tc>
                  <a:txBody>
                    <a:bodyPr/>
                    <a:lstStyle/>
                    <a:p>
                      <a:pPr algn="ctr"/>
                      <a:r>
                        <a:rPr lang="en-US" sz="2000" dirty="0"/>
                        <a:t>Study</a:t>
                      </a:r>
                    </a:p>
                  </a:txBody>
                  <a:tcPr anchor="ctr"/>
                </a:tc>
                <a:tc>
                  <a:txBody>
                    <a:bodyPr/>
                    <a:lstStyle/>
                    <a:p>
                      <a:pPr algn="ctr"/>
                      <a:r>
                        <a:rPr lang="el-GR" sz="2000" i="1" dirty="0"/>
                        <a:t>α</a:t>
                      </a:r>
                      <a:endParaRPr lang="en-US" sz="2000" i="1" dirty="0"/>
                    </a:p>
                  </a:txBody>
                  <a:tcPr anchor="ctr"/>
                </a:tc>
                <a:tc>
                  <a:txBody>
                    <a:bodyPr/>
                    <a:lstStyle/>
                    <a:p>
                      <a:pPr algn="ctr"/>
                      <a:r>
                        <a:rPr lang="el-GR" sz="2000" i="1" dirty="0"/>
                        <a:t>β</a:t>
                      </a:r>
                      <a:endParaRPr lang="en-US" sz="2000" i="1" dirty="0"/>
                    </a:p>
                  </a:txBody>
                  <a:tcPr anchor="ctr"/>
                </a:tc>
                <a:extLst>
                  <a:ext uri="{0D108BD9-81ED-4DB2-BD59-A6C34878D82A}">
                    <a16:rowId xmlns:a16="http://schemas.microsoft.com/office/drawing/2014/main" val="610951039"/>
                  </a:ext>
                </a:extLst>
              </a:tr>
              <a:tr h="522111">
                <a:tc>
                  <a:txBody>
                    <a:bodyPr/>
                    <a:lstStyle/>
                    <a:p>
                      <a:pPr algn="ctr"/>
                      <a:r>
                        <a:rPr lang="en-US" sz="2000" dirty="0"/>
                        <a:t>Watson and Felix</a:t>
                      </a:r>
                    </a:p>
                  </a:txBody>
                  <a:tcPr anchor="ctr"/>
                </a:tc>
                <a:tc>
                  <a:txBody>
                    <a:bodyPr/>
                    <a:lstStyle/>
                    <a:p>
                      <a:pPr algn="ctr"/>
                      <a:r>
                        <a:rPr lang="en-US" sz="2000" dirty="0"/>
                        <a:t>5.20</a:t>
                      </a:r>
                    </a:p>
                  </a:txBody>
                  <a:tcPr anchor="ctr"/>
                </a:tc>
                <a:tc>
                  <a:txBody>
                    <a:bodyPr/>
                    <a:lstStyle/>
                    <a:p>
                      <a:pPr algn="ctr"/>
                      <a:r>
                        <a:rPr lang="en-US" sz="2000" dirty="0"/>
                        <a:t>0.91</a:t>
                      </a:r>
                    </a:p>
                  </a:txBody>
                  <a:tcPr anchor="ctr"/>
                </a:tc>
                <a:extLst>
                  <a:ext uri="{0D108BD9-81ED-4DB2-BD59-A6C34878D82A}">
                    <a16:rowId xmlns:a16="http://schemas.microsoft.com/office/drawing/2014/main" val="3840477066"/>
                  </a:ext>
                </a:extLst>
              </a:tr>
              <a:tr h="522111">
                <a:tc>
                  <a:txBody>
                    <a:bodyPr/>
                    <a:lstStyle/>
                    <a:p>
                      <a:pPr algn="ctr"/>
                      <a:r>
                        <a:rPr lang="en-US" sz="2000" dirty="0" err="1"/>
                        <a:t>Basili</a:t>
                      </a:r>
                      <a:r>
                        <a:rPr lang="en-US" sz="2000" dirty="0"/>
                        <a:t> and </a:t>
                      </a:r>
                      <a:r>
                        <a:rPr lang="en-US" sz="2000" dirty="0" err="1"/>
                        <a:t>Freburger</a:t>
                      </a:r>
                      <a:endParaRPr lang="en-US" sz="2000" dirty="0"/>
                    </a:p>
                  </a:txBody>
                  <a:tcPr anchor="ctr"/>
                </a:tc>
                <a:tc>
                  <a:txBody>
                    <a:bodyPr/>
                    <a:lstStyle/>
                    <a:p>
                      <a:pPr algn="ctr"/>
                      <a:r>
                        <a:rPr lang="en-US" sz="2000" dirty="0"/>
                        <a:t>1.38</a:t>
                      </a:r>
                    </a:p>
                  </a:txBody>
                  <a:tcPr anchor="ctr"/>
                </a:tc>
                <a:tc>
                  <a:txBody>
                    <a:bodyPr/>
                    <a:lstStyle/>
                    <a:p>
                      <a:pPr algn="ctr"/>
                      <a:r>
                        <a:rPr lang="en-US" sz="2000" dirty="0"/>
                        <a:t>0.93</a:t>
                      </a:r>
                    </a:p>
                  </a:txBody>
                  <a:tcPr anchor="ctr"/>
                </a:tc>
                <a:extLst>
                  <a:ext uri="{0D108BD9-81ED-4DB2-BD59-A6C34878D82A}">
                    <a16:rowId xmlns:a16="http://schemas.microsoft.com/office/drawing/2014/main" val="2922913417"/>
                  </a:ext>
                </a:extLst>
              </a:tr>
              <a:tr h="522111">
                <a:tc>
                  <a:txBody>
                    <a:bodyPr/>
                    <a:lstStyle/>
                    <a:p>
                      <a:pPr algn="ctr"/>
                      <a:r>
                        <a:rPr lang="en-US" sz="2000" dirty="0"/>
                        <a:t>Boehm</a:t>
                      </a:r>
                    </a:p>
                  </a:txBody>
                  <a:tcPr anchor="ctr"/>
                </a:tc>
                <a:tc>
                  <a:txBody>
                    <a:bodyPr/>
                    <a:lstStyle/>
                    <a:p>
                      <a:pPr algn="ctr"/>
                      <a:r>
                        <a:rPr lang="en-US" sz="2000" dirty="0"/>
                        <a:t>3.20</a:t>
                      </a:r>
                    </a:p>
                  </a:txBody>
                  <a:tcPr anchor="ctr"/>
                </a:tc>
                <a:tc>
                  <a:txBody>
                    <a:bodyPr/>
                    <a:lstStyle/>
                    <a:p>
                      <a:pPr algn="ctr"/>
                      <a:r>
                        <a:rPr lang="en-US" sz="2000" dirty="0"/>
                        <a:t>1.05</a:t>
                      </a:r>
                    </a:p>
                  </a:txBody>
                  <a:tcPr anchor="ctr"/>
                </a:tc>
                <a:extLst>
                  <a:ext uri="{0D108BD9-81ED-4DB2-BD59-A6C34878D82A}">
                    <a16:rowId xmlns:a16="http://schemas.microsoft.com/office/drawing/2014/main" val="463220872"/>
                  </a:ext>
                </a:extLst>
              </a:tr>
            </a:tbl>
          </a:graphicData>
        </a:graphic>
      </p:graphicFrame>
    </p:spTree>
    <p:extLst>
      <p:ext uri="{BB962C8B-B14F-4D97-AF65-F5344CB8AC3E}">
        <p14:creationId xmlns:p14="http://schemas.microsoft.com/office/powerpoint/2010/main" val="3309681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739B4-FABE-4FD5-9828-7F348AE80AB7}"/>
              </a:ext>
            </a:extLst>
          </p:cNvPr>
          <p:cNvSpPr>
            <a:spLocks noGrp="1"/>
          </p:cNvSpPr>
          <p:nvPr>
            <p:ph type="title"/>
          </p:nvPr>
        </p:nvSpPr>
        <p:spPr/>
        <p:txBody>
          <a:bodyPr/>
          <a:lstStyle/>
          <a:p>
            <a:r>
              <a:rPr lang="en-US" dirty="0"/>
              <a:t>Effort estimation in Scrum</a:t>
            </a:r>
          </a:p>
        </p:txBody>
      </p:sp>
      <p:sp>
        <p:nvSpPr>
          <p:cNvPr id="3" name="Content Placeholder 2">
            <a:extLst>
              <a:ext uri="{FF2B5EF4-FFF2-40B4-BE49-F238E27FC236}">
                <a16:creationId xmlns:a16="http://schemas.microsoft.com/office/drawing/2014/main" id="{2D08D032-9FF0-4356-9BB0-8D40C12FAFFE}"/>
              </a:ext>
            </a:extLst>
          </p:cNvPr>
          <p:cNvSpPr>
            <a:spLocks noGrp="1"/>
          </p:cNvSpPr>
          <p:nvPr>
            <p:ph idx="1"/>
          </p:nvPr>
        </p:nvSpPr>
        <p:spPr/>
        <p:txBody>
          <a:bodyPr>
            <a:normAutofit fontScale="77500" lnSpcReduction="20000"/>
          </a:bodyPr>
          <a:lstStyle/>
          <a:p>
            <a:r>
              <a:rPr lang="en-US" dirty="0"/>
              <a:t>Everything we said before was about waterfall estimates</a:t>
            </a:r>
          </a:p>
          <a:p>
            <a:r>
              <a:rPr lang="en-US" dirty="0"/>
              <a:t>Scrum skips size estimates and goes straight for effort estimates</a:t>
            </a:r>
          </a:p>
          <a:p>
            <a:r>
              <a:rPr lang="en-US" dirty="0"/>
              <a:t>As you know, units of effort in Scrum are called </a:t>
            </a:r>
            <a:r>
              <a:rPr lang="en-US" b="1" dirty="0"/>
              <a:t>story points</a:t>
            </a:r>
            <a:r>
              <a:rPr lang="en-US" dirty="0"/>
              <a:t> (or sometimes task points)</a:t>
            </a:r>
          </a:p>
          <a:p>
            <a:pPr lvl="1"/>
            <a:r>
              <a:rPr lang="en-US" dirty="0"/>
              <a:t>Story points are relative units</a:t>
            </a:r>
          </a:p>
          <a:p>
            <a:pPr lvl="1"/>
            <a:r>
              <a:rPr lang="en-US" dirty="0"/>
              <a:t>They're based on some of the smallest tasks, using them as a baseline of 1 story point</a:t>
            </a:r>
          </a:p>
          <a:p>
            <a:pPr lvl="1"/>
            <a:r>
              <a:rPr lang="en-US" dirty="0"/>
              <a:t>Everything is estimated relative to those</a:t>
            </a:r>
          </a:p>
          <a:p>
            <a:r>
              <a:rPr lang="en-US" dirty="0"/>
              <a:t>Story points aren't used for epics since they're too big and abstract</a:t>
            </a:r>
          </a:p>
          <a:p>
            <a:r>
              <a:rPr lang="en-US" dirty="0"/>
              <a:t>As PBIs get refined, their effort estimate gets refined too</a:t>
            </a:r>
          </a:p>
          <a:p>
            <a:r>
              <a:rPr lang="en-US" dirty="0"/>
              <a:t>By the time they're </a:t>
            </a:r>
            <a:r>
              <a:rPr lang="en-US" dirty="0" err="1"/>
              <a:t>sprintable</a:t>
            </a:r>
            <a:r>
              <a:rPr lang="en-US" dirty="0"/>
              <a:t>, they need a relatively accurate story point estimate</a:t>
            </a:r>
          </a:p>
          <a:p>
            <a:r>
              <a:rPr lang="en-US" dirty="0"/>
              <a:t>This means that there are good estimates for </a:t>
            </a:r>
            <a:r>
              <a:rPr lang="en-US" dirty="0" err="1"/>
              <a:t>sprintable</a:t>
            </a:r>
            <a:r>
              <a:rPr lang="en-US" dirty="0"/>
              <a:t> stories but no estimates for how much work the whole project will take</a:t>
            </a:r>
          </a:p>
        </p:txBody>
      </p:sp>
    </p:spTree>
    <p:extLst>
      <p:ext uri="{BB962C8B-B14F-4D97-AF65-F5344CB8AC3E}">
        <p14:creationId xmlns:p14="http://schemas.microsoft.com/office/powerpoint/2010/main" val="3303717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B1C3D-C215-4B1A-BD30-FC4DA8F18005}"/>
              </a:ext>
            </a:extLst>
          </p:cNvPr>
          <p:cNvSpPr>
            <a:spLocks noGrp="1"/>
          </p:cNvSpPr>
          <p:nvPr>
            <p:ph type="title"/>
          </p:nvPr>
        </p:nvSpPr>
        <p:spPr/>
        <p:txBody>
          <a:bodyPr/>
          <a:lstStyle/>
          <a:p>
            <a:r>
              <a:rPr lang="en-US" dirty="0"/>
              <a:t>Detailed estimation in Scrum</a:t>
            </a:r>
          </a:p>
        </p:txBody>
      </p:sp>
      <p:sp>
        <p:nvSpPr>
          <p:cNvPr id="3" name="Content Placeholder 2">
            <a:extLst>
              <a:ext uri="{FF2B5EF4-FFF2-40B4-BE49-F238E27FC236}">
                <a16:creationId xmlns:a16="http://schemas.microsoft.com/office/drawing/2014/main" id="{499BDE4F-1C28-4F17-BAE5-13AAC889DD0B}"/>
              </a:ext>
            </a:extLst>
          </p:cNvPr>
          <p:cNvSpPr>
            <a:spLocks noGrp="1"/>
          </p:cNvSpPr>
          <p:nvPr>
            <p:ph idx="1"/>
          </p:nvPr>
        </p:nvSpPr>
        <p:spPr/>
        <p:txBody>
          <a:bodyPr>
            <a:normAutofit fontScale="92500" lnSpcReduction="10000"/>
          </a:bodyPr>
          <a:lstStyle/>
          <a:p>
            <a:r>
              <a:rPr lang="en-US" dirty="0"/>
              <a:t>What if members of the team disagree on the story points needed for several stories?</a:t>
            </a:r>
          </a:p>
          <a:p>
            <a:r>
              <a:rPr lang="en-US" dirty="0"/>
              <a:t>Agreement is needed for the sake of fairness and to plan how much work can actually get done in a sprint</a:t>
            </a:r>
          </a:p>
          <a:p>
            <a:r>
              <a:rPr lang="en-US" b="1" dirty="0"/>
              <a:t>Planning poker</a:t>
            </a:r>
            <a:r>
              <a:rPr lang="en-US" dirty="0"/>
              <a:t> is a way to bring the team to consensus about the relative difficulty of user stories</a:t>
            </a:r>
          </a:p>
          <a:p>
            <a:r>
              <a:rPr lang="en-US" dirty="0"/>
              <a:t>Its goal is accuracy (ranking the stories by true difficulty) rather than precision (getting true estimates of how long things will take)</a:t>
            </a:r>
          </a:p>
          <a:p>
            <a:pPr lvl="1"/>
            <a:r>
              <a:rPr lang="en-US" dirty="0"/>
              <a:t>It's really hard to get true estimates, but it's good to know which stories take more work</a:t>
            </a:r>
          </a:p>
          <a:p>
            <a:endParaRPr lang="en-US" dirty="0"/>
          </a:p>
        </p:txBody>
      </p:sp>
    </p:spTree>
    <p:extLst>
      <p:ext uri="{BB962C8B-B14F-4D97-AF65-F5344CB8AC3E}">
        <p14:creationId xmlns:p14="http://schemas.microsoft.com/office/powerpoint/2010/main" val="2286613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80233-6456-4F56-96E5-98FF4505B0C9}"/>
              </a:ext>
            </a:extLst>
          </p:cNvPr>
          <p:cNvSpPr>
            <a:spLocks noGrp="1"/>
          </p:cNvSpPr>
          <p:nvPr>
            <p:ph type="title"/>
          </p:nvPr>
        </p:nvSpPr>
        <p:spPr/>
        <p:txBody>
          <a:bodyPr/>
          <a:lstStyle/>
          <a:p>
            <a:r>
              <a:rPr lang="en-US" dirty="0"/>
              <a:t>Planning poker</a:t>
            </a:r>
          </a:p>
        </p:txBody>
      </p:sp>
      <p:sp>
        <p:nvSpPr>
          <p:cNvPr id="3" name="Content Placeholder 2">
            <a:extLst>
              <a:ext uri="{FF2B5EF4-FFF2-40B4-BE49-F238E27FC236}">
                <a16:creationId xmlns:a16="http://schemas.microsoft.com/office/drawing/2014/main" id="{1028A3FA-BE4B-4D51-8C8F-6F2C409812CB}"/>
              </a:ext>
            </a:extLst>
          </p:cNvPr>
          <p:cNvSpPr>
            <a:spLocks noGrp="1"/>
          </p:cNvSpPr>
          <p:nvPr>
            <p:ph idx="1"/>
          </p:nvPr>
        </p:nvSpPr>
        <p:spPr/>
        <p:txBody>
          <a:bodyPr>
            <a:normAutofit fontScale="77500" lnSpcReduction="20000"/>
          </a:bodyPr>
          <a:lstStyle/>
          <a:p>
            <a:r>
              <a:rPr lang="en-US" dirty="0"/>
              <a:t>First, the team decides what numbers to use as estimates</a:t>
            </a:r>
          </a:p>
          <a:p>
            <a:r>
              <a:rPr lang="en-US" dirty="0"/>
              <a:t>The numbers are usually sequences that grow exponentially, written on cards</a:t>
            </a:r>
          </a:p>
          <a:p>
            <a:pPr lvl="1"/>
            <a:r>
              <a:rPr lang="en-US" dirty="0"/>
              <a:t>Modified Fibonacci: 1, 2, 3, 5, 8 ,13, 20, 40, 100</a:t>
            </a:r>
          </a:p>
          <a:p>
            <a:pPr lvl="1"/>
            <a:r>
              <a:rPr lang="en-US" dirty="0"/>
              <a:t>Powers of two: 1, 2, 4, 8, 16, 32, 64</a:t>
            </a:r>
          </a:p>
          <a:p>
            <a:pPr lvl="1"/>
            <a:r>
              <a:rPr lang="en-US" dirty="0"/>
              <a:t>This means that large stories won't be estimated precisely, but that's okay</a:t>
            </a:r>
          </a:p>
          <a:p>
            <a:r>
              <a:rPr lang="en-US" dirty="0"/>
              <a:t>Planning poker has rounds</a:t>
            </a:r>
          </a:p>
          <a:p>
            <a:pPr lvl="1"/>
            <a:r>
              <a:rPr lang="en-US" dirty="0"/>
              <a:t>Each round estimates the effort for one PBI</a:t>
            </a:r>
          </a:p>
          <a:p>
            <a:pPr lvl="1"/>
            <a:r>
              <a:rPr lang="en-US" dirty="0"/>
              <a:t>Each team member throws in one card to show her effort estimation</a:t>
            </a:r>
          </a:p>
          <a:p>
            <a:pPr lvl="1"/>
            <a:r>
              <a:rPr lang="en-US" dirty="0"/>
              <a:t>If all cards match, the value is the estimate</a:t>
            </a:r>
          </a:p>
          <a:p>
            <a:pPr lvl="1"/>
            <a:r>
              <a:rPr lang="en-US" dirty="0"/>
              <a:t>If they don't match, the team discusses their estimates, focusing on the highest and lowest estimators</a:t>
            </a:r>
          </a:p>
          <a:p>
            <a:pPr lvl="1"/>
            <a:r>
              <a:rPr lang="en-US" dirty="0"/>
              <a:t>Repeat the round until consensus is reached</a:t>
            </a:r>
          </a:p>
          <a:p>
            <a:r>
              <a:rPr lang="en-US" dirty="0"/>
              <a:t>It usually only takes a couple of rounds to reach consensus</a:t>
            </a:r>
          </a:p>
          <a:p>
            <a:r>
              <a:rPr lang="en-US" dirty="0"/>
              <a:t>Estimates are usually pretty good because of discussion</a:t>
            </a:r>
          </a:p>
          <a:p>
            <a:endParaRPr lang="en-US" dirty="0"/>
          </a:p>
        </p:txBody>
      </p:sp>
    </p:spTree>
    <p:extLst>
      <p:ext uri="{BB962C8B-B14F-4D97-AF65-F5344CB8AC3E}">
        <p14:creationId xmlns:p14="http://schemas.microsoft.com/office/powerpoint/2010/main" val="1849120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279E1-AC9A-45BA-B55C-8E8370CEC26F}"/>
              </a:ext>
            </a:extLst>
          </p:cNvPr>
          <p:cNvSpPr>
            <a:spLocks noGrp="1"/>
          </p:cNvSpPr>
          <p:nvPr>
            <p:ph type="title"/>
          </p:nvPr>
        </p:nvSpPr>
        <p:spPr/>
        <p:txBody>
          <a:bodyPr/>
          <a:lstStyle/>
          <a:p>
            <a:r>
              <a:rPr lang="en-US" dirty="0"/>
              <a:t>Financial and Economic Planning</a:t>
            </a:r>
          </a:p>
        </p:txBody>
      </p:sp>
      <p:sp>
        <p:nvSpPr>
          <p:cNvPr id="3" name="Text Placeholder 2">
            <a:extLst>
              <a:ext uri="{FF2B5EF4-FFF2-40B4-BE49-F238E27FC236}">
                <a16:creationId xmlns:a16="http://schemas.microsoft.com/office/drawing/2014/main" id="{7EAEC798-A688-4C20-B27F-07226E8714CE}"/>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86970240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64C519-6070-40FB-A599-20C811FFC9F9}"/>
              </a:ext>
            </a:extLst>
          </p:cNvPr>
          <p:cNvSpPr>
            <a:spLocks noGrp="1"/>
          </p:cNvSpPr>
          <p:nvPr>
            <p:ph type="title"/>
          </p:nvPr>
        </p:nvSpPr>
        <p:spPr/>
        <p:txBody>
          <a:bodyPr/>
          <a:lstStyle/>
          <a:p>
            <a:r>
              <a:rPr lang="en-US" dirty="0"/>
              <a:t>Finances matter</a:t>
            </a:r>
          </a:p>
        </p:txBody>
      </p:sp>
      <p:sp>
        <p:nvSpPr>
          <p:cNvPr id="5" name="Content Placeholder 4">
            <a:extLst>
              <a:ext uri="{FF2B5EF4-FFF2-40B4-BE49-F238E27FC236}">
                <a16:creationId xmlns:a16="http://schemas.microsoft.com/office/drawing/2014/main" id="{F53C181C-D05B-4F41-8025-2F880B33A96F}"/>
              </a:ext>
            </a:extLst>
          </p:cNvPr>
          <p:cNvSpPr>
            <a:spLocks noGrp="1"/>
          </p:cNvSpPr>
          <p:nvPr>
            <p:ph idx="1"/>
          </p:nvPr>
        </p:nvSpPr>
        <p:spPr/>
        <p:txBody>
          <a:bodyPr>
            <a:normAutofit fontScale="92500" lnSpcReduction="20000"/>
          </a:bodyPr>
          <a:lstStyle/>
          <a:p>
            <a:r>
              <a:rPr lang="en-US" dirty="0"/>
              <a:t>There are three software planning activities where finances are particularly important</a:t>
            </a:r>
          </a:p>
          <a:p>
            <a:r>
              <a:rPr lang="en-US" dirty="0"/>
              <a:t>Buy or lease decision</a:t>
            </a:r>
          </a:p>
          <a:p>
            <a:pPr lvl="1"/>
            <a:r>
              <a:rPr lang="en-US" dirty="0"/>
              <a:t>Should software or hardware be bought or leased?</a:t>
            </a:r>
          </a:p>
          <a:p>
            <a:pPr lvl="1"/>
            <a:r>
              <a:rPr lang="en-US" dirty="0"/>
              <a:t>Will it cost more or less to use open-source software over time?</a:t>
            </a:r>
          </a:p>
          <a:p>
            <a:r>
              <a:rPr lang="en-US" dirty="0"/>
              <a:t>Make or buy decision</a:t>
            </a:r>
          </a:p>
          <a:p>
            <a:pPr lvl="1"/>
            <a:r>
              <a:rPr lang="en-US" dirty="0"/>
              <a:t>Should software be written from scratch or bought?</a:t>
            </a:r>
          </a:p>
          <a:p>
            <a:r>
              <a:rPr lang="en-US" dirty="0"/>
              <a:t>Go or no-go decision</a:t>
            </a:r>
          </a:p>
          <a:p>
            <a:pPr lvl="1"/>
            <a:r>
              <a:rPr lang="en-US" dirty="0"/>
              <a:t>Should a project (especially a software development project) be done or not?</a:t>
            </a:r>
          </a:p>
          <a:p>
            <a:pPr lvl="1"/>
            <a:r>
              <a:rPr lang="en-US" dirty="0"/>
              <a:t>If the project is already running but there are issues, should it be continued?</a:t>
            </a:r>
          </a:p>
        </p:txBody>
      </p:sp>
    </p:spTree>
    <p:extLst>
      <p:ext uri="{BB962C8B-B14F-4D97-AF65-F5344CB8AC3E}">
        <p14:creationId xmlns:p14="http://schemas.microsoft.com/office/powerpoint/2010/main" val="647003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0E03D-D3A9-49E2-B507-D900AE3D0422}"/>
              </a:ext>
            </a:extLst>
          </p:cNvPr>
          <p:cNvSpPr>
            <a:spLocks noGrp="1"/>
          </p:cNvSpPr>
          <p:nvPr>
            <p:ph type="title"/>
          </p:nvPr>
        </p:nvSpPr>
        <p:spPr/>
        <p:txBody>
          <a:bodyPr/>
          <a:lstStyle/>
          <a:p>
            <a:r>
              <a:rPr lang="en-US" dirty="0"/>
              <a:t>Financial conventions</a:t>
            </a:r>
          </a:p>
        </p:txBody>
      </p:sp>
      <p:sp>
        <p:nvSpPr>
          <p:cNvPr id="3" name="Content Placeholder 2">
            <a:extLst>
              <a:ext uri="{FF2B5EF4-FFF2-40B4-BE49-F238E27FC236}">
                <a16:creationId xmlns:a16="http://schemas.microsoft.com/office/drawing/2014/main" id="{83D6C2D3-9A0F-42BB-965B-2D6FF6CAFC58}"/>
              </a:ext>
            </a:extLst>
          </p:cNvPr>
          <p:cNvSpPr>
            <a:spLocks noGrp="1"/>
          </p:cNvSpPr>
          <p:nvPr>
            <p:ph idx="1"/>
          </p:nvPr>
        </p:nvSpPr>
        <p:spPr/>
        <p:txBody>
          <a:bodyPr/>
          <a:lstStyle/>
          <a:p>
            <a:r>
              <a:rPr lang="en-US" dirty="0"/>
              <a:t>Assets are good things</a:t>
            </a:r>
          </a:p>
          <a:p>
            <a:r>
              <a:rPr lang="en-US" dirty="0"/>
              <a:t>Liabilities are bad things</a:t>
            </a:r>
          </a:p>
          <a:p>
            <a:r>
              <a:rPr lang="en-US" dirty="0"/>
              <a:t>Even so, for reasons best known to business people, debt is sometimes listed as an asset</a:t>
            </a:r>
          </a:p>
          <a:p>
            <a:pPr lvl="1"/>
            <a:r>
              <a:rPr lang="en-US" dirty="0"/>
              <a:t>Take an accounting course if you want to go deep into this</a:t>
            </a:r>
          </a:p>
          <a:p>
            <a:r>
              <a:rPr lang="en-US" dirty="0"/>
              <a:t>We will look at money from some actor's perspective</a:t>
            </a:r>
          </a:p>
          <a:p>
            <a:pPr lvl="1"/>
            <a:r>
              <a:rPr lang="en-US" dirty="0"/>
              <a:t>Assets like deposits and revenues will be positive</a:t>
            </a:r>
          </a:p>
          <a:p>
            <a:pPr lvl="1"/>
            <a:r>
              <a:rPr lang="en-US" dirty="0"/>
              <a:t>Liabilities like costs and rental payments will be negative</a:t>
            </a:r>
          </a:p>
        </p:txBody>
      </p:sp>
    </p:spTree>
    <p:extLst>
      <p:ext uri="{BB962C8B-B14F-4D97-AF65-F5344CB8AC3E}">
        <p14:creationId xmlns:p14="http://schemas.microsoft.com/office/powerpoint/2010/main" val="2425455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648B2-0222-4BEC-860B-8A1FA366C0E1}"/>
              </a:ext>
            </a:extLst>
          </p:cNvPr>
          <p:cNvSpPr>
            <a:spLocks noGrp="1"/>
          </p:cNvSpPr>
          <p:nvPr>
            <p:ph type="title"/>
          </p:nvPr>
        </p:nvSpPr>
        <p:spPr/>
        <p:txBody>
          <a:bodyPr/>
          <a:lstStyle/>
          <a:p>
            <a:r>
              <a:rPr lang="en-US" dirty="0"/>
              <a:t>Time value of money</a:t>
            </a:r>
          </a:p>
        </p:txBody>
      </p:sp>
      <p:sp>
        <p:nvSpPr>
          <p:cNvPr id="3" name="Content Placeholder 2">
            <a:extLst>
              <a:ext uri="{FF2B5EF4-FFF2-40B4-BE49-F238E27FC236}">
                <a16:creationId xmlns:a16="http://schemas.microsoft.com/office/drawing/2014/main" id="{061576EC-224D-4746-81CD-05B3BA80CEF8}"/>
              </a:ext>
            </a:extLst>
          </p:cNvPr>
          <p:cNvSpPr>
            <a:spLocks noGrp="1"/>
          </p:cNvSpPr>
          <p:nvPr>
            <p:ph idx="1"/>
          </p:nvPr>
        </p:nvSpPr>
        <p:spPr/>
        <p:txBody>
          <a:bodyPr>
            <a:normAutofit fontScale="85000" lnSpcReduction="20000"/>
          </a:bodyPr>
          <a:lstStyle/>
          <a:p>
            <a:r>
              <a:rPr lang="en-US" dirty="0"/>
              <a:t>Money seems simple, but a lot of the madness business people talk about boils down to a question:</a:t>
            </a:r>
          </a:p>
          <a:p>
            <a:pPr lvl="1"/>
            <a:r>
              <a:rPr lang="en-US" dirty="0"/>
              <a:t>Would you rather be given $100 today or </a:t>
            </a:r>
            <a:r>
              <a:rPr lang="en-US"/>
              <a:t>$110 </a:t>
            </a:r>
            <a:r>
              <a:rPr lang="en-US" dirty="0"/>
              <a:t>a year from now?</a:t>
            </a:r>
          </a:p>
          <a:p>
            <a:r>
              <a:rPr lang="en-US" dirty="0"/>
              <a:t>A similar question is:</a:t>
            </a:r>
          </a:p>
          <a:p>
            <a:pPr lvl="1"/>
            <a:r>
              <a:rPr lang="en-US" dirty="0"/>
              <a:t>Should you spend $1,000 now to prevent a security hole that is likely to cost your business $10,000 over the next 10 years?</a:t>
            </a:r>
          </a:p>
          <a:p>
            <a:r>
              <a:rPr lang="en-US" dirty="0"/>
              <a:t>The answer to both of these questions is:</a:t>
            </a:r>
          </a:p>
          <a:p>
            <a:pPr lvl="1"/>
            <a:r>
              <a:rPr lang="en-US" b="1" dirty="0"/>
              <a:t>It depends.</a:t>
            </a:r>
          </a:p>
          <a:p>
            <a:r>
              <a:rPr lang="en-US" dirty="0"/>
              <a:t>You </a:t>
            </a:r>
            <a:r>
              <a:rPr lang="en-US" b="1" dirty="0"/>
              <a:t>cannot</a:t>
            </a:r>
            <a:r>
              <a:rPr lang="en-US" dirty="0"/>
              <a:t> answer these questions without considering </a:t>
            </a:r>
            <a:r>
              <a:rPr lang="en-US" i="1" dirty="0"/>
              <a:t>what else</a:t>
            </a:r>
            <a:r>
              <a:rPr lang="en-US" dirty="0"/>
              <a:t> you would be doing with the money over the time periods in question</a:t>
            </a:r>
          </a:p>
          <a:p>
            <a:r>
              <a:rPr lang="en-US" dirty="0"/>
              <a:t>Money doesn't simply sit around: it can be invested with the chance to grow over time</a:t>
            </a:r>
          </a:p>
        </p:txBody>
      </p:sp>
    </p:spTree>
    <p:extLst>
      <p:ext uri="{BB962C8B-B14F-4D97-AF65-F5344CB8AC3E}">
        <p14:creationId xmlns:p14="http://schemas.microsoft.com/office/powerpoint/2010/main" val="4194740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2B961-0B4D-4031-9F26-58BCE53E2955}"/>
              </a:ext>
            </a:extLst>
          </p:cNvPr>
          <p:cNvSpPr>
            <a:spLocks noGrp="1"/>
          </p:cNvSpPr>
          <p:nvPr>
            <p:ph type="title"/>
          </p:nvPr>
        </p:nvSpPr>
        <p:spPr/>
        <p:txBody>
          <a:bodyPr/>
          <a:lstStyle/>
          <a:p>
            <a:r>
              <a:rPr lang="en-US" dirty="0"/>
              <a:t>Simple interest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3CE7250-DA41-443D-9764-CDBAC90649D3}"/>
                  </a:ext>
                </a:extLst>
              </p:cNvPr>
              <p:cNvSpPr>
                <a:spLocks noGrp="1"/>
              </p:cNvSpPr>
              <p:nvPr>
                <p:ph idx="1"/>
              </p:nvPr>
            </p:nvSpPr>
            <p:spPr/>
            <p:txBody>
              <a:bodyPr>
                <a:normAutofit fontScale="85000" lnSpcReduction="20000"/>
              </a:bodyPr>
              <a:lstStyle/>
              <a:p>
                <a:r>
                  <a:rPr lang="en-US" dirty="0"/>
                  <a:t>What money is doing over time is earning </a:t>
                </a:r>
                <a:r>
                  <a:rPr lang="en-US" b="1" dirty="0"/>
                  <a:t>interest</a:t>
                </a:r>
              </a:p>
              <a:p>
                <a:r>
                  <a:rPr lang="en-US" dirty="0"/>
                  <a:t>Interest is built around a few variables:</a:t>
                </a:r>
              </a:p>
              <a:p>
                <a:pPr lvl="1"/>
                <a:r>
                  <a:rPr lang="en-US" dirty="0"/>
                  <a:t>The present value </a:t>
                </a:r>
                <a:r>
                  <a:rPr lang="en-US" i="1" dirty="0"/>
                  <a:t>P</a:t>
                </a:r>
                <a:r>
                  <a:rPr lang="en-US" dirty="0"/>
                  <a:t> of the money</a:t>
                </a:r>
              </a:p>
              <a:p>
                <a:pPr lvl="1"/>
                <a:r>
                  <a:rPr lang="en-US" dirty="0"/>
                  <a:t>The number of periods </a:t>
                </a:r>
                <a:r>
                  <a:rPr lang="en-US" i="1" dirty="0"/>
                  <a:t>n</a:t>
                </a:r>
                <a:r>
                  <a:rPr lang="en-US" dirty="0"/>
                  <a:t> during which the money will be earning interest</a:t>
                </a:r>
              </a:p>
              <a:p>
                <a:pPr lvl="1"/>
                <a:r>
                  <a:rPr lang="en-US" dirty="0"/>
                  <a:t>The periodic interest rate </a:t>
                </a:r>
                <a:r>
                  <a:rPr lang="en-US" i="1" dirty="0"/>
                  <a:t>r</a:t>
                </a:r>
                <a:r>
                  <a:rPr lang="en-US" dirty="0"/>
                  <a:t>, which is the percentage of the present value the money will earn each period</a:t>
                </a:r>
              </a:p>
              <a:p>
                <a:r>
                  <a:rPr lang="en-US" dirty="0"/>
                  <a:t>With simple interest, the interest </a:t>
                </a:r>
                <a14:m>
                  <m:oMath xmlns:m="http://schemas.openxmlformats.org/officeDocument/2006/math">
                    <m:r>
                      <a:rPr lang="en-US" i="1">
                        <a:latin typeface="Cambria Math" panose="02040503050406030204" pitchFamily="18" charset="0"/>
                      </a:rPr>
                      <m:t>𝐼</m:t>
                    </m:r>
                    <m:r>
                      <a:rPr lang="en-US" i="1">
                        <a:latin typeface="Cambria Math" panose="02040503050406030204" pitchFamily="18" charset="0"/>
                      </a:rPr>
                      <m:t>=</m:t>
                    </m:r>
                    <m:r>
                      <a:rPr lang="en-US" i="1">
                        <a:latin typeface="Cambria Math" panose="02040503050406030204" pitchFamily="18" charset="0"/>
                      </a:rPr>
                      <m:t>𝑃</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𝑛</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𝑟</m:t>
                    </m:r>
                  </m:oMath>
                </a14:m>
                <a:endParaRPr lang="en-US" dirty="0"/>
              </a:p>
              <a:p>
                <a:r>
                  <a:rPr lang="en-US" dirty="0"/>
                  <a:t>Future value </a:t>
                </a:r>
                <a14:m>
                  <m:oMath xmlns:m="http://schemas.openxmlformats.org/officeDocument/2006/math">
                    <m:r>
                      <a:rPr lang="en-US" i="1" dirty="0" smtClean="0">
                        <a:latin typeface="Cambria Math" panose="02040503050406030204" pitchFamily="18" charset="0"/>
                      </a:rPr>
                      <m:t>𝐹</m:t>
                    </m:r>
                    <m:r>
                      <a:rPr lang="en-US" i="1" baseline="-25000" dirty="0" err="1" smtClean="0">
                        <a:latin typeface="Cambria Math" panose="02040503050406030204" pitchFamily="18" charset="0"/>
                      </a:rPr>
                      <m:t>𝑛</m:t>
                    </m:r>
                    <m:r>
                      <a:rPr lang="en-US" i="1" dirty="0">
                        <a:latin typeface="Cambria Math" panose="02040503050406030204" pitchFamily="18" charset="0"/>
                      </a:rPr>
                      <m:t> </m:t>
                    </m:r>
                    <m:r>
                      <a:rPr lang="en-US" i="1" dirty="0" smtClean="0">
                        <a:latin typeface="Cambria Math" panose="02040503050406030204" pitchFamily="18" charset="0"/>
                      </a:rPr>
                      <m:t>= </m:t>
                    </m:r>
                    <m:r>
                      <a:rPr lang="en-US" i="1" dirty="0" smtClean="0">
                        <a:latin typeface="Cambria Math" panose="02040503050406030204" pitchFamily="18" charset="0"/>
                      </a:rPr>
                      <m:t>𝑃</m:t>
                    </m:r>
                    <m:r>
                      <a:rPr lang="en-US" i="1" dirty="0" smtClean="0">
                        <a:latin typeface="Cambria Math" panose="02040503050406030204" pitchFamily="18" charset="0"/>
                      </a:rPr>
                      <m:t> + </m:t>
                    </m:r>
                    <m:r>
                      <a:rPr lang="en-US" i="1" dirty="0" smtClean="0">
                        <a:latin typeface="Cambria Math" panose="02040503050406030204" pitchFamily="18" charset="0"/>
                      </a:rPr>
                      <m:t>𝐼</m:t>
                    </m:r>
                    <m:r>
                      <a:rPr lang="en-US" i="1" dirty="0" smtClean="0">
                        <a:latin typeface="Cambria Math" panose="02040503050406030204" pitchFamily="18" charset="0"/>
                      </a:rPr>
                      <m:t> </m:t>
                    </m:r>
                  </m:oMath>
                </a14:m>
                <a:endParaRPr lang="en-US" dirty="0"/>
              </a:p>
              <a:p>
                <a:r>
                  <a:rPr lang="en-US" dirty="0"/>
                  <a:t>Example:</a:t>
                </a:r>
              </a:p>
              <a:p>
                <a:pPr lvl="1"/>
                <a14:m>
                  <m:oMath xmlns:m="http://schemas.openxmlformats.org/officeDocument/2006/math">
                    <m:r>
                      <a:rPr lang="en-US" i="1" dirty="0" smtClean="0">
                        <a:latin typeface="Cambria Math" panose="02040503050406030204" pitchFamily="18" charset="0"/>
                      </a:rPr>
                      <m:t>𝑃</m:t>
                    </m:r>
                    <m:r>
                      <a:rPr lang="en-US" i="1" dirty="0" smtClean="0">
                        <a:latin typeface="Cambria Math" panose="02040503050406030204" pitchFamily="18" charset="0"/>
                      </a:rPr>
                      <m:t> = $1,000, </m:t>
                    </m:r>
                    <m:r>
                      <a:rPr lang="en-US" i="1" dirty="0" smtClean="0">
                        <a:latin typeface="Cambria Math" panose="02040503050406030204" pitchFamily="18" charset="0"/>
                      </a:rPr>
                      <m:t>𝑛</m:t>
                    </m:r>
                    <m:r>
                      <a:rPr lang="en-US" i="1" dirty="0" smtClean="0">
                        <a:latin typeface="Cambria Math" panose="02040503050406030204" pitchFamily="18" charset="0"/>
                      </a:rPr>
                      <m:t> = 5, </m:t>
                    </m:r>
                    <m:r>
                      <a:rPr lang="en-US" i="1" dirty="0" smtClean="0">
                        <a:latin typeface="Cambria Math" panose="02040503050406030204" pitchFamily="18" charset="0"/>
                      </a:rPr>
                      <m:t>𝑟</m:t>
                    </m:r>
                    <m:r>
                      <a:rPr lang="en-US" i="1" dirty="0" smtClean="0">
                        <a:latin typeface="Cambria Math" panose="02040503050406030204" pitchFamily="18" charset="0"/>
                      </a:rPr>
                      <m:t> =  0.70%</m:t>
                    </m:r>
                  </m:oMath>
                </a14:m>
                <a:endParaRPr lang="en-US" dirty="0"/>
              </a:p>
              <a:p>
                <a:pPr lvl="1"/>
                <a14:m>
                  <m:oMath xmlns:m="http://schemas.openxmlformats.org/officeDocument/2006/math">
                    <m:r>
                      <a:rPr lang="en-US" b="0" i="1" smtClean="0">
                        <a:latin typeface="Cambria Math" panose="02040503050406030204" pitchFamily="18" charset="0"/>
                      </a:rPr>
                      <m:t>𝐼</m:t>
                    </m:r>
                    <m:r>
                      <a:rPr lang="en-US" b="0" i="1" smtClean="0">
                        <a:latin typeface="Cambria Math" panose="02040503050406030204" pitchFamily="18" charset="0"/>
                      </a:rPr>
                      <m:t>=$1,000∙5∙0.007=$35</m:t>
                    </m:r>
                  </m:oMath>
                </a14:m>
                <a:endParaRPr lang="en-US" b="0" dirty="0">
                  <a:ea typeface="Cambria Math" panose="02040503050406030204" pitchFamily="18" charset="0"/>
                </a:endParaRPr>
              </a:p>
              <a:p>
                <a:pPr lvl="1"/>
                <a14:m>
                  <m:oMath xmlns:m="http://schemas.openxmlformats.org/officeDocument/2006/math">
                    <m:r>
                      <a:rPr lang="en-US" i="1" dirty="0">
                        <a:latin typeface="Cambria Math" panose="02040503050406030204" pitchFamily="18" charset="0"/>
                      </a:rPr>
                      <m:t>𝐹</m:t>
                    </m:r>
                    <m:r>
                      <a:rPr lang="en-US" i="1" baseline="-25000" dirty="0" err="1">
                        <a:latin typeface="Cambria Math" panose="02040503050406030204" pitchFamily="18" charset="0"/>
                      </a:rPr>
                      <m:t>𝑛</m:t>
                    </m:r>
                    <m:r>
                      <a:rPr lang="en-US" i="1" dirty="0">
                        <a:latin typeface="Cambria Math" panose="02040503050406030204" pitchFamily="18" charset="0"/>
                      </a:rPr>
                      <m:t> =</m:t>
                    </m:r>
                    <m:r>
                      <a:rPr lang="en-US" b="0" i="1" dirty="0" smtClean="0">
                        <a:latin typeface="Cambria Math" panose="02040503050406030204" pitchFamily="18" charset="0"/>
                      </a:rPr>
                      <m:t>$1,035</m:t>
                    </m:r>
                  </m:oMath>
                </a14:m>
                <a:endParaRPr lang="en-US" dirty="0"/>
              </a:p>
            </p:txBody>
          </p:sp>
        </mc:Choice>
        <mc:Fallback xmlns="">
          <p:sp>
            <p:nvSpPr>
              <p:cNvPr id="3" name="Content Placeholder 2">
                <a:extLst>
                  <a:ext uri="{FF2B5EF4-FFF2-40B4-BE49-F238E27FC236}">
                    <a16:creationId xmlns:a16="http://schemas.microsoft.com/office/drawing/2014/main" id="{C3CE7250-DA41-443D-9764-CDBAC90649D3}"/>
                  </a:ext>
                </a:extLst>
              </p:cNvPr>
              <p:cNvSpPr>
                <a:spLocks noGrp="1" noRot="1" noChangeAspect="1" noMove="1" noResize="1" noEditPoints="1" noAdjustHandles="1" noChangeArrowheads="1" noChangeShapeType="1" noTextEdit="1"/>
              </p:cNvSpPr>
              <p:nvPr>
                <p:ph idx="1"/>
              </p:nvPr>
            </p:nvSpPr>
            <p:spPr>
              <a:blipFill>
                <a:blip r:embed="rId2"/>
                <a:stretch>
                  <a:fillRect t="-1713"/>
                </a:stretch>
              </a:blipFill>
            </p:spPr>
            <p:txBody>
              <a:bodyPr/>
              <a:lstStyle/>
              <a:p>
                <a:r>
                  <a:rPr lang="en-US">
                    <a:noFill/>
                  </a:rPr>
                  <a:t> </a:t>
                </a:r>
              </a:p>
            </p:txBody>
          </p:sp>
        </mc:Fallback>
      </mc:AlternateContent>
    </p:spTree>
    <p:extLst>
      <p:ext uri="{BB962C8B-B14F-4D97-AF65-F5344CB8AC3E}">
        <p14:creationId xmlns:p14="http://schemas.microsoft.com/office/powerpoint/2010/main" val="1967840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F7811-6DFF-4ACE-A4C2-5D484B199C66}"/>
              </a:ext>
            </a:extLst>
          </p:cNvPr>
          <p:cNvSpPr>
            <a:spLocks noGrp="1"/>
          </p:cNvSpPr>
          <p:nvPr>
            <p:ph type="title"/>
          </p:nvPr>
        </p:nvSpPr>
        <p:spPr/>
        <p:txBody>
          <a:bodyPr/>
          <a:lstStyle/>
          <a:p>
            <a:r>
              <a:rPr lang="en-US" dirty="0"/>
              <a:t>Compound interest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4253980-4E9A-49A1-AA15-31B13A2F62DF}"/>
                  </a:ext>
                </a:extLst>
              </p:cNvPr>
              <p:cNvSpPr>
                <a:spLocks noGrp="1"/>
              </p:cNvSpPr>
              <p:nvPr>
                <p:ph idx="1"/>
              </p:nvPr>
            </p:nvSpPr>
            <p:spPr/>
            <p:txBody>
              <a:bodyPr>
                <a:normAutofit fontScale="85000" lnSpcReduction="20000"/>
              </a:bodyPr>
              <a:lstStyle/>
              <a:p>
                <a:r>
                  <a:rPr lang="en-US" dirty="0"/>
                  <a:t>Our example with $1,000 at 0.7% interest for 5 years was simple interest</a:t>
                </a:r>
              </a:p>
              <a:p>
                <a:pPr lvl="1"/>
                <a:r>
                  <a:rPr lang="en-US" dirty="0"/>
                  <a:t>Which no one actually uses</a:t>
                </a:r>
              </a:p>
              <a:p>
                <a:r>
                  <a:rPr lang="en-US" b="1" dirty="0"/>
                  <a:t>Compound interest</a:t>
                </a:r>
                <a:r>
                  <a:rPr lang="en-US" dirty="0"/>
                  <a:t> means that when you earn interest in one period, you get to earn interest on that interest in the next period</a:t>
                </a:r>
              </a:p>
              <a:p>
                <a:r>
                  <a:rPr lang="en-US" dirty="0"/>
                  <a:t>If we compounded every year, our example would become:</a:t>
                </a:r>
              </a:p>
              <a:p>
                <a:pPr lvl="1"/>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𝑛</m:t>
                        </m:r>
                      </m:sub>
                    </m:sSub>
                    <m:r>
                      <a:rPr lang="en-US" b="0" i="1" smtClean="0">
                        <a:latin typeface="Cambria Math" panose="02040503050406030204" pitchFamily="18" charset="0"/>
                      </a:rPr>
                      <m:t>= $1,000</m:t>
                    </m:r>
                    <m:r>
                      <a:rPr lang="en-US" i="1">
                        <a:latin typeface="Cambria Math" panose="02040503050406030204" pitchFamily="18" charset="0"/>
                        <a:ea typeface="Cambria Math" panose="02040503050406030204" pitchFamily="18" charset="0"/>
                      </a:rPr>
                      <m:t>∙1.007⋅1.007⋅1.007⋅1.007⋅1.007</m:t>
                    </m:r>
                    <m:r>
                      <a:rPr lang="en-US" b="0" i="1" smtClean="0">
                        <a:latin typeface="Cambria Math" panose="02040503050406030204" pitchFamily="18" charset="0"/>
                        <a:ea typeface="Cambria Math" panose="02040503050406030204" pitchFamily="18" charset="0"/>
                      </a:rPr>
                      <m:t>=$1,035.49</m:t>
                    </m:r>
                  </m:oMath>
                </a14:m>
                <a:endParaRPr lang="en-US" dirty="0"/>
              </a:p>
              <a:p>
                <a:pPr lvl="1"/>
                <a:r>
                  <a:rPr lang="en-US" dirty="0"/>
                  <a:t>We got $0.49 more!</a:t>
                </a:r>
              </a:p>
              <a:p>
                <a:pPr lvl="1"/>
                <a:r>
                  <a:rPr lang="en-US" dirty="0"/>
                  <a:t>These interest rates are why savings accounts suck right now</a:t>
                </a:r>
              </a:p>
              <a:p>
                <a:r>
                  <a:rPr lang="en-US" dirty="0"/>
                  <a:t>Compound interest: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𝑛</m:t>
                        </m:r>
                      </m:sub>
                    </m:sSub>
                    <m:r>
                      <a:rPr lang="en-US" b="0" i="1" smtClean="0">
                        <a:latin typeface="Cambria Math" panose="02040503050406030204" pitchFamily="18" charset="0"/>
                      </a:rPr>
                      <m:t>=</m:t>
                    </m:r>
                    <m:r>
                      <a:rPr lang="en-US" b="0" i="1" smtClean="0">
                        <a:latin typeface="Cambria Math" panose="02040503050406030204" pitchFamily="18" charset="0"/>
                      </a:rPr>
                      <m:t>𝑃</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𝑟</m:t>
                            </m:r>
                          </m:e>
                        </m:d>
                      </m:e>
                      <m:sup>
                        <m:r>
                          <a:rPr lang="en-US" b="0" i="1" smtClean="0">
                            <a:latin typeface="Cambria Math" panose="02040503050406030204" pitchFamily="18" charset="0"/>
                          </a:rPr>
                          <m:t>𝑛</m:t>
                        </m:r>
                      </m:sup>
                    </m:sSup>
                  </m:oMath>
                </a14:m>
                <a:r>
                  <a:rPr lang="en-US" dirty="0"/>
                  <a:t> </a:t>
                </a:r>
              </a:p>
              <a:p>
                <a:r>
                  <a:rPr lang="en-US" dirty="0"/>
                  <a:t>Imagine you could earn 5% a year for 10 years</a:t>
                </a:r>
              </a:p>
              <a:p>
                <a:pPr lvl="1"/>
                <a:r>
                  <a:rPr lang="en-US" dirty="0"/>
                  <a:t>Simple interest: </a:t>
                </a:r>
                <a14:m>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𝐹</m:t>
                        </m:r>
                      </m:e>
                      <m:sub>
                        <m:r>
                          <a:rPr lang="en-US" b="0" i="1" dirty="0" smtClean="0">
                            <a:latin typeface="Cambria Math" panose="02040503050406030204" pitchFamily="18" charset="0"/>
                          </a:rPr>
                          <m:t>𝑛</m:t>
                        </m:r>
                      </m:sub>
                    </m:sSub>
                    <m:r>
                      <a:rPr lang="en-US" b="0" i="1" dirty="0" smtClean="0">
                        <a:latin typeface="Cambria Math" panose="02040503050406030204" pitchFamily="18" charset="0"/>
                      </a:rPr>
                      <m:t>=</m:t>
                    </m:r>
                    <m:r>
                      <a:rPr lang="en-US" i="1">
                        <a:latin typeface="Cambria Math" panose="02040503050406030204" pitchFamily="18" charset="0"/>
                      </a:rPr>
                      <m:t>$1,000</m:t>
                    </m:r>
                    <m:r>
                      <a:rPr lang="en-US" b="0" i="1" smtClean="0">
                        <a:latin typeface="Cambria Math" panose="02040503050406030204" pitchFamily="18" charset="0"/>
                      </a:rPr>
                      <m:t>+$1,000</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10</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0</m:t>
                    </m:r>
                    <m:r>
                      <a:rPr lang="en-US" i="1">
                        <a:latin typeface="Cambria Math" panose="02040503050406030204" pitchFamily="18" charset="0"/>
                        <a:ea typeface="Cambria Math" panose="02040503050406030204" pitchFamily="18" charset="0"/>
                      </a:rPr>
                      <m:t>.0</m:t>
                    </m:r>
                    <m:r>
                      <a:rPr lang="en-US" b="0" i="1" smtClean="0">
                        <a:latin typeface="Cambria Math" panose="02040503050406030204" pitchFamily="18" charset="0"/>
                        <a:ea typeface="Cambria Math" panose="02040503050406030204" pitchFamily="18" charset="0"/>
                      </a:rPr>
                      <m:t>5=$1,500</m:t>
                    </m:r>
                  </m:oMath>
                </a14:m>
                <a:endParaRPr lang="en-US" b="0" dirty="0">
                  <a:ea typeface="Cambria Math" panose="02040503050406030204" pitchFamily="18" charset="0"/>
                </a:endParaRPr>
              </a:p>
              <a:p>
                <a:pPr lvl="1"/>
                <a:r>
                  <a:rPr lang="en-US" dirty="0"/>
                  <a:t>Compound interest: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𝑛</m:t>
                        </m:r>
                      </m:sub>
                    </m:sSub>
                    <m:r>
                      <a:rPr lang="en-US" b="0" i="1" smtClean="0">
                        <a:latin typeface="Cambria Math" panose="02040503050406030204" pitchFamily="18" charset="0"/>
                      </a:rPr>
                      <m:t>=$1,000⋅</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1.05</m:t>
                            </m:r>
                          </m:e>
                        </m:d>
                      </m:e>
                      <m:sup>
                        <m:r>
                          <a:rPr lang="en-US" b="0" i="1" smtClean="0">
                            <a:latin typeface="Cambria Math" panose="02040503050406030204" pitchFamily="18" charset="0"/>
                          </a:rPr>
                          <m:t>10</m:t>
                        </m:r>
                      </m:sup>
                    </m:sSup>
                    <m:r>
                      <a:rPr lang="en-US" b="0" i="1" smtClean="0">
                        <a:latin typeface="Cambria Math" panose="02040503050406030204" pitchFamily="18" charset="0"/>
                      </a:rPr>
                      <m:t>=$1,628.89</m:t>
                    </m:r>
                  </m:oMath>
                </a14:m>
                <a:endParaRPr lang="en-US" dirty="0"/>
              </a:p>
            </p:txBody>
          </p:sp>
        </mc:Choice>
        <mc:Fallback xmlns="">
          <p:sp>
            <p:nvSpPr>
              <p:cNvPr id="3" name="Content Placeholder 2">
                <a:extLst>
                  <a:ext uri="{FF2B5EF4-FFF2-40B4-BE49-F238E27FC236}">
                    <a16:creationId xmlns:a16="http://schemas.microsoft.com/office/drawing/2014/main" id="{64253980-4E9A-49A1-AA15-31B13A2F62DF}"/>
                  </a:ext>
                </a:extLst>
              </p:cNvPr>
              <p:cNvSpPr>
                <a:spLocks noGrp="1" noRot="1" noChangeAspect="1" noMove="1" noResize="1" noEditPoints="1" noAdjustHandles="1" noChangeArrowheads="1" noChangeShapeType="1" noTextEdit="1"/>
              </p:cNvSpPr>
              <p:nvPr>
                <p:ph idx="1"/>
              </p:nvPr>
            </p:nvSpPr>
            <p:spPr>
              <a:blipFill>
                <a:blip r:embed="rId2"/>
                <a:stretch>
                  <a:fillRect t="-1713"/>
                </a:stretch>
              </a:blipFill>
            </p:spPr>
            <p:txBody>
              <a:bodyPr/>
              <a:lstStyle/>
              <a:p>
                <a:r>
                  <a:rPr lang="en-US">
                    <a:noFill/>
                  </a:rPr>
                  <a:t> </a:t>
                </a:r>
              </a:p>
            </p:txBody>
          </p:sp>
        </mc:Fallback>
      </mc:AlternateContent>
    </p:spTree>
    <p:extLst>
      <p:ext uri="{BB962C8B-B14F-4D97-AF65-F5344CB8AC3E}">
        <p14:creationId xmlns:p14="http://schemas.microsoft.com/office/powerpoint/2010/main" val="2457688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EC20A-3B6A-48E7-9B39-5C5E46A418DB}"/>
              </a:ext>
            </a:extLst>
          </p:cNvPr>
          <p:cNvSpPr>
            <a:spLocks noGrp="1"/>
          </p:cNvSpPr>
          <p:nvPr>
            <p:ph type="title"/>
          </p:nvPr>
        </p:nvSpPr>
        <p:spPr/>
        <p:txBody>
          <a:bodyPr/>
          <a:lstStyle/>
          <a:p>
            <a:r>
              <a:rPr lang="en-US" dirty="0"/>
              <a:t>Maximize module cohesion</a:t>
            </a:r>
          </a:p>
        </p:txBody>
      </p:sp>
      <p:sp>
        <p:nvSpPr>
          <p:cNvPr id="3" name="Content Placeholder 2">
            <a:extLst>
              <a:ext uri="{FF2B5EF4-FFF2-40B4-BE49-F238E27FC236}">
                <a16:creationId xmlns:a16="http://schemas.microsoft.com/office/drawing/2014/main" id="{B350AD06-771E-4E9F-A1EF-C91E0D949134}"/>
              </a:ext>
            </a:extLst>
          </p:cNvPr>
          <p:cNvSpPr>
            <a:spLocks noGrp="1"/>
          </p:cNvSpPr>
          <p:nvPr>
            <p:ph idx="1"/>
          </p:nvPr>
        </p:nvSpPr>
        <p:spPr/>
        <p:txBody>
          <a:bodyPr/>
          <a:lstStyle/>
          <a:p>
            <a:r>
              <a:rPr lang="en-US" b="1" dirty="0"/>
              <a:t>Module cohesion</a:t>
            </a:r>
            <a:r>
              <a:rPr lang="en-US" dirty="0"/>
              <a:t> is how much the stuff in the module is related to the other stuff in the module</a:t>
            </a:r>
          </a:p>
          <a:p>
            <a:r>
              <a:rPr lang="en-US" dirty="0"/>
              <a:t>We want everything in a class to be closely related</a:t>
            </a:r>
          </a:p>
          <a:p>
            <a:r>
              <a:rPr lang="en-US" dirty="0"/>
              <a:t>It's best if a class keeps the smallest amount of information possible about other classes</a:t>
            </a:r>
          </a:p>
          <a:p>
            <a:r>
              <a:rPr lang="en-US" dirty="0"/>
              <a:t>More module cohesion usually leads to looser module coupling</a:t>
            </a:r>
          </a:p>
          <a:p>
            <a:r>
              <a:rPr lang="en-US" dirty="0"/>
              <a:t>Sometimes a module being hard to name suggests that its data or operations are not cohesive</a:t>
            </a:r>
          </a:p>
          <a:p>
            <a:endParaRPr lang="en-US" dirty="0"/>
          </a:p>
        </p:txBody>
      </p:sp>
    </p:spTree>
    <p:extLst>
      <p:ext uri="{BB962C8B-B14F-4D97-AF65-F5344CB8AC3E}">
        <p14:creationId xmlns:p14="http://schemas.microsoft.com/office/powerpoint/2010/main" val="1966045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1EFC8-3319-4C56-AD2D-E5D1017CFA01}"/>
              </a:ext>
            </a:extLst>
          </p:cNvPr>
          <p:cNvSpPr>
            <a:spLocks noGrp="1"/>
          </p:cNvSpPr>
          <p:nvPr>
            <p:ph type="title"/>
          </p:nvPr>
        </p:nvSpPr>
        <p:spPr/>
        <p:txBody>
          <a:bodyPr/>
          <a:lstStyle/>
          <a:p>
            <a:r>
              <a:rPr lang="en-US" dirty="0"/>
              <a:t>Discounted present value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3714754-01C2-4F0E-B8B6-9D536243FB0C}"/>
                  </a:ext>
                </a:extLst>
              </p:cNvPr>
              <p:cNvSpPr>
                <a:spLocks noGrp="1"/>
              </p:cNvSpPr>
              <p:nvPr>
                <p:ph idx="1"/>
              </p:nvPr>
            </p:nvSpPr>
            <p:spPr/>
            <p:txBody>
              <a:bodyPr>
                <a:normAutofit fontScale="70000" lnSpcReduction="20000"/>
              </a:bodyPr>
              <a:lstStyle/>
              <a:p>
                <a:r>
                  <a:rPr lang="en-US" dirty="0"/>
                  <a:t>What if one of your options was to get $1,000 at some point in the future or to get some other sum right now?</a:t>
                </a:r>
              </a:p>
              <a:p>
                <a:r>
                  <a:rPr lang="en-US" dirty="0"/>
                  <a:t>Working backwards from $1,000 with a given interest rate, what is the present value of that money?</a:t>
                </a:r>
              </a:p>
              <a:p>
                <a:pPr lvl="1"/>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𝐹</m:t>
                        </m:r>
                      </m:e>
                      <m:sub>
                        <m:r>
                          <a:rPr lang="en-US" i="1">
                            <a:latin typeface="Cambria Math" panose="02040503050406030204" pitchFamily="18" charset="0"/>
                          </a:rPr>
                          <m:t>𝑛</m:t>
                        </m:r>
                      </m:sub>
                    </m:sSub>
                    <m:r>
                      <a:rPr lang="en-US" i="1">
                        <a:latin typeface="Cambria Math" panose="02040503050406030204" pitchFamily="18" charset="0"/>
                      </a:rPr>
                      <m:t>=</m:t>
                    </m:r>
                    <m:r>
                      <a:rPr lang="en-US" i="1">
                        <a:latin typeface="Cambria Math" panose="02040503050406030204" pitchFamily="18" charset="0"/>
                      </a:rPr>
                      <m:t>𝑃</m:t>
                    </m:r>
                    <m:r>
                      <a:rPr lang="en-US" i="1">
                        <a:latin typeface="Cambria Math" panose="02040503050406030204" pitchFamily="18" charset="0"/>
                      </a:rPr>
                      <m:t>⋅</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1+</m:t>
                            </m:r>
                            <m:r>
                              <a:rPr lang="en-US" i="1">
                                <a:latin typeface="Cambria Math" panose="02040503050406030204" pitchFamily="18" charset="0"/>
                              </a:rPr>
                              <m:t>𝑟</m:t>
                            </m:r>
                          </m:e>
                        </m:d>
                      </m:e>
                      <m:sup>
                        <m:r>
                          <a:rPr lang="en-US" i="1">
                            <a:latin typeface="Cambria Math" panose="02040503050406030204" pitchFamily="18" charset="0"/>
                          </a:rPr>
                          <m:t>𝑛</m:t>
                        </m:r>
                      </m:sup>
                    </m:sSup>
                  </m:oMath>
                </a14:m>
                <a:endParaRPr lang="en-US" dirty="0"/>
              </a:p>
              <a:p>
                <a:pPr lvl="1"/>
                <a14:m>
                  <m:oMath xmlns:m="http://schemas.openxmlformats.org/officeDocument/2006/math">
                    <m:r>
                      <a:rPr lang="en-US" b="0" i="1" smtClean="0">
                        <a:latin typeface="Cambria Math" panose="02040503050406030204" pitchFamily="18" charset="0"/>
                      </a:rPr>
                      <m:t>𝑃</m:t>
                    </m:r>
                    <m:r>
                      <a:rPr lang="en-US" i="1">
                        <a:latin typeface="Cambria Math" panose="02040503050406030204" pitchFamily="18" charset="0"/>
                      </a:rPr>
                      <m:t>=</m:t>
                    </m:r>
                    <m:f>
                      <m:fPr>
                        <m:ctrlPr>
                          <a:rPr lang="en-US" i="1">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𝑛</m:t>
                            </m:r>
                          </m:sub>
                        </m:sSub>
                      </m:num>
                      <m:den>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1+</m:t>
                                </m:r>
                                <m:r>
                                  <a:rPr lang="en-US" i="1">
                                    <a:latin typeface="Cambria Math" panose="02040503050406030204" pitchFamily="18" charset="0"/>
                                  </a:rPr>
                                  <m:t>𝑟</m:t>
                                </m:r>
                              </m:e>
                            </m:d>
                          </m:e>
                          <m:sup>
                            <m:r>
                              <a:rPr lang="en-US" i="1">
                                <a:latin typeface="Cambria Math" panose="02040503050406030204" pitchFamily="18" charset="0"/>
                              </a:rPr>
                              <m:t>𝑛</m:t>
                            </m:r>
                          </m:sup>
                        </m:sSup>
                      </m:den>
                    </m:f>
                  </m:oMath>
                </a14:m>
                <a:endParaRPr lang="en-US" dirty="0"/>
              </a:p>
              <a:p>
                <a:r>
                  <a:rPr lang="en-US" dirty="0"/>
                  <a:t>Calculating the present value from a future value is called </a:t>
                </a:r>
                <a:r>
                  <a:rPr lang="en-US" b="1" dirty="0"/>
                  <a:t>discounting</a:t>
                </a:r>
                <a:r>
                  <a:rPr lang="en-US" dirty="0"/>
                  <a:t>, which finds the </a:t>
                </a:r>
                <a:r>
                  <a:rPr lang="en-US" b="1" dirty="0"/>
                  <a:t>discounted present value</a:t>
                </a:r>
              </a:p>
              <a:p>
                <a:r>
                  <a:rPr lang="en-US" dirty="0"/>
                  <a:t>If someone promises $1,000 after 6 years with an interest rate of 8% compounded annually, the discounted present value is</a:t>
                </a:r>
              </a:p>
              <a:p>
                <a:pPr lvl="1"/>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$1,000</m:t>
                        </m:r>
                      </m:num>
                      <m:den>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1.08</m:t>
                                </m:r>
                              </m:e>
                            </m:d>
                          </m:e>
                          <m:sup>
                            <m:r>
                              <a:rPr lang="en-US" i="1">
                                <a:latin typeface="Cambria Math" panose="02040503050406030204" pitchFamily="18" charset="0"/>
                              </a:rPr>
                              <m:t>6</m:t>
                            </m:r>
                          </m:sup>
                        </m:sSup>
                      </m:den>
                    </m:f>
                    <m:r>
                      <a:rPr lang="en-US" b="0" i="1" smtClean="0">
                        <a:latin typeface="Cambria Math" panose="02040503050406030204" pitchFamily="18" charset="0"/>
                        <a:ea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$1,000</m:t>
                        </m:r>
                      </m:num>
                      <m:den>
                        <m:r>
                          <a:rPr lang="en-US" b="0" i="1" smtClean="0">
                            <a:latin typeface="Cambria Math" panose="02040503050406030204" pitchFamily="18" charset="0"/>
                          </a:rPr>
                          <m:t>1.586874</m:t>
                        </m:r>
                      </m:den>
                    </m:f>
                    <m:r>
                      <a:rPr lang="en-US" b="0" i="1" smtClean="0">
                        <a:latin typeface="Cambria Math" panose="02040503050406030204" pitchFamily="18" charset="0"/>
                      </a:rPr>
                      <m:t>=$630.17</m:t>
                    </m:r>
                  </m:oMath>
                </a14:m>
                <a:endParaRPr lang="en-US" dirty="0"/>
              </a:p>
              <a:p>
                <a:r>
                  <a:rPr lang="en-US" dirty="0"/>
                  <a:t>Thus, if you can get more than $630.17 right now, it's better to do that</a:t>
                </a:r>
              </a:p>
              <a:p>
                <a:r>
                  <a:rPr lang="en-US" dirty="0"/>
                  <a:t>If you can't, it's better to take $1,000 in the future</a:t>
                </a:r>
              </a:p>
              <a:p>
                <a:pPr lvl="1"/>
                <a:endParaRPr lang="en-US" dirty="0"/>
              </a:p>
            </p:txBody>
          </p:sp>
        </mc:Choice>
        <mc:Fallback xmlns="">
          <p:sp>
            <p:nvSpPr>
              <p:cNvPr id="3" name="Content Placeholder 2">
                <a:extLst>
                  <a:ext uri="{FF2B5EF4-FFF2-40B4-BE49-F238E27FC236}">
                    <a16:creationId xmlns:a16="http://schemas.microsoft.com/office/drawing/2014/main" id="{C3714754-01C2-4F0E-B8B6-9D536243FB0C}"/>
                  </a:ext>
                </a:extLst>
              </p:cNvPr>
              <p:cNvSpPr>
                <a:spLocks noGrp="1" noRot="1" noChangeAspect="1" noMove="1" noResize="1" noEditPoints="1" noAdjustHandles="1" noChangeArrowheads="1" noChangeShapeType="1" noTextEdit="1"/>
              </p:cNvSpPr>
              <p:nvPr>
                <p:ph idx="1"/>
              </p:nvPr>
            </p:nvSpPr>
            <p:spPr>
              <a:blipFill>
                <a:blip r:embed="rId2"/>
                <a:stretch>
                  <a:fillRect t="-1186"/>
                </a:stretch>
              </a:blipFill>
            </p:spPr>
            <p:txBody>
              <a:bodyPr/>
              <a:lstStyle/>
              <a:p>
                <a:r>
                  <a:rPr lang="en-US">
                    <a:noFill/>
                  </a:rPr>
                  <a:t> </a:t>
                </a:r>
              </a:p>
            </p:txBody>
          </p:sp>
        </mc:Fallback>
      </mc:AlternateContent>
    </p:spTree>
    <p:extLst>
      <p:ext uri="{BB962C8B-B14F-4D97-AF65-F5344CB8AC3E}">
        <p14:creationId xmlns:p14="http://schemas.microsoft.com/office/powerpoint/2010/main" val="2254639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9ADD9-512A-42EF-A17B-98C0E448BA95}"/>
              </a:ext>
            </a:extLst>
          </p:cNvPr>
          <p:cNvSpPr>
            <a:spLocks noGrp="1"/>
          </p:cNvSpPr>
          <p:nvPr>
            <p:ph type="title"/>
          </p:nvPr>
        </p:nvSpPr>
        <p:spPr/>
        <p:txBody>
          <a:bodyPr/>
          <a:lstStyle/>
          <a:p>
            <a:r>
              <a:rPr lang="en-US" dirty="0"/>
              <a:t>Example: buy or lease</a:t>
            </a:r>
          </a:p>
        </p:txBody>
      </p:sp>
      <p:sp>
        <p:nvSpPr>
          <p:cNvPr id="3" name="Content Placeholder 2">
            <a:extLst>
              <a:ext uri="{FF2B5EF4-FFF2-40B4-BE49-F238E27FC236}">
                <a16:creationId xmlns:a16="http://schemas.microsoft.com/office/drawing/2014/main" id="{72073F23-0893-43B3-B172-11061C57C9DF}"/>
              </a:ext>
            </a:extLst>
          </p:cNvPr>
          <p:cNvSpPr>
            <a:spLocks noGrp="1"/>
          </p:cNvSpPr>
          <p:nvPr>
            <p:ph idx="1"/>
          </p:nvPr>
        </p:nvSpPr>
        <p:spPr>
          <a:xfrm>
            <a:off x="76200" y="1775192"/>
            <a:ext cx="7239000" cy="4927360"/>
          </a:xfrm>
        </p:spPr>
        <p:txBody>
          <a:bodyPr>
            <a:normAutofit fontScale="85000" lnSpcReduction="20000"/>
          </a:bodyPr>
          <a:lstStyle/>
          <a:p>
            <a:r>
              <a:rPr lang="en-US" dirty="0"/>
              <a:t>Consider a server you need for a 3-year project</a:t>
            </a:r>
          </a:p>
          <a:p>
            <a:r>
              <a:rPr lang="en-US" dirty="0"/>
              <a:t>You have two options:</a:t>
            </a:r>
          </a:p>
          <a:p>
            <a:pPr lvl="1"/>
            <a:r>
              <a:rPr lang="en-US" dirty="0"/>
              <a:t>Buy the server for $-4,000</a:t>
            </a:r>
          </a:p>
          <a:p>
            <a:pPr lvl="1"/>
            <a:r>
              <a:rPr lang="en-US" dirty="0"/>
              <a:t>Lease it for four payments: $-1,000 now, $-1,000 in a year, $-1,100 in two years, and $-1,150 in three years at the end of the project</a:t>
            </a:r>
          </a:p>
          <a:p>
            <a:r>
              <a:rPr lang="en-US" dirty="0"/>
              <a:t>Naïve math says that $-4,000 is  better than $-1,000 + $-1,000 + $-1,100 + $-1,150 = $-4,250</a:t>
            </a:r>
          </a:p>
          <a:p>
            <a:r>
              <a:rPr lang="en-US" dirty="0"/>
              <a:t>However, we can apply the discounted present value to those later payments (because we could have been investing that money)</a:t>
            </a:r>
          </a:p>
          <a:p>
            <a:r>
              <a:rPr lang="en-US" dirty="0"/>
              <a:t>As you can see in the table to the right, the discounted present value of $-3,943.52 is better than $-4,000</a:t>
            </a:r>
          </a:p>
        </p:txBody>
      </p:sp>
      <p:graphicFrame>
        <p:nvGraphicFramePr>
          <p:cNvPr id="4" name="Table 3">
            <a:extLst>
              <a:ext uri="{FF2B5EF4-FFF2-40B4-BE49-F238E27FC236}">
                <a16:creationId xmlns:a16="http://schemas.microsoft.com/office/drawing/2014/main" id="{E404B88B-B15C-452A-B71F-DDE145655777}"/>
              </a:ext>
            </a:extLst>
          </p:cNvPr>
          <p:cNvGraphicFramePr>
            <a:graphicFrameLocks noGrp="1"/>
          </p:cNvGraphicFramePr>
          <p:nvPr>
            <p:extLst/>
          </p:nvPr>
        </p:nvGraphicFramePr>
        <p:xfrm>
          <a:off x="7391400" y="2590800"/>
          <a:ext cx="4626611" cy="2743200"/>
        </p:xfrm>
        <a:graphic>
          <a:graphicData uri="http://schemas.openxmlformats.org/drawingml/2006/table">
            <a:tbl>
              <a:tblPr firstRow="1" bandRow="1">
                <a:tableStyleId>{5C22544A-7EE6-4342-B048-85BDC9FD1C3A}</a:tableStyleId>
              </a:tblPr>
              <a:tblGrid>
                <a:gridCol w="409893">
                  <a:extLst>
                    <a:ext uri="{9D8B030D-6E8A-4147-A177-3AD203B41FA5}">
                      <a16:colId xmlns:a16="http://schemas.microsoft.com/office/drawing/2014/main" val="1437460269"/>
                    </a:ext>
                  </a:extLst>
                </a:gridCol>
                <a:gridCol w="1348105">
                  <a:extLst>
                    <a:ext uri="{9D8B030D-6E8A-4147-A177-3AD203B41FA5}">
                      <a16:colId xmlns:a16="http://schemas.microsoft.com/office/drawing/2014/main" val="2663853723"/>
                    </a:ext>
                  </a:extLst>
                </a:gridCol>
                <a:gridCol w="1320483">
                  <a:extLst>
                    <a:ext uri="{9D8B030D-6E8A-4147-A177-3AD203B41FA5}">
                      <a16:colId xmlns:a16="http://schemas.microsoft.com/office/drawing/2014/main" val="1786682671"/>
                    </a:ext>
                  </a:extLst>
                </a:gridCol>
                <a:gridCol w="1548130">
                  <a:extLst>
                    <a:ext uri="{9D8B030D-6E8A-4147-A177-3AD203B41FA5}">
                      <a16:colId xmlns:a16="http://schemas.microsoft.com/office/drawing/2014/main" val="3473805123"/>
                    </a:ext>
                  </a:extLst>
                </a:gridCol>
              </a:tblGrid>
              <a:tr h="370840">
                <a:tc>
                  <a:txBody>
                    <a:bodyPr/>
                    <a:lstStyle/>
                    <a:p>
                      <a:pPr algn="ctr"/>
                      <a:r>
                        <a:rPr lang="en-US" sz="2400" i="1" dirty="0"/>
                        <a:t>n</a:t>
                      </a:r>
                    </a:p>
                  </a:txBody>
                  <a:tcPr/>
                </a:tc>
                <a:tc>
                  <a:txBody>
                    <a:bodyPr/>
                    <a:lstStyle/>
                    <a:p>
                      <a:pPr algn="ctr"/>
                      <a:r>
                        <a:rPr lang="en-US" sz="2400" i="1" dirty="0" err="1"/>
                        <a:t>F</a:t>
                      </a:r>
                      <a:r>
                        <a:rPr lang="en-US" sz="2400" i="1" baseline="-25000" dirty="0" err="1"/>
                        <a:t>n</a:t>
                      </a:r>
                      <a:endParaRPr lang="en-US" sz="2400" i="1" baseline="-25000" dirty="0"/>
                    </a:p>
                  </a:txBody>
                  <a:tcPr/>
                </a:tc>
                <a:tc>
                  <a:txBody>
                    <a:bodyPr/>
                    <a:lstStyle/>
                    <a:p>
                      <a:pPr algn="ctr"/>
                      <a:r>
                        <a:rPr lang="en-US" sz="2400" dirty="0"/>
                        <a:t>(1 + </a:t>
                      </a:r>
                      <a:r>
                        <a:rPr lang="en-US" sz="2400" i="1" dirty="0"/>
                        <a:t>r</a:t>
                      </a:r>
                      <a:r>
                        <a:rPr lang="en-US" sz="2400" dirty="0"/>
                        <a:t>)</a:t>
                      </a:r>
                      <a:r>
                        <a:rPr lang="en-US" sz="2400" i="1" baseline="30000" dirty="0"/>
                        <a:t>n</a:t>
                      </a:r>
                      <a:endParaRPr lang="en-US" sz="2400" i="1"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i="1" dirty="0" err="1"/>
                        <a:t>F</a:t>
                      </a:r>
                      <a:r>
                        <a:rPr lang="en-US" sz="2400" i="1" baseline="-25000" dirty="0" err="1"/>
                        <a:t>n</a:t>
                      </a:r>
                      <a:r>
                        <a:rPr lang="en-US" sz="2400" i="1" baseline="-25000" dirty="0"/>
                        <a:t> </a:t>
                      </a:r>
                      <a:r>
                        <a:rPr lang="en-US" sz="2400" dirty="0"/>
                        <a:t>/ (1 + </a:t>
                      </a:r>
                      <a:r>
                        <a:rPr lang="en-US" sz="2400" i="1" dirty="0"/>
                        <a:t>r</a:t>
                      </a:r>
                      <a:r>
                        <a:rPr lang="en-US" sz="2400" dirty="0"/>
                        <a:t>)</a:t>
                      </a:r>
                      <a:r>
                        <a:rPr lang="en-US" sz="2400" i="1" baseline="30000" dirty="0"/>
                        <a:t>n</a:t>
                      </a:r>
                      <a:endParaRPr lang="en-US" sz="2400" dirty="0"/>
                    </a:p>
                  </a:txBody>
                  <a:tcPr/>
                </a:tc>
                <a:extLst>
                  <a:ext uri="{0D108BD9-81ED-4DB2-BD59-A6C34878D82A}">
                    <a16:rowId xmlns:a16="http://schemas.microsoft.com/office/drawing/2014/main" val="1927151874"/>
                  </a:ext>
                </a:extLst>
              </a:tr>
              <a:tr h="370840">
                <a:tc>
                  <a:txBody>
                    <a:bodyPr/>
                    <a:lstStyle/>
                    <a:p>
                      <a:pPr algn="ctr"/>
                      <a:r>
                        <a:rPr lang="en-US" sz="2400" dirty="0"/>
                        <a:t>0</a:t>
                      </a:r>
                    </a:p>
                  </a:txBody>
                  <a:tcPr/>
                </a:tc>
                <a:tc>
                  <a:txBody>
                    <a:bodyPr/>
                    <a:lstStyle/>
                    <a:p>
                      <a:pPr algn="r"/>
                      <a:r>
                        <a:rPr lang="en-US" sz="2400" dirty="0"/>
                        <a:t>-1000.00</a:t>
                      </a:r>
                    </a:p>
                  </a:txBody>
                  <a:tcPr/>
                </a:tc>
                <a:tc>
                  <a:txBody>
                    <a:bodyPr/>
                    <a:lstStyle/>
                    <a:p>
                      <a:r>
                        <a:rPr lang="en-US" sz="2400" dirty="0"/>
                        <a:t>1.00</a:t>
                      </a:r>
                    </a:p>
                  </a:txBody>
                  <a:tcPr/>
                </a:tc>
                <a:tc>
                  <a:txBody>
                    <a:bodyPr/>
                    <a:lstStyle/>
                    <a:p>
                      <a:pPr algn="r"/>
                      <a:r>
                        <a:rPr lang="en-US" sz="2400" dirty="0"/>
                        <a:t>-1000.00</a:t>
                      </a:r>
                    </a:p>
                  </a:txBody>
                  <a:tcPr/>
                </a:tc>
                <a:extLst>
                  <a:ext uri="{0D108BD9-81ED-4DB2-BD59-A6C34878D82A}">
                    <a16:rowId xmlns:a16="http://schemas.microsoft.com/office/drawing/2014/main" val="2877685297"/>
                  </a:ext>
                </a:extLst>
              </a:tr>
              <a:tr h="370840">
                <a:tc>
                  <a:txBody>
                    <a:bodyPr/>
                    <a:lstStyle/>
                    <a:p>
                      <a:pPr algn="ctr"/>
                      <a:r>
                        <a:rPr lang="en-US" sz="2400" dirty="0"/>
                        <a:t>1</a:t>
                      </a:r>
                    </a:p>
                  </a:txBody>
                  <a:tcPr/>
                </a:tc>
                <a:tc>
                  <a:txBody>
                    <a:bodyPr/>
                    <a:lstStyle/>
                    <a:p>
                      <a:pPr algn="r"/>
                      <a:r>
                        <a:rPr lang="en-US" sz="2400" dirty="0"/>
                        <a:t>-1000.00</a:t>
                      </a:r>
                    </a:p>
                  </a:txBody>
                  <a:tcPr/>
                </a:tc>
                <a:tc>
                  <a:txBody>
                    <a:bodyPr/>
                    <a:lstStyle/>
                    <a:p>
                      <a:r>
                        <a:rPr lang="en-US" sz="2400" dirty="0"/>
                        <a:t>1.05</a:t>
                      </a:r>
                    </a:p>
                  </a:txBody>
                  <a:tcPr/>
                </a:tc>
                <a:tc>
                  <a:txBody>
                    <a:bodyPr/>
                    <a:lstStyle/>
                    <a:p>
                      <a:pPr algn="r"/>
                      <a:r>
                        <a:rPr lang="en-US" sz="2400" dirty="0"/>
                        <a:t>-952.38</a:t>
                      </a:r>
                    </a:p>
                  </a:txBody>
                  <a:tcPr/>
                </a:tc>
                <a:extLst>
                  <a:ext uri="{0D108BD9-81ED-4DB2-BD59-A6C34878D82A}">
                    <a16:rowId xmlns:a16="http://schemas.microsoft.com/office/drawing/2014/main" val="888879540"/>
                  </a:ext>
                </a:extLst>
              </a:tr>
              <a:tr h="370840">
                <a:tc>
                  <a:txBody>
                    <a:bodyPr/>
                    <a:lstStyle/>
                    <a:p>
                      <a:pPr algn="ctr"/>
                      <a:r>
                        <a:rPr lang="en-US" sz="2400" dirty="0"/>
                        <a:t>2</a:t>
                      </a:r>
                    </a:p>
                  </a:txBody>
                  <a:tcPr/>
                </a:tc>
                <a:tc>
                  <a:txBody>
                    <a:bodyPr/>
                    <a:lstStyle/>
                    <a:p>
                      <a:pPr algn="r"/>
                      <a:r>
                        <a:rPr lang="en-US" sz="2400" dirty="0"/>
                        <a:t>-1100.00</a:t>
                      </a:r>
                    </a:p>
                  </a:txBody>
                  <a:tcPr/>
                </a:tc>
                <a:tc>
                  <a:txBody>
                    <a:bodyPr/>
                    <a:lstStyle/>
                    <a:p>
                      <a:r>
                        <a:rPr lang="en-US" sz="2400" dirty="0"/>
                        <a:t>1.1025</a:t>
                      </a:r>
                    </a:p>
                  </a:txBody>
                  <a:tcPr/>
                </a:tc>
                <a:tc>
                  <a:txBody>
                    <a:bodyPr/>
                    <a:lstStyle/>
                    <a:p>
                      <a:pPr algn="r"/>
                      <a:r>
                        <a:rPr lang="en-US" sz="2400" dirty="0"/>
                        <a:t>-997.73</a:t>
                      </a:r>
                    </a:p>
                  </a:txBody>
                  <a:tcPr/>
                </a:tc>
                <a:extLst>
                  <a:ext uri="{0D108BD9-81ED-4DB2-BD59-A6C34878D82A}">
                    <a16:rowId xmlns:a16="http://schemas.microsoft.com/office/drawing/2014/main" val="3430415798"/>
                  </a:ext>
                </a:extLst>
              </a:tr>
              <a:tr h="370840">
                <a:tc>
                  <a:txBody>
                    <a:bodyPr/>
                    <a:lstStyle/>
                    <a:p>
                      <a:pPr algn="ctr"/>
                      <a:r>
                        <a:rPr lang="en-US" sz="2400" dirty="0"/>
                        <a:t>3</a:t>
                      </a:r>
                    </a:p>
                  </a:txBody>
                  <a:tcPr>
                    <a:lnB w="28575" cap="flat" cmpd="sng" algn="ctr">
                      <a:solidFill>
                        <a:schemeClr val="tx1"/>
                      </a:solidFill>
                      <a:prstDash val="solid"/>
                      <a:round/>
                      <a:headEnd type="none" w="med" len="med"/>
                      <a:tailEnd type="none" w="med" len="med"/>
                    </a:lnB>
                  </a:tcPr>
                </a:tc>
                <a:tc>
                  <a:txBody>
                    <a:bodyPr/>
                    <a:lstStyle/>
                    <a:p>
                      <a:pPr algn="r"/>
                      <a:r>
                        <a:rPr lang="en-US" sz="2400" dirty="0"/>
                        <a:t>-1150.00</a:t>
                      </a:r>
                    </a:p>
                  </a:txBody>
                  <a:tcPr>
                    <a:lnB w="28575" cap="flat" cmpd="sng" algn="ctr">
                      <a:solidFill>
                        <a:schemeClr val="tx1"/>
                      </a:solidFill>
                      <a:prstDash val="solid"/>
                      <a:round/>
                      <a:headEnd type="none" w="med" len="med"/>
                      <a:tailEnd type="none" w="med" len="med"/>
                    </a:lnB>
                  </a:tcPr>
                </a:tc>
                <a:tc>
                  <a:txBody>
                    <a:bodyPr/>
                    <a:lstStyle/>
                    <a:p>
                      <a:r>
                        <a:rPr lang="en-US" sz="2400" dirty="0"/>
                        <a:t>1.157625</a:t>
                      </a:r>
                    </a:p>
                  </a:txBody>
                  <a:tcPr>
                    <a:lnB w="28575" cap="flat" cmpd="sng" algn="ctr">
                      <a:solidFill>
                        <a:schemeClr val="tx1"/>
                      </a:solidFill>
                      <a:prstDash val="solid"/>
                      <a:round/>
                      <a:headEnd type="none" w="med" len="med"/>
                      <a:tailEnd type="none" w="med" len="med"/>
                    </a:lnB>
                  </a:tcPr>
                </a:tc>
                <a:tc>
                  <a:txBody>
                    <a:bodyPr/>
                    <a:lstStyle/>
                    <a:p>
                      <a:pPr algn="r"/>
                      <a:r>
                        <a:rPr lang="en-US" sz="2400" dirty="0"/>
                        <a:t>-993.41</a:t>
                      </a:r>
                    </a:p>
                  </a:txBody>
                  <a:tcP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1663061"/>
                  </a:ext>
                </a:extLst>
              </a:tr>
              <a:tr h="370840">
                <a:tc>
                  <a:txBody>
                    <a:bodyPr/>
                    <a:lstStyle/>
                    <a:p>
                      <a:pPr algn="ctr"/>
                      <a:endParaRPr lang="en-US" sz="2400" dirty="0"/>
                    </a:p>
                  </a:txBody>
                  <a:tcPr>
                    <a:lnT w="28575" cap="flat" cmpd="sng" algn="ctr">
                      <a:solidFill>
                        <a:schemeClr val="tx1"/>
                      </a:solidFill>
                      <a:prstDash val="solid"/>
                      <a:round/>
                      <a:headEnd type="none" w="med" len="med"/>
                      <a:tailEnd type="none" w="med" len="med"/>
                    </a:lnT>
                  </a:tcPr>
                </a:tc>
                <a:tc>
                  <a:txBody>
                    <a:bodyPr/>
                    <a:lstStyle/>
                    <a:p>
                      <a:pPr algn="ctr"/>
                      <a:endParaRPr lang="en-US" sz="2400" dirty="0"/>
                    </a:p>
                  </a:txBody>
                  <a:tcPr>
                    <a:lnT w="28575" cap="flat" cmpd="sng" algn="ctr">
                      <a:solidFill>
                        <a:schemeClr val="tx1"/>
                      </a:solidFill>
                      <a:prstDash val="solid"/>
                      <a:round/>
                      <a:headEnd type="none" w="med" len="med"/>
                      <a:tailEnd type="none" w="med" len="med"/>
                    </a:lnT>
                  </a:tcPr>
                </a:tc>
                <a:tc>
                  <a:txBody>
                    <a:bodyPr/>
                    <a:lstStyle/>
                    <a:p>
                      <a:endParaRPr lang="en-US" sz="2400"/>
                    </a:p>
                  </a:txBody>
                  <a:tcPr>
                    <a:lnT w="28575" cap="flat" cmpd="sng" algn="ctr">
                      <a:solidFill>
                        <a:schemeClr val="tx1"/>
                      </a:solidFill>
                      <a:prstDash val="solid"/>
                      <a:round/>
                      <a:headEnd type="none" w="med" len="med"/>
                      <a:tailEnd type="none" w="med" len="med"/>
                    </a:lnT>
                  </a:tcPr>
                </a:tc>
                <a:tc>
                  <a:txBody>
                    <a:bodyPr/>
                    <a:lstStyle/>
                    <a:p>
                      <a:pPr algn="r"/>
                      <a:r>
                        <a:rPr lang="en-US" sz="2400" dirty="0"/>
                        <a:t>-3943.52</a:t>
                      </a:r>
                    </a:p>
                  </a:txBody>
                  <a:tcPr>
                    <a:lnT w="2857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71559163"/>
                  </a:ext>
                </a:extLst>
              </a:tr>
            </a:tbl>
          </a:graphicData>
        </a:graphic>
      </p:graphicFrame>
    </p:spTree>
    <p:extLst>
      <p:ext uri="{BB962C8B-B14F-4D97-AF65-F5344CB8AC3E}">
        <p14:creationId xmlns:p14="http://schemas.microsoft.com/office/powerpoint/2010/main" val="2390580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DA169-C0AE-4CB7-95D4-3FE2B032D637}"/>
              </a:ext>
            </a:extLst>
          </p:cNvPr>
          <p:cNvSpPr>
            <a:spLocks noGrp="1"/>
          </p:cNvSpPr>
          <p:nvPr>
            <p:ph type="title"/>
          </p:nvPr>
        </p:nvSpPr>
        <p:spPr/>
        <p:txBody>
          <a:bodyPr/>
          <a:lstStyle/>
          <a:p>
            <a:r>
              <a:rPr lang="en-US" dirty="0"/>
              <a:t>Internal rate of return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EC74FD9-CF22-429A-844C-FC165742CE7C}"/>
                  </a:ext>
                </a:extLst>
              </p:cNvPr>
              <p:cNvSpPr>
                <a:spLocks noGrp="1"/>
              </p:cNvSpPr>
              <p:nvPr>
                <p:ph idx="1"/>
              </p:nvPr>
            </p:nvSpPr>
            <p:spPr>
              <a:xfrm>
                <a:off x="609600" y="1775192"/>
                <a:ext cx="11201400" cy="4927360"/>
              </a:xfrm>
            </p:spPr>
            <p:txBody>
              <a:bodyPr>
                <a:normAutofit fontScale="62500" lnSpcReduction="20000"/>
              </a:bodyPr>
              <a:lstStyle/>
              <a:p>
                <a:r>
                  <a:rPr lang="en-US" dirty="0"/>
                  <a:t>What if you knew how much someone would pay you today and how much you could get paid in the future and needed to compute the rate of return needed to make them match?</a:t>
                </a:r>
              </a:p>
              <a:p>
                <a:pPr lvl="1"/>
                <a:r>
                  <a:rPr lang="en-US" dirty="0"/>
                  <a:t>This helps you look for another way to spend your money with a better interest rate</a:t>
                </a:r>
              </a:p>
              <a:p>
                <a:pPr lvl="1"/>
                <a:r>
                  <a:rPr lang="en-US" dirty="0"/>
                  <a:t>Or it helps you understand the rate of return that a project provides</a:t>
                </a:r>
              </a:p>
              <a:p>
                <a:r>
                  <a:rPr lang="en-US" dirty="0"/>
                  <a:t>It's simple algebra, solve for </a:t>
                </a:r>
                <a:r>
                  <a:rPr lang="en-US" i="1" dirty="0"/>
                  <a:t>r</a:t>
                </a:r>
                <a:r>
                  <a:rPr lang="en-US" dirty="0"/>
                  <a:t>:</a:t>
                </a:r>
              </a:p>
              <a:p>
                <a:pPr lvl="1"/>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𝐹</m:t>
                        </m:r>
                      </m:e>
                      <m:sub>
                        <m:r>
                          <a:rPr lang="en-US" i="1">
                            <a:latin typeface="Cambria Math" panose="02040503050406030204" pitchFamily="18" charset="0"/>
                          </a:rPr>
                          <m:t>𝑛</m:t>
                        </m:r>
                      </m:sub>
                    </m:sSub>
                    <m:r>
                      <a:rPr lang="en-US" i="1">
                        <a:latin typeface="Cambria Math" panose="02040503050406030204" pitchFamily="18" charset="0"/>
                      </a:rPr>
                      <m:t>=</m:t>
                    </m:r>
                    <m:r>
                      <a:rPr lang="en-US" i="1">
                        <a:latin typeface="Cambria Math" panose="02040503050406030204" pitchFamily="18" charset="0"/>
                      </a:rPr>
                      <m:t>𝑃</m:t>
                    </m:r>
                    <m:r>
                      <a:rPr lang="en-US" i="1">
                        <a:latin typeface="Cambria Math" panose="02040503050406030204" pitchFamily="18" charset="0"/>
                      </a:rPr>
                      <m:t>⋅</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1+</m:t>
                            </m:r>
                            <m:r>
                              <a:rPr lang="en-US" i="1">
                                <a:latin typeface="Cambria Math" panose="02040503050406030204" pitchFamily="18" charset="0"/>
                              </a:rPr>
                              <m:t>𝑟</m:t>
                            </m:r>
                          </m:e>
                        </m:d>
                      </m:e>
                      <m:sup>
                        <m:r>
                          <a:rPr lang="en-US" i="1">
                            <a:latin typeface="Cambria Math" panose="02040503050406030204" pitchFamily="18" charset="0"/>
                          </a:rPr>
                          <m:t>𝑛</m:t>
                        </m:r>
                      </m:sup>
                    </m:sSup>
                  </m:oMath>
                </a14:m>
                <a:endParaRPr lang="en-US" dirty="0"/>
              </a:p>
              <a:p>
                <a:pPr lvl="1"/>
                <a14:m>
                  <m:oMath xmlns:m="http://schemas.openxmlformats.org/officeDocument/2006/math">
                    <m:f>
                      <m:fPr>
                        <m:ctrlPr>
                          <a:rPr lang="en-US" i="1" smtClean="0">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𝐹</m:t>
                            </m:r>
                          </m:e>
                          <m:sub>
                            <m:r>
                              <a:rPr lang="en-US" i="1">
                                <a:latin typeface="Cambria Math" panose="02040503050406030204" pitchFamily="18" charset="0"/>
                              </a:rPr>
                              <m:t>𝑛</m:t>
                            </m:r>
                          </m:sub>
                        </m:sSub>
                      </m:num>
                      <m:den>
                        <m:r>
                          <a:rPr lang="en-US" b="0" i="1" smtClean="0">
                            <a:latin typeface="Cambria Math" panose="02040503050406030204" pitchFamily="18" charset="0"/>
                          </a:rPr>
                          <m:t>𝑃</m:t>
                        </m:r>
                      </m:den>
                    </m:f>
                    <m:r>
                      <a:rPr lang="en-US" i="1">
                        <a:latin typeface="Cambria Math" panose="02040503050406030204" pitchFamily="18" charset="0"/>
                      </a:rPr>
                      <m:t>=</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1+</m:t>
                            </m:r>
                            <m:r>
                              <a:rPr lang="en-US" i="1">
                                <a:latin typeface="Cambria Math" panose="02040503050406030204" pitchFamily="18" charset="0"/>
                              </a:rPr>
                              <m:t>𝑟</m:t>
                            </m:r>
                          </m:e>
                        </m:d>
                      </m:e>
                      <m:sup>
                        <m:r>
                          <a:rPr lang="en-US" i="1">
                            <a:latin typeface="Cambria Math" panose="02040503050406030204" pitchFamily="18" charset="0"/>
                          </a:rPr>
                          <m:t>𝑛</m:t>
                        </m:r>
                      </m:sup>
                    </m:sSup>
                  </m:oMath>
                </a14:m>
                <a:endParaRPr lang="en-US" dirty="0"/>
              </a:p>
              <a:p>
                <a:pPr lvl="1"/>
                <a14:m>
                  <m:oMath xmlns:m="http://schemas.openxmlformats.org/officeDocument/2006/math">
                    <m:r>
                      <a:rPr lang="en-US" b="0" i="1" smtClean="0">
                        <a:latin typeface="Cambria Math" panose="02040503050406030204" pitchFamily="18" charset="0"/>
                      </a:rPr>
                      <m:t>𝑟</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𝐹</m:t>
                                    </m:r>
                                  </m:e>
                                  <m:sub>
                                    <m:r>
                                      <a:rPr lang="en-US" i="1">
                                        <a:latin typeface="Cambria Math" panose="02040503050406030204" pitchFamily="18" charset="0"/>
                                      </a:rPr>
                                      <m:t>𝑛</m:t>
                                    </m:r>
                                  </m:sub>
                                </m:sSub>
                              </m:num>
                              <m:den>
                                <m:r>
                                  <a:rPr lang="en-US" i="1">
                                    <a:latin typeface="Cambria Math" panose="02040503050406030204" pitchFamily="18" charset="0"/>
                                  </a:rPr>
                                  <m:t>𝑃</m:t>
                                </m:r>
                              </m:den>
                            </m:f>
                          </m:e>
                        </m:d>
                      </m:e>
                      <m:sup>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𝑛</m:t>
                            </m:r>
                          </m:den>
                        </m:f>
                      </m:sup>
                    </m:sSup>
                    <m:r>
                      <a:rPr lang="en-US" b="0" i="1" smtClean="0">
                        <a:latin typeface="Cambria Math" panose="02040503050406030204" pitchFamily="18" charset="0"/>
                      </a:rPr>
                      <m:t>−1</m:t>
                    </m:r>
                  </m:oMath>
                </a14:m>
                <a:endParaRPr lang="en-US" dirty="0"/>
              </a:p>
              <a:p>
                <a:r>
                  <a:rPr lang="en-US" dirty="0"/>
                  <a:t>If you have multiple stages of costs and revenues, you'll need to do a binary search on </a:t>
                </a:r>
                <a:r>
                  <a:rPr lang="en-US" i="1" dirty="0"/>
                  <a:t>r</a:t>
                </a:r>
                <a:r>
                  <a:rPr lang="en-US" dirty="0"/>
                  <a:t> values:</a:t>
                </a:r>
              </a:p>
              <a:p>
                <a:pPr marL="971550" lvl="1" indent="-514350">
                  <a:buFont typeface="+mj-lt"/>
                  <a:buAutoNum type="arabicPeriod"/>
                </a:pPr>
                <a:r>
                  <a:rPr lang="en-US" dirty="0"/>
                  <a:t>Start with a minimum bound for r and a maximum bound for r</a:t>
                </a:r>
              </a:p>
              <a:p>
                <a:pPr marL="971550" lvl="1" indent="-514350">
                  <a:buFont typeface="+mj-lt"/>
                  <a:buAutoNum type="arabicPeriod"/>
                </a:pPr>
                <a:r>
                  <a:rPr lang="en-US" dirty="0"/>
                  <a:t>Guess the rate halfway between them</a:t>
                </a:r>
              </a:p>
              <a:p>
                <a:pPr marL="971550" lvl="1" indent="-514350">
                  <a:buFont typeface="+mj-lt"/>
                  <a:buAutoNum type="arabicPeriod"/>
                </a:pPr>
                <a:r>
                  <a:rPr lang="en-US" dirty="0"/>
                  <a:t>Run through the math on the previous slide to see what the net is</a:t>
                </a:r>
              </a:p>
              <a:p>
                <a:pPr marL="971550" lvl="1" indent="-514350">
                  <a:buFont typeface="+mj-lt"/>
                  <a:buAutoNum type="arabicPeriod"/>
                </a:pPr>
                <a:r>
                  <a:rPr lang="en-US" dirty="0"/>
                  <a:t>If it's too high, go back to Step 1 with the minimum and the midpoint as your range</a:t>
                </a:r>
              </a:p>
              <a:p>
                <a:pPr marL="971550" lvl="1" indent="-514350">
                  <a:buFont typeface="+mj-lt"/>
                  <a:buAutoNum type="arabicPeriod"/>
                </a:pPr>
                <a:r>
                  <a:rPr lang="en-US" dirty="0"/>
                  <a:t>If it's too low, go back to Step 1 with the midpoint and the maximum as your range</a:t>
                </a:r>
              </a:p>
              <a:p>
                <a:pPr marL="971550" lvl="1" indent="-514350">
                  <a:buFont typeface="+mj-lt"/>
                  <a:buAutoNum type="arabicPeriod"/>
                </a:pPr>
                <a:r>
                  <a:rPr lang="en-US" dirty="0"/>
                  <a:t>When the minimum and the maximum are close enough together (like 0.001%), you have a good estimate</a:t>
                </a:r>
              </a:p>
            </p:txBody>
          </p:sp>
        </mc:Choice>
        <mc:Fallback xmlns="">
          <p:sp>
            <p:nvSpPr>
              <p:cNvPr id="3" name="Content Placeholder 2">
                <a:extLst>
                  <a:ext uri="{FF2B5EF4-FFF2-40B4-BE49-F238E27FC236}">
                    <a16:creationId xmlns:a16="http://schemas.microsoft.com/office/drawing/2014/main" id="{9EC74FD9-CF22-429A-844C-FC165742CE7C}"/>
                  </a:ext>
                </a:extLst>
              </p:cNvPr>
              <p:cNvSpPr>
                <a:spLocks noGrp="1" noRot="1" noChangeAspect="1" noMove="1" noResize="1" noEditPoints="1" noAdjustHandles="1" noChangeArrowheads="1" noChangeShapeType="1" noTextEdit="1"/>
              </p:cNvSpPr>
              <p:nvPr>
                <p:ph idx="1"/>
              </p:nvPr>
            </p:nvSpPr>
            <p:spPr>
              <a:xfrm>
                <a:off x="609600" y="1775192"/>
                <a:ext cx="11201400" cy="4927360"/>
              </a:xfrm>
              <a:blipFill>
                <a:blip r:embed="rId2"/>
                <a:stretch>
                  <a:fillRect t="-865"/>
                </a:stretch>
              </a:blipFill>
            </p:spPr>
            <p:txBody>
              <a:bodyPr/>
              <a:lstStyle/>
              <a:p>
                <a:r>
                  <a:rPr lang="en-US">
                    <a:noFill/>
                  </a:rPr>
                  <a:t> </a:t>
                </a:r>
              </a:p>
            </p:txBody>
          </p:sp>
        </mc:Fallback>
      </mc:AlternateContent>
    </p:spTree>
    <p:extLst>
      <p:ext uri="{BB962C8B-B14F-4D97-AF65-F5344CB8AC3E}">
        <p14:creationId xmlns:p14="http://schemas.microsoft.com/office/powerpoint/2010/main" val="3697899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279E1-AC9A-45BA-B55C-8E8370CEC26F}"/>
              </a:ext>
            </a:extLst>
          </p:cNvPr>
          <p:cNvSpPr>
            <a:spLocks noGrp="1"/>
          </p:cNvSpPr>
          <p:nvPr>
            <p:ph type="title"/>
          </p:nvPr>
        </p:nvSpPr>
        <p:spPr/>
        <p:txBody>
          <a:bodyPr/>
          <a:lstStyle/>
          <a:p>
            <a:r>
              <a:rPr lang="en-US" dirty="0"/>
              <a:t>Uncertainty</a:t>
            </a:r>
          </a:p>
        </p:txBody>
      </p:sp>
      <p:sp>
        <p:nvSpPr>
          <p:cNvPr id="3" name="Text Placeholder 2">
            <a:extLst>
              <a:ext uri="{FF2B5EF4-FFF2-40B4-BE49-F238E27FC236}">
                <a16:creationId xmlns:a16="http://schemas.microsoft.com/office/drawing/2014/main" id="{7EAEC798-A688-4C20-B27F-07226E8714CE}"/>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57265024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9F1EF-1D9C-4975-8E32-0FD2983A9207}"/>
              </a:ext>
            </a:extLst>
          </p:cNvPr>
          <p:cNvSpPr>
            <a:spLocks noGrp="1"/>
          </p:cNvSpPr>
          <p:nvPr>
            <p:ph type="title"/>
          </p:nvPr>
        </p:nvSpPr>
        <p:spPr/>
        <p:txBody>
          <a:bodyPr/>
          <a:lstStyle/>
          <a:p>
            <a:r>
              <a:rPr lang="en-US" dirty="0"/>
              <a:t>Uncertainty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8CE2A67-AE35-46CC-A01D-BACB759AF332}"/>
                  </a:ext>
                </a:extLst>
              </p:cNvPr>
              <p:cNvSpPr>
                <a:spLocks noGrp="1"/>
              </p:cNvSpPr>
              <p:nvPr>
                <p:ph idx="1"/>
              </p:nvPr>
            </p:nvSpPr>
            <p:spPr/>
            <p:txBody>
              <a:bodyPr>
                <a:normAutofit fontScale="92500" lnSpcReduction="20000"/>
              </a:bodyPr>
              <a:lstStyle/>
              <a:p>
                <a:r>
                  <a:rPr lang="en-US" dirty="0"/>
                  <a:t>The previous examples have been </a:t>
                </a:r>
                <a:r>
                  <a:rPr lang="en-US" b="1" dirty="0"/>
                  <a:t>deterministic</a:t>
                </a:r>
                <a:r>
                  <a:rPr lang="en-US" dirty="0"/>
                  <a:t> (no uncertainty)</a:t>
                </a:r>
              </a:p>
              <a:p>
                <a:r>
                  <a:rPr lang="en-US" dirty="0"/>
                  <a:t>But real life often needs </a:t>
                </a:r>
                <a:r>
                  <a:rPr lang="en-US" b="1" dirty="0"/>
                  <a:t>stochastic</a:t>
                </a:r>
                <a:r>
                  <a:rPr lang="en-US" dirty="0"/>
                  <a:t> models (which include uncertainty)</a:t>
                </a:r>
              </a:p>
              <a:p>
                <a:r>
                  <a:rPr lang="en-US" dirty="0"/>
                  <a:t>To handle uncertainty, we need probability</a:t>
                </a:r>
              </a:p>
              <a:p>
                <a:r>
                  <a:rPr lang="en-US" dirty="0"/>
                  <a:t>A possible outcome is called a </a:t>
                </a:r>
                <a:r>
                  <a:rPr lang="en-US" b="1" dirty="0"/>
                  <a:t>sample point</a:t>
                </a:r>
              </a:p>
              <a:p>
                <a:r>
                  <a:rPr lang="en-US" dirty="0"/>
                  <a:t>The set of all possible outcomes is called the </a:t>
                </a:r>
                <a:r>
                  <a:rPr lang="en-US" b="1" dirty="0"/>
                  <a:t>sample space</a:t>
                </a:r>
              </a:p>
              <a:p>
                <a:r>
                  <a:rPr lang="en-US" dirty="0"/>
                  <a:t>Each sample point has a nonnegative probability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𝑖</m:t>
                        </m:r>
                      </m:sub>
                    </m:sSub>
                  </m:oMath>
                </a14:m>
                <a:r>
                  <a:rPr lang="en-US" dirty="0"/>
                  <a:t>where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𝑚</m:t>
                        </m:r>
                      </m:sub>
                    </m:sSub>
                    <m:r>
                      <a:rPr lang="en-US" b="0" i="1" smtClean="0">
                        <a:latin typeface="Cambria Math" panose="02040503050406030204" pitchFamily="18" charset="0"/>
                      </a:rPr>
                      <m:t>=1</m:t>
                    </m:r>
                  </m:oMath>
                </a14:m>
                <a:endParaRPr lang="en-US" dirty="0"/>
              </a:p>
              <a:p>
                <a:r>
                  <a:rPr lang="en-US" dirty="0"/>
                  <a:t>In other words, the probability of all sample points together must sum to 1</a:t>
                </a:r>
              </a:p>
              <a:p>
                <a:r>
                  <a:rPr lang="en-US" b="1" dirty="0"/>
                  <a:t>Note:</a:t>
                </a:r>
                <a:r>
                  <a:rPr lang="en-US" dirty="0"/>
                  <a:t> For those of you who know more probability, sample points are events with only a single, mutually exclusive outcome</a:t>
                </a:r>
              </a:p>
            </p:txBody>
          </p:sp>
        </mc:Choice>
        <mc:Fallback xmlns="">
          <p:sp>
            <p:nvSpPr>
              <p:cNvPr id="3" name="Content Placeholder 2">
                <a:extLst>
                  <a:ext uri="{FF2B5EF4-FFF2-40B4-BE49-F238E27FC236}">
                    <a16:creationId xmlns:a16="http://schemas.microsoft.com/office/drawing/2014/main" id="{58CE2A67-AE35-46CC-A01D-BACB759AF332}"/>
                  </a:ext>
                </a:extLst>
              </p:cNvPr>
              <p:cNvSpPr>
                <a:spLocks noGrp="1" noRot="1" noChangeAspect="1" noMove="1" noResize="1" noEditPoints="1" noAdjustHandles="1" noChangeArrowheads="1" noChangeShapeType="1" noTextEdit="1"/>
              </p:cNvSpPr>
              <p:nvPr>
                <p:ph idx="1"/>
              </p:nvPr>
            </p:nvSpPr>
            <p:spPr>
              <a:blipFill>
                <a:blip r:embed="rId2"/>
                <a:stretch>
                  <a:fillRect t="-2372" r="-1167" b="-2240"/>
                </a:stretch>
              </a:blipFill>
            </p:spPr>
            <p:txBody>
              <a:bodyPr/>
              <a:lstStyle/>
              <a:p>
                <a:r>
                  <a:rPr lang="en-US">
                    <a:noFill/>
                  </a:rPr>
                  <a:t> </a:t>
                </a:r>
              </a:p>
            </p:txBody>
          </p:sp>
        </mc:Fallback>
      </mc:AlternateContent>
    </p:spTree>
    <p:extLst>
      <p:ext uri="{BB962C8B-B14F-4D97-AF65-F5344CB8AC3E}">
        <p14:creationId xmlns:p14="http://schemas.microsoft.com/office/powerpoint/2010/main" val="4172390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49ECE-ECB9-4DEC-9B39-752C2CF66974}"/>
              </a:ext>
            </a:extLst>
          </p:cNvPr>
          <p:cNvSpPr>
            <a:spLocks noGrp="1"/>
          </p:cNvSpPr>
          <p:nvPr>
            <p:ph type="title"/>
          </p:nvPr>
        </p:nvSpPr>
        <p:spPr/>
        <p:txBody>
          <a:bodyPr/>
          <a:lstStyle/>
          <a:p>
            <a:r>
              <a:rPr lang="en-US" dirty="0"/>
              <a:t>Expected value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DC5C1D6-1C13-4922-92E0-8899C2BAF8B2}"/>
                  </a:ext>
                </a:extLst>
              </p:cNvPr>
              <p:cNvSpPr>
                <a:spLocks noGrp="1"/>
              </p:cNvSpPr>
              <p:nvPr>
                <p:ph idx="1"/>
              </p:nvPr>
            </p:nvSpPr>
            <p:spPr/>
            <p:txBody>
              <a:bodyPr>
                <a:normAutofit fontScale="70000" lnSpcReduction="20000"/>
              </a:bodyPr>
              <a:lstStyle/>
              <a:p>
                <a:r>
                  <a:rPr lang="en-US" dirty="0"/>
                  <a:t>Assume each sample point has a value (like the money associated with that outcome)</a:t>
                </a:r>
              </a:p>
              <a:p>
                <a:r>
                  <a:rPr lang="en-US" dirty="0"/>
                  <a:t>The </a:t>
                </a:r>
                <a:r>
                  <a:rPr lang="en-US" b="1" dirty="0"/>
                  <a:t>expected value</a:t>
                </a:r>
                <a:r>
                  <a:rPr lang="en-US" dirty="0"/>
                  <a:t> is the value of each sample point multiplied by its probability</a:t>
                </a:r>
              </a:p>
              <a:p>
                <a:pPr lvl="1"/>
                <a:r>
                  <a:rPr lang="en-US" dirty="0"/>
                  <a:t>It's the average value of everything, weighted by the probability that it happens</a:t>
                </a:r>
              </a:p>
              <a:p>
                <a:r>
                  <a:rPr lang="en-US" dirty="0"/>
                  <a:t>Example:</a:t>
                </a:r>
              </a:p>
              <a:p>
                <a:pPr lvl="1"/>
                <a:r>
                  <a:rPr lang="en-US" dirty="0"/>
                  <a:t>You're playing roulette, always betting on black</a:t>
                </a:r>
              </a:p>
              <a:p>
                <a:pPr lvl="1"/>
                <a:r>
                  <a:rPr lang="en-US" dirty="0"/>
                  <a:t>An American roulette wheel has 38 outcomes: 18 are red, 18 are black, and two are neither (0 and 00)</a:t>
                </a:r>
              </a:p>
              <a:p>
                <a:pPr lvl="1"/>
                <a:r>
                  <a:rPr lang="en-US" dirty="0"/>
                  <a:t>If you bet $1 on black:</a:t>
                </a:r>
              </a:p>
              <a:p>
                <a:pPr lvl="2"/>
                <a:r>
                  <a:rPr lang="en-US" dirty="0"/>
                  <a:t>You have an 18/38 chance of winning $1</a:t>
                </a:r>
              </a:p>
              <a:p>
                <a:pPr lvl="2"/>
                <a:r>
                  <a:rPr lang="en-US" dirty="0"/>
                  <a:t>You have a 20/38 chance of losing $1</a:t>
                </a:r>
              </a:p>
              <a:p>
                <a:pPr lvl="1"/>
                <a:r>
                  <a:rPr lang="en-US" dirty="0"/>
                  <a:t>Expected value = </a:t>
                </a:r>
                <a14:m>
                  <m:oMath xmlns:m="http://schemas.openxmlformats.org/officeDocument/2006/math">
                    <m:r>
                      <a:rPr lang="en-US" b="0" i="1" smtClean="0">
                        <a:latin typeface="Cambria Math" panose="02040503050406030204" pitchFamily="18" charset="0"/>
                      </a:rPr>
                      <m:t>$1</m:t>
                    </m:r>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18</m:t>
                        </m:r>
                      </m:num>
                      <m:den>
                        <m:r>
                          <a:rPr lang="en-US" b="0" i="1" smtClean="0">
                            <a:latin typeface="Cambria Math" panose="02040503050406030204" pitchFamily="18" charset="0"/>
                            <a:ea typeface="Cambria Math" panose="02040503050406030204" pitchFamily="18" charset="0"/>
                          </a:rPr>
                          <m:t>38</m:t>
                        </m:r>
                      </m:den>
                    </m:f>
                    <m:r>
                      <a:rPr lang="en-US" b="0" i="1" smtClean="0">
                        <a:latin typeface="Cambria Math" panose="02040503050406030204" pitchFamily="18" charset="0"/>
                        <a:ea typeface="Cambria Math" panose="02040503050406030204" pitchFamily="18" charset="0"/>
                      </a:rPr>
                      <m:t>−$1∙</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20</m:t>
                        </m:r>
                      </m:num>
                      <m:den>
                        <m:r>
                          <a:rPr lang="en-US" b="0" i="1" smtClean="0">
                            <a:latin typeface="Cambria Math" panose="02040503050406030204" pitchFamily="18" charset="0"/>
                            <a:ea typeface="Cambria Math" panose="02040503050406030204" pitchFamily="18" charset="0"/>
                          </a:rPr>
                          <m:t>38</m:t>
                        </m:r>
                      </m:den>
                    </m:f>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−$0.05</m:t>
                    </m:r>
                  </m:oMath>
                </a14:m>
                <a:endParaRPr lang="en-US" dirty="0"/>
              </a:p>
              <a:p>
                <a:pPr lvl="1"/>
                <a:r>
                  <a:rPr lang="en-US" dirty="0"/>
                  <a:t>Thus, you'll win some and lose some, but on average, you'll lose about $0.05 each time they spin the wheel</a:t>
                </a:r>
              </a:p>
            </p:txBody>
          </p:sp>
        </mc:Choice>
        <mc:Fallback xmlns="">
          <p:sp>
            <p:nvSpPr>
              <p:cNvPr id="3" name="Content Placeholder 2">
                <a:extLst>
                  <a:ext uri="{FF2B5EF4-FFF2-40B4-BE49-F238E27FC236}">
                    <a16:creationId xmlns:a16="http://schemas.microsoft.com/office/drawing/2014/main" id="{FDC5C1D6-1C13-4922-92E0-8899C2BAF8B2}"/>
                  </a:ext>
                </a:extLst>
              </p:cNvPr>
              <p:cNvSpPr>
                <a:spLocks noGrp="1" noRot="1" noChangeAspect="1" noMove="1" noResize="1" noEditPoints="1" noAdjustHandles="1" noChangeArrowheads="1" noChangeShapeType="1" noTextEdit="1"/>
              </p:cNvSpPr>
              <p:nvPr>
                <p:ph idx="1"/>
              </p:nvPr>
            </p:nvSpPr>
            <p:spPr>
              <a:blipFill>
                <a:blip r:embed="rId2"/>
                <a:stretch>
                  <a:fillRect t="-1186" r="-944"/>
                </a:stretch>
              </a:blipFill>
            </p:spPr>
            <p:txBody>
              <a:bodyPr/>
              <a:lstStyle/>
              <a:p>
                <a:r>
                  <a:rPr lang="en-US">
                    <a:noFill/>
                  </a:rPr>
                  <a:t> </a:t>
                </a:r>
              </a:p>
            </p:txBody>
          </p:sp>
        </mc:Fallback>
      </mc:AlternateContent>
    </p:spTree>
    <p:extLst>
      <p:ext uri="{BB962C8B-B14F-4D97-AF65-F5344CB8AC3E}">
        <p14:creationId xmlns:p14="http://schemas.microsoft.com/office/powerpoint/2010/main" val="4218117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30F6A-861D-4604-A3AC-04ECB1AA10B7}"/>
              </a:ext>
            </a:extLst>
          </p:cNvPr>
          <p:cNvSpPr>
            <a:spLocks noGrp="1"/>
          </p:cNvSpPr>
          <p:nvPr>
            <p:ph type="title"/>
          </p:nvPr>
        </p:nvSpPr>
        <p:spPr/>
        <p:txBody>
          <a:bodyPr/>
          <a:lstStyle/>
          <a:p>
            <a:r>
              <a:rPr lang="en-US" dirty="0"/>
              <a:t>Simple example with uncertainty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9EDB8D1-76BA-46D3-A2E0-B161A6B0F2D8}"/>
                  </a:ext>
                </a:extLst>
              </p:cNvPr>
              <p:cNvSpPr>
                <a:spLocks noGrp="1"/>
              </p:cNvSpPr>
              <p:nvPr>
                <p:ph idx="1"/>
              </p:nvPr>
            </p:nvSpPr>
            <p:spPr/>
            <p:txBody>
              <a:bodyPr/>
              <a:lstStyle/>
              <a:p>
                <a:r>
                  <a:rPr lang="en-US" dirty="0"/>
                  <a:t>Your company needs to install some free software</a:t>
                </a:r>
              </a:p>
              <a:p>
                <a:pPr lvl="1"/>
                <a:r>
                  <a:rPr lang="en-US" dirty="0"/>
                  <a:t>There's a 20% chance that the installation will be effortless and cost about $100 of worker time</a:t>
                </a:r>
              </a:p>
              <a:p>
                <a:pPr lvl="1"/>
                <a:r>
                  <a:rPr lang="en-US" dirty="0"/>
                  <a:t>There's an 80% chance that the installation will be a huge pain and cost about $8,000 of worker time</a:t>
                </a:r>
              </a:p>
              <a:p>
                <a:r>
                  <a:rPr lang="en-US" dirty="0"/>
                  <a:t>Expected cost of the installation is:</a:t>
                </a:r>
              </a:p>
              <a:p>
                <a:pPr marL="118872"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0.20</m:t>
                      </m:r>
                      <m:r>
                        <a:rPr lang="en-US" b="0" i="1" smtClean="0">
                          <a:latin typeface="Cambria Math" panose="02040503050406030204" pitchFamily="18" charset="0"/>
                          <a:ea typeface="Cambria Math" panose="02040503050406030204" pitchFamily="18" charset="0"/>
                        </a:rPr>
                        <m:t>∙$100+0.80∙$8,000=$20+$6,400=$6,420</m:t>
                      </m:r>
                    </m:oMath>
                  </m:oMathPara>
                </a14:m>
                <a:endParaRPr lang="en-US" dirty="0"/>
              </a:p>
              <a:p>
                <a:endParaRPr lang="en-US" dirty="0"/>
              </a:p>
              <a:p>
                <a:endParaRPr lang="en-US" dirty="0"/>
              </a:p>
            </p:txBody>
          </p:sp>
        </mc:Choice>
        <mc:Fallback xmlns="">
          <p:sp>
            <p:nvSpPr>
              <p:cNvPr id="3" name="Content Placeholder 2">
                <a:extLst>
                  <a:ext uri="{FF2B5EF4-FFF2-40B4-BE49-F238E27FC236}">
                    <a16:creationId xmlns:a16="http://schemas.microsoft.com/office/drawing/2014/main" id="{39EDB8D1-76BA-46D3-A2E0-B161A6B0F2D8}"/>
                  </a:ext>
                </a:extLst>
              </p:cNvPr>
              <p:cNvSpPr>
                <a:spLocks noGrp="1" noRot="1" noChangeAspect="1" noMove="1" noResize="1" noEditPoints="1" noAdjustHandles="1" noChangeArrowheads="1" noChangeShapeType="1" noTextEdit="1"/>
              </p:cNvSpPr>
              <p:nvPr>
                <p:ph idx="1"/>
              </p:nvPr>
            </p:nvSpPr>
            <p:spPr>
              <a:blipFill>
                <a:blip r:embed="rId2"/>
                <a:stretch>
                  <a:fillRect t="-659"/>
                </a:stretch>
              </a:blipFill>
            </p:spPr>
            <p:txBody>
              <a:bodyPr/>
              <a:lstStyle/>
              <a:p>
                <a:r>
                  <a:rPr lang="en-US">
                    <a:noFill/>
                  </a:rPr>
                  <a:t> </a:t>
                </a:r>
              </a:p>
            </p:txBody>
          </p:sp>
        </mc:Fallback>
      </mc:AlternateContent>
    </p:spTree>
    <p:extLst>
      <p:ext uri="{BB962C8B-B14F-4D97-AF65-F5344CB8AC3E}">
        <p14:creationId xmlns:p14="http://schemas.microsoft.com/office/powerpoint/2010/main" val="491304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279E1-AC9A-45BA-B55C-8E8370CEC26F}"/>
              </a:ext>
            </a:extLst>
          </p:cNvPr>
          <p:cNvSpPr>
            <a:spLocks noGrp="1"/>
          </p:cNvSpPr>
          <p:nvPr>
            <p:ph type="title"/>
          </p:nvPr>
        </p:nvSpPr>
        <p:spPr/>
        <p:txBody>
          <a:bodyPr/>
          <a:lstStyle/>
          <a:p>
            <a:r>
              <a:rPr lang="en-US" dirty="0"/>
              <a:t>Scheduling</a:t>
            </a:r>
          </a:p>
        </p:txBody>
      </p:sp>
      <p:sp>
        <p:nvSpPr>
          <p:cNvPr id="3" name="Text Placeholder 2">
            <a:extLst>
              <a:ext uri="{FF2B5EF4-FFF2-40B4-BE49-F238E27FC236}">
                <a16:creationId xmlns:a16="http://schemas.microsoft.com/office/drawing/2014/main" id="{7EAEC798-A688-4C20-B27F-07226E8714CE}"/>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173978329"/>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7F019-C616-4F76-BF7D-8D2B61BB5155}"/>
              </a:ext>
            </a:extLst>
          </p:cNvPr>
          <p:cNvSpPr>
            <a:spLocks noGrp="1"/>
          </p:cNvSpPr>
          <p:nvPr>
            <p:ph type="title"/>
          </p:nvPr>
        </p:nvSpPr>
        <p:spPr/>
        <p:txBody>
          <a:bodyPr/>
          <a:lstStyle/>
          <a:p>
            <a:r>
              <a:rPr lang="en-US" dirty="0"/>
              <a:t>People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84A65E3-89CC-42DF-8C22-F2A4CB235ECD}"/>
                  </a:ext>
                </a:extLst>
              </p:cNvPr>
              <p:cNvSpPr>
                <a:spLocks noGrp="1"/>
              </p:cNvSpPr>
              <p:nvPr>
                <p:ph idx="1"/>
              </p:nvPr>
            </p:nvSpPr>
            <p:spPr/>
            <p:txBody>
              <a:bodyPr/>
              <a:lstStyle/>
              <a:p>
                <a:r>
                  <a:rPr lang="en-US" dirty="0"/>
                  <a:t>Effort </a:t>
                </a:r>
                <a:r>
                  <a:rPr lang="en-US" i="1" dirty="0"/>
                  <a:t>E</a:t>
                </a:r>
                <a:r>
                  <a:rPr lang="en-US" dirty="0"/>
                  <a:t> is given in person-days or person months</a:t>
                </a:r>
              </a:p>
              <a:p>
                <a:r>
                  <a:rPr lang="en-US" dirty="0"/>
                  <a:t>Thus, time </a:t>
                </a:r>
                <a:r>
                  <a:rPr lang="en-US" i="1" dirty="0"/>
                  <a:t>T</a:t>
                </a:r>
                <a:r>
                  <a:rPr lang="en-US" dirty="0"/>
                  <a:t> could be given by the following equation where </a:t>
                </a:r>
                <a:r>
                  <a:rPr lang="en-US" i="1" dirty="0"/>
                  <a:t>N</a:t>
                </a:r>
                <a:r>
                  <a:rPr lang="en-US" dirty="0"/>
                  <a:t> is the number of people:</a:t>
                </a:r>
              </a:p>
              <a:p>
                <a:pPr marL="457200" lvl="1" indent="0">
                  <a:buNone/>
                </a:pPr>
                <a14:m>
                  <m:oMathPara xmlns:m="http://schemas.openxmlformats.org/officeDocument/2006/math">
                    <m:oMathParaPr>
                      <m:jc m:val="centerGroup"/>
                    </m:oMathParaPr>
                    <m:oMath xmlns:m="http://schemas.openxmlformats.org/officeDocument/2006/math">
                      <m:r>
                        <a:rPr lang="en-US" sz="4000" i="1" dirty="0" smtClean="0">
                          <a:latin typeface="Cambria Math" panose="02040503050406030204" pitchFamily="18" charset="0"/>
                        </a:rPr>
                        <m:t>𝑇</m:t>
                      </m:r>
                      <m:r>
                        <a:rPr lang="en-US" sz="4000" i="1" dirty="0" smtClean="0">
                          <a:latin typeface="Cambria Math" panose="02040503050406030204" pitchFamily="18" charset="0"/>
                        </a:rPr>
                        <m:t> = </m:t>
                      </m:r>
                      <m:r>
                        <a:rPr lang="en-US" sz="4000" i="1" dirty="0" smtClean="0">
                          <a:latin typeface="Cambria Math" panose="02040503050406030204" pitchFamily="18" charset="0"/>
                        </a:rPr>
                        <m:t>𝐸</m:t>
                      </m:r>
                      <m:r>
                        <a:rPr lang="en-US" sz="4000" i="1" dirty="0" smtClean="0">
                          <a:latin typeface="Cambria Math" panose="02040503050406030204" pitchFamily="18" charset="0"/>
                        </a:rPr>
                        <m:t> / </m:t>
                      </m:r>
                      <m:r>
                        <a:rPr lang="en-US" sz="4000" i="1" dirty="0" smtClean="0">
                          <a:latin typeface="Cambria Math" panose="02040503050406030204" pitchFamily="18" charset="0"/>
                        </a:rPr>
                        <m:t>𝑁</m:t>
                      </m:r>
                    </m:oMath>
                  </m:oMathPara>
                </a14:m>
                <a:endParaRPr lang="en-US" sz="4000" i="1" dirty="0"/>
              </a:p>
              <a:p>
                <a:r>
                  <a:rPr lang="en-US" dirty="0"/>
                  <a:t>Unfortunately, this ideal equation is unlikely to work out for a couple of reasons</a:t>
                </a:r>
              </a:p>
              <a:p>
                <a:endParaRPr lang="en-US" dirty="0"/>
              </a:p>
            </p:txBody>
          </p:sp>
        </mc:Choice>
        <mc:Fallback xmlns="">
          <p:sp>
            <p:nvSpPr>
              <p:cNvPr id="3" name="Content Placeholder 2">
                <a:extLst>
                  <a:ext uri="{FF2B5EF4-FFF2-40B4-BE49-F238E27FC236}">
                    <a16:creationId xmlns:a16="http://schemas.microsoft.com/office/drawing/2014/main" id="{084A65E3-89CC-42DF-8C22-F2A4CB235ECD}"/>
                  </a:ext>
                </a:extLst>
              </p:cNvPr>
              <p:cNvSpPr>
                <a:spLocks noGrp="1" noRot="1" noChangeAspect="1" noMove="1" noResize="1" noEditPoints="1" noAdjustHandles="1" noChangeArrowheads="1" noChangeShapeType="1" noTextEdit="1"/>
              </p:cNvSpPr>
              <p:nvPr>
                <p:ph idx="1"/>
              </p:nvPr>
            </p:nvSpPr>
            <p:spPr>
              <a:blipFill>
                <a:blip r:embed="rId2"/>
                <a:stretch>
                  <a:fillRect t="-659" r="-278"/>
                </a:stretch>
              </a:blipFill>
            </p:spPr>
            <p:txBody>
              <a:bodyPr/>
              <a:lstStyle/>
              <a:p>
                <a:r>
                  <a:rPr lang="en-US">
                    <a:noFill/>
                  </a:rPr>
                  <a:t> </a:t>
                </a:r>
              </a:p>
            </p:txBody>
          </p:sp>
        </mc:Fallback>
      </mc:AlternateContent>
    </p:spTree>
    <p:extLst>
      <p:ext uri="{BB962C8B-B14F-4D97-AF65-F5344CB8AC3E}">
        <p14:creationId xmlns:p14="http://schemas.microsoft.com/office/powerpoint/2010/main" val="3368747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97C0B-6C72-436C-A0A0-5D9E620C8AD3}"/>
              </a:ext>
            </a:extLst>
          </p:cNvPr>
          <p:cNvSpPr>
            <a:spLocks noGrp="1"/>
          </p:cNvSpPr>
          <p:nvPr>
            <p:ph type="title"/>
          </p:nvPr>
        </p:nvSpPr>
        <p:spPr/>
        <p:txBody>
          <a:bodyPr/>
          <a:lstStyle/>
          <a:p>
            <a:r>
              <a:rPr lang="en-US" dirty="0"/>
              <a:t>Details of tasks</a:t>
            </a:r>
          </a:p>
        </p:txBody>
      </p:sp>
      <p:sp>
        <p:nvSpPr>
          <p:cNvPr id="3" name="Content Placeholder 2">
            <a:extLst>
              <a:ext uri="{FF2B5EF4-FFF2-40B4-BE49-F238E27FC236}">
                <a16:creationId xmlns:a16="http://schemas.microsoft.com/office/drawing/2014/main" id="{FFC58E5B-3CC3-46BC-AD50-BDAE5FEAA66B}"/>
              </a:ext>
            </a:extLst>
          </p:cNvPr>
          <p:cNvSpPr>
            <a:spLocks noGrp="1"/>
          </p:cNvSpPr>
          <p:nvPr>
            <p:ph idx="1"/>
          </p:nvPr>
        </p:nvSpPr>
        <p:spPr/>
        <p:txBody>
          <a:bodyPr/>
          <a:lstStyle/>
          <a:p>
            <a:r>
              <a:rPr lang="en-US" dirty="0"/>
              <a:t>Some tasks are easy to split up, and others are not</a:t>
            </a:r>
          </a:p>
          <a:p>
            <a:r>
              <a:rPr lang="en-US" dirty="0"/>
              <a:t>If it takes 5 minutes to pump up a bicycle tire, you can't do it 100 times faster by using 100 people instead of one</a:t>
            </a:r>
          </a:p>
          <a:p>
            <a:r>
              <a:rPr lang="en-US" dirty="0"/>
              <a:t>Small tasks can usually only be done by a single person at a time</a:t>
            </a:r>
          </a:p>
          <a:p>
            <a:r>
              <a:rPr lang="en-US" dirty="0"/>
              <a:t>Larger tasks generally obey the </a:t>
            </a:r>
            <a:r>
              <a:rPr lang="en-US" i="1" dirty="0"/>
              <a:t>T</a:t>
            </a:r>
            <a:r>
              <a:rPr lang="en-US" dirty="0"/>
              <a:t> = </a:t>
            </a:r>
            <a:r>
              <a:rPr lang="en-US" i="1" dirty="0"/>
              <a:t>E</a:t>
            </a:r>
            <a:r>
              <a:rPr lang="en-US" dirty="0"/>
              <a:t> / </a:t>
            </a:r>
            <a:r>
              <a:rPr lang="en-US" i="1" dirty="0"/>
              <a:t>N</a:t>
            </a:r>
            <a:r>
              <a:rPr lang="en-US" dirty="0"/>
              <a:t> rule, but there are diminishing returns for large values of </a:t>
            </a:r>
            <a:r>
              <a:rPr lang="en-US" i="1" dirty="0"/>
              <a:t>N</a:t>
            </a:r>
          </a:p>
          <a:p>
            <a:endParaRPr lang="en-US" dirty="0"/>
          </a:p>
        </p:txBody>
      </p:sp>
    </p:spTree>
    <p:extLst>
      <p:ext uri="{BB962C8B-B14F-4D97-AF65-F5344CB8AC3E}">
        <p14:creationId xmlns:p14="http://schemas.microsoft.com/office/powerpoint/2010/main" val="3587085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A0569-E346-4E1A-B17D-31F19DD9721D}"/>
              </a:ext>
            </a:extLst>
          </p:cNvPr>
          <p:cNvSpPr>
            <a:spLocks noGrp="1"/>
          </p:cNvSpPr>
          <p:nvPr>
            <p:ph type="title"/>
          </p:nvPr>
        </p:nvSpPr>
        <p:spPr/>
        <p:txBody>
          <a:bodyPr/>
          <a:lstStyle/>
          <a:p>
            <a:r>
              <a:rPr lang="en-US" dirty="0"/>
              <a:t>Design process</a:t>
            </a:r>
          </a:p>
        </p:txBody>
      </p:sp>
      <p:sp>
        <p:nvSpPr>
          <p:cNvPr id="3" name="Content Placeholder 2">
            <a:extLst>
              <a:ext uri="{FF2B5EF4-FFF2-40B4-BE49-F238E27FC236}">
                <a16:creationId xmlns:a16="http://schemas.microsoft.com/office/drawing/2014/main" id="{0129A42B-8099-4384-80DB-84941615CEA7}"/>
              </a:ext>
            </a:extLst>
          </p:cNvPr>
          <p:cNvSpPr>
            <a:spLocks noGrp="1"/>
          </p:cNvSpPr>
          <p:nvPr>
            <p:ph idx="1"/>
          </p:nvPr>
        </p:nvSpPr>
        <p:spPr>
          <a:xfrm>
            <a:off x="609599" y="1775192"/>
            <a:ext cx="7235451" cy="4625609"/>
          </a:xfrm>
        </p:spPr>
        <p:txBody>
          <a:bodyPr>
            <a:normAutofit/>
          </a:bodyPr>
          <a:lstStyle/>
          <a:p>
            <a:r>
              <a:rPr lang="en-US" dirty="0"/>
              <a:t>The design process is a microcosm of the larger software development process</a:t>
            </a:r>
          </a:p>
          <a:p>
            <a:r>
              <a:rPr lang="en-US" dirty="0"/>
              <a:t>The steps are analyzing the problem, proposing solutions (and looking up existing solutions to similar problems), and evaluating the solutions (perhaps combining different solutions) until a design is selected</a:t>
            </a:r>
          </a:p>
          <a:p>
            <a:endParaRPr lang="en-US" dirty="0"/>
          </a:p>
        </p:txBody>
      </p:sp>
      <p:sp>
        <p:nvSpPr>
          <p:cNvPr id="4" name="Rectangle: Rounded Corners 3">
            <a:extLst>
              <a:ext uri="{FF2B5EF4-FFF2-40B4-BE49-F238E27FC236}">
                <a16:creationId xmlns:a16="http://schemas.microsoft.com/office/drawing/2014/main" id="{961E3A44-2575-4C7A-A3B5-51F8D18ABF68}"/>
              </a:ext>
            </a:extLst>
          </p:cNvPr>
          <p:cNvSpPr/>
          <p:nvPr/>
        </p:nvSpPr>
        <p:spPr>
          <a:xfrm>
            <a:off x="9679854" y="1600200"/>
            <a:ext cx="1800225" cy="638171"/>
          </a:xfrm>
          <a:prstGeom prst="roundRect">
            <a:avLst/>
          </a:pr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110514" tIns="110514" rIns="110514" bIns="110514" numCol="1" spcCol="1270" anchor="ctr" anchorCtr="0">
            <a:noAutofit/>
          </a:bodyPr>
          <a:lstStyle/>
          <a:p>
            <a:pPr marL="0" lvl="0" indent="0" algn="ctr" defTabSz="889000">
              <a:lnSpc>
                <a:spcPct val="90000"/>
              </a:lnSpc>
              <a:spcBef>
                <a:spcPct val="0"/>
              </a:spcBef>
              <a:spcAft>
                <a:spcPct val="35000"/>
              </a:spcAft>
              <a:buNone/>
            </a:pPr>
            <a:r>
              <a:rPr lang="en-US" sz="1500" kern="1200" dirty="0"/>
              <a:t>Analyze Design Problem</a:t>
            </a:r>
          </a:p>
        </p:txBody>
      </p:sp>
      <p:sp>
        <p:nvSpPr>
          <p:cNvPr id="5" name="Rectangle 4">
            <a:extLst>
              <a:ext uri="{FF2B5EF4-FFF2-40B4-BE49-F238E27FC236}">
                <a16:creationId xmlns:a16="http://schemas.microsoft.com/office/drawing/2014/main" id="{C1CDA9D3-5D74-441E-90FE-920FFEB51B01}"/>
              </a:ext>
            </a:extLst>
          </p:cNvPr>
          <p:cNvSpPr/>
          <p:nvPr/>
        </p:nvSpPr>
        <p:spPr>
          <a:xfrm>
            <a:off x="7848600" y="1600200"/>
            <a:ext cx="1297854" cy="6381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t>Design Problem</a:t>
            </a:r>
          </a:p>
        </p:txBody>
      </p:sp>
      <p:cxnSp>
        <p:nvCxnSpPr>
          <p:cNvPr id="6" name="Straight Arrow Connector 5">
            <a:extLst>
              <a:ext uri="{FF2B5EF4-FFF2-40B4-BE49-F238E27FC236}">
                <a16:creationId xmlns:a16="http://schemas.microsoft.com/office/drawing/2014/main" id="{A092577C-FE03-4700-80AF-A97982F84EAA}"/>
              </a:ext>
            </a:extLst>
          </p:cNvPr>
          <p:cNvCxnSpPr>
            <a:cxnSpLocks/>
            <a:stCxn id="5" idx="3"/>
          </p:cNvCxnSpPr>
          <p:nvPr/>
        </p:nvCxnSpPr>
        <p:spPr>
          <a:xfrm>
            <a:off x="9146454" y="1919286"/>
            <a:ext cx="533400"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7" name="Flowchart: Decision 6">
            <a:extLst>
              <a:ext uri="{FF2B5EF4-FFF2-40B4-BE49-F238E27FC236}">
                <a16:creationId xmlns:a16="http://schemas.microsoft.com/office/drawing/2014/main" id="{DFF2F667-1BD0-44BB-8CB2-DB9C9E8F0981}"/>
              </a:ext>
            </a:extLst>
          </p:cNvPr>
          <p:cNvSpPr/>
          <p:nvPr/>
        </p:nvSpPr>
        <p:spPr>
          <a:xfrm>
            <a:off x="10424021" y="2438400"/>
            <a:ext cx="304800" cy="304800"/>
          </a:xfrm>
          <a:prstGeom prst="flowChartDecision">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3BA8B940-A764-4F7A-AFB2-EB3E6D67D8E9}"/>
              </a:ext>
            </a:extLst>
          </p:cNvPr>
          <p:cNvSpPr/>
          <p:nvPr/>
        </p:nvSpPr>
        <p:spPr>
          <a:xfrm>
            <a:off x="9676308" y="2895600"/>
            <a:ext cx="1800225" cy="638171"/>
          </a:xfrm>
          <a:prstGeom prst="roundRect">
            <a:avLst/>
          </a:prstGeom>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txBody>
          <a:bodyPr spcFirstLastPara="0" vert="horz" wrap="square" lIns="110514" tIns="110514" rIns="110514" bIns="110514" numCol="1" spcCol="1270" anchor="ctr" anchorCtr="0">
            <a:noAutofit/>
          </a:bodyPr>
          <a:lstStyle/>
          <a:p>
            <a:pPr marL="0" lvl="0" indent="0" algn="ctr" defTabSz="889000">
              <a:lnSpc>
                <a:spcPct val="90000"/>
              </a:lnSpc>
              <a:spcBef>
                <a:spcPct val="0"/>
              </a:spcBef>
              <a:spcAft>
                <a:spcPct val="35000"/>
              </a:spcAft>
              <a:buNone/>
            </a:pPr>
            <a:r>
              <a:rPr lang="en-US" sz="1500" kern="1200" dirty="0"/>
              <a:t>Generate and Improve Candidate Designs</a:t>
            </a:r>
          </a:p>
        </p:txBody>
      </p:sp>
      <p:sp>
        <p:nvSpPr>
          <p:cNvPr id="9" name="Rectangle: Rounded Corners 8">
            <a:extLst>
              <a:ext uri="{FF2B5EF4-FFF2-40B4-BE49-F238E27FC236}">
                <a16:creationId xmlns:a16="http://schemas.microsoft.com/office/drawing/2014/main" id="{0A12064B-73F8-4C97-A6A2-EFA4CD314090}"/>
              </a:ext>
            </a:extLst>
          </p:cNvPr>
          <p:cNvSpPr/>
          <p:nvPr/>
        </p:nvSpPr>
        <p:spPr>
          <a:xfrm>
            <a:off x="9676308" y="3733800"/>
            <a:ext cx="1800225" cy="638171"/>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1500" dirty="0"/>
              <a:t>Evaluate Candidate Designs</a:t>
            </a:r>
          </a:p>
        </p:txBody>
      </p:sp>
      <p:sp>
        <p:nvSpPr>
          <p:cNvPr id="10" name="Rectangle: Rounded Corners 9">
            <a:extLst>
              <a:ext uri="{FF2B5EF4-FFF2-40B4-BE49-F238E27FC236}">
                <a16:creationId xmlns:a16="http://schemas.microsoft.com/office/drawing/2014/main" id="{0E7B0ADC-1D88-46F8-BC77-3E754C869D66}"/>
              </a:ext>
            </a:extLst>
          </p:cNvPr>
          <p:cNvSpPr/>
          <p:nvPr/>
        </p:nvSpPr>
        <p:spPr>
          <a:xfrm>
            <a:off x="9676308" y="4619629"/>
            <a:ext cx="1800225" cy="638171"/>
          </a:xfrm>
          <a:prstGeom prst="roundRect">
            <a:avLst/>
          </a:prstGeom>
        </p:spPr>
        <p:style>
          <a:lnRef idx="1">
            <a:schemeClr val="accent3"/>
          </a:lnRef>
          <a:fillRef idx="3">
            <a:schemeClr val="accent3"/>
          </a:fillRef>
          <a:effectRef idx="2">
            <a:schemeClr val="accent3"/>
          </a:effectRef>
          <a:fontRef idx="minor">
            <a:schemeClr val="lt1"/>
          </a:fontRef>
        </p:style>
        <p:txBody>
          <a:bodyPr spcFirstLastPara="0" vert="horz" wrap="square" lIns="110514" tIns="110514" rIns="110514" bIns="110514" numCol="1" spcCol="1270" anchor="ctr" anchorCtr="0">
            <a:noAutofit/>
          </a:bodyPr>
          <a:lstStyle/>
          <a:p>
            <a:pPr marL="0" lvl="0" indent="0" algn="ctr" defTabSz="889000">
              <a:lnSpc>
                <a:spcPct val="90000"/>
              </a:lnSpc>
              <a:spcBef>
                <a:spcPct val="0"/>
              </a:spcBef>
              <a:spcAft>
                <a:spcPct val="35000"/>
              </a:spcAft>
              <a:buNone/>
            </a:pPr>
            <a:r>
              <a:rPr lang="en-US" sz="1500" kern="1200" dirty="0"/>
              <a:t>Select Design</a:t>
            </a:r>
          </a:p>
        </p:txBody>
      </p:sp>
      <p:cxnSp>
        <p:nvCxnSpPr>
          <p:cNvPr id="11" name="Straight Arrow Connector 10">
            <a:extLst>
              <a:ext uri="{FF2B5EF4-FFF2-40B4-BE49-F238E27FC236}">
                <a16:creationId xmlns:a16="http://schemas.microsoft.com/office/drawing/2014/main" id="{2176F1CC-13F8-4B2A-A4F8-E6F397103307}"/>
              </a:ext>
            </a:extLst>
          </p:cNvPr>
          <p:cNvCxnSpPr>
            <a:cxnSpLocks/>
            <a:stCxn id="7" idx="2"/>
          </p:cNvCxnSpPr>
          <p:nvPr/>
        </p:nvCxnSpPr>
        <p:spPr>
          <a:xfrm>
            <a:off x="10576421" y="2743200"/>
            <a:ext cx="0" cy="15240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EBE75464-CB1B-4C02-8A1F-974C7CFD19B2}"/>
              </a:ext>
            </a:extLst>
          </p:cNvPr>
          <p:cNvCxnSpPr>
            <a:cxnSpLocks/>
            <a:endCxn id="7" idx="0"/>
          </p:cNvCxnSpPr>
          <p:nvPr/>
        </p:nvCxnSpPr>
        <p:spPr>
          <a:xfrm flipH="1">
            <a:off x="10576421" y="2238371"/>
            <a:ext cx="3546" cy="200029"/>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C5BBC5D0-D63C-456A-A549-6BD672B33077}"/>
              </a:ext>
            </a:extLst>
          </p:cNvPr>
          <p:cNvCxnSpPr>
            <a:cxnSpLocks/>
          </p:cNvCxnSpPr>
          <p:nvPr/>
        </p:nvCxnSpPr>
        <p:spPr>
          <a:xfrm>
            <a:off x="10576421" y="3533771"/>
            <a:ext cx="0" cy="200029"/>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096FCB16-6F99-473C-BC54-A3A9C327DF73}"/>
              </a:ext>
            </a:extLst>
          </p:cNvPr>
          <p:cNvCxnSpPr>
            <a:cxnSpLocks/>
          </p:cNvCxnSpPr>
          <p:nvPr/>
        </p:nvCxnSpPr>
        <p:spPr>
          <a:xfrm>
            <a:off x="10576421" y="4371971"/>
            <a:ext cx="0" cy="247658"/>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5" name="Flowchart: Decision 14">
            <a:extLst>
              <a:ext uri="{FF2B5EF4-FFF2-40B4-BE49-F238E27FC236}">
                <a16:creationId xmlns:a16="http://schemas.microsoft.com/office/drawing/2014/main" id="{29880EAC-DBB6-4E65-8D13-1CEE409890CD}"/>
              </a:ext>
            </a:extLst>
          </p:cNvPr>
          <p:cNvSpPr/>
          <p:nvPr/>
        </p:nvSpPr>
        <p:spPr>
          <a:xfrm>
            <a:off x="10424021" y="5486400"/>
            <a:ext cx="304800" cy="304800"/>
          </a:xfrm>
          <a:prstGeom prst="flowChartDecision">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16" name="Straight Arrow Connector 15">
            <a:extLst>
              <a:ext uri="{FF2B5EF4-FFF2-40B4-BE49-F238E27FC236}">
                <a16:creationId xmlns:a16="http://schemas.microsoft.com/office/drawing/2014/main" id="{50369ED7-207F-4D4C-8872-1914F0362107}"/>
              </a:ext>
            </a:extLst>
          </p:cNvPr>
          <p:cNvCxnSpPr>
            <a:cxnSpLocks/>
            <a:endCxn id="15" idx="0"/>
          </p:cNvCxnSpPr>
          <p:nvPr/>
        </p:nvCxnSpPr>
        <p:spPr>
          <a:xfrm>
            <a:off x="10576421" y="5257800"/>
            <a:ext cx="0" cy="22860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021F889F-CA33-405E-8DDA-6B30B2D2B1D4}"/>
              </a:ext>
            </a:extLst>
          </p:cNvPr>
          <p:cNvSpPr/>
          <p:nvPr/>
        </p:nvSpPr>
        <p:spPr>
          <a:xfrm>
            <a:off x="7851058" y="6016397"/>
            <a:ext cx="1297854" cy="6381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t>Design Specification</a:t>
            </a:r>
          </a:p>
        </p:txBody>
      </p:sp>
      <p:cxnSp>
        <p:nvCxnSpPr>
          <p:cNvPr id="18" name="Straight Arrow Connector 17">
            <a:extLst>
              <a:ext uri="{FF2B5EF4-FFF2-40B4-BE49-F238E27FC236}">
                <a16:creationId xmlns:a16="http://schemas.microsoft.com/office/drawing/2014/main" id="{121CF69D-85F6-4F37-925E-7DF32E3D0DDF}"/>
              </a:ext>
            </a:extLst>
          </p:cNvPr>
          <p:cNvCxnSpPr>
            <a:cxnSpLocks/>
            <a:endCxn id="17" idx="3"/>
          </p:cNvCxnSpPr>
          <p:nvPr/>
        </p:nvCxnSpPr>
        <p:spPr>
          <a:xfrm flipH="1" flipV="1">
            <a:off x="9148912" y="6335483"/>
            <a:ext cx="527396" cy="3403"/>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9" name="Connector: Elbow 18">
            <a:extLst>
              <a:ext uri="{FF2B5EF4-FFF2-40B4-BE49-F238E27FC236}">
                <a16:creationId xmlns:a16="http://schemas.microsoft.com/office/drawing/2014/main" id="{41F51452-136B-4063-8F21-956E2EE3782F}"/>
              </a:ext>
            </a:extLst>
          </p:cNvPr>
          <p:cNvCxnSpPr>
            <a:cxnSpLocks/>
            <a:stCxn id="15" idx="3"/>
            <a:endCxn id="7" idx="3"/>
          </p:cNvCxnSpPr>
          <p:nvPr/>
        </p:nvCxnSpPr>
        <p:spPr>
          <a:xfrm flipV="1">
            <a:off x="10728821" y="2590800"/>
            <a:ext cx="12700" cy="3048000"/>
          </a:xfrm>
          <a:prstGeom prst="bentConnector3">
            <a:avLst>
              <a:gd name="adj1" fmla="val 9069906"/>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3B5F44CB-CA81-4E3D-8615-F86158D30322}"/>
              </a:ext>
            </a:extLst>
          </p:cNvPr>
          <p:cNvSpPr txBox="1"/>
          <p:nvPr/>
        </p:nvSpPr>
        <p:spPr>
          <a:xfrm>
            <a:off x="9111582" y="5715000"/>
            <a:ext cx="1800225" cy="338554"/>
          </a:xfrm>
          <a:prstGeom prst="rect">
            <a:avLst/>
          </a:prstGeom>
          <a:noFill/>
        </p:spPr>
        <p:txBody>
          <a:bodyPr wrap="square" rtlCol="0">
            <a:spAutoFit/>
          </a:bodyPr>
          <a:lstStyle/>
          <a:p>
            <a:pPr algn="ctr"/>
            <a:r>
              <a:rPr lang="en-US" sz="1600" dirty="0"/>
              <a:t>Adequate</a:t>
            </a:r>
          </a:p>
        </p:txBody>
      </p:sp>
      <p:sp>
        <p:nvSpPr>
          <p:cNvPr id="21" name="TextBox 20">
            <a:extLst>
              <a:ext uri="{FF2B5EF4-FFF2-40B4-BE49-F238E27FC236}">
                <a16:creationId xmlns:a16="http://schemas.microsoft.com/office/drawing/2014/main" id="{D5BC9C14-C8AC-414C-87C2-1021E741C1CD}"/>
              </a:ext>
            </a:extLst>
          </p:cNvPr>
          <p:cNvSpPr txBox="1"/>
          <p:nvPr/>
        </p:nvSpPr>
        <p:spPr>
          <a:xfrm>
            <a:off x="10424021" y="5334000"/>
            <a:ext cx="1800225" cy="338554"/>
          </a:xfrm>
          <a:prstGeom prst="rect">
            <a:avLst/>
          </a:prstGeom>
          <a:noFill/>
        </p:spPr>
        <p:txBody>
          <a:bodyPr wrap="square" rtlCol="0">
            <a:spAutoFit/>
          </a:bodyPr>
          <a:lstStyle/>
          <a:p>
            <a:pPr algn="ctr"/>
            <a:r>
              <a:rPr lang="en-US" sz="1600" dirty="0"/>
              <a:t>Inadequate</a:t>
            </a:r>
          </a:p>
        </p:txBody>
      </p:sp>
      <p:sp>
        <p:nvSpPr>
          <p:cNvPr id="38" name="Rectangle: Rounded Corners 37">
            <a:extLst>
              <a:ext uri="{FF2B5EF4-FFF2-40B4-BE49-F238E27FC236}">
                <a16:creationId xmlns:a16="http://schemas.microsoft.com/office/drawing/2014/main" id="{1E597F3D-E094-4D4E-A44E-797AC6BA7615}"/>
              </a:ext>
            </a:extLst>
          </p:cNvPr>
          <p:cNvSpPr/>
          <p:nvPr/>
        </p:nvSpPr>
        <p:spPr>
          <a:xfrm>
            <a:off x="9676308" y="6019800"/>
            <a:ext cx="1800225" cy="638171"/>
          </a:xfrm>
          <a:prstGeom prst="roundRect">
            <a:avLst/>
          </a:prstGeom>
        </p:spPr>
        <p:style>
          <a:lnRef idx="1">
            <a:schemeClr val="accent6"/>
          </a:lnRef>
          <a:fillRef idx="3">
            <a:schemeClr val="accent6"/>
          </a:fillRef>
          <a:effectRef idx="2">
            <a:schemeClr val="accent6"/>
          </a:effectRef>
          <a:fontRef idx="minor">
            <a:schemeClr val="lt1"/>
          </a:fontRef>
        </p:style>
        <p:txBody>
          <a:bodyPr spcFirstLastPara="0" vert="horz" wrap="square" lIns="110514" tIns="110514" rIns="110514" bIns="110514" numCol="1" spcCol="1270" anchor="ctr" anchorCtr="0">
            <a:noAutofit/>
          </a:bodyPr>
          <a:lstStyle/>
          <a:p>
            <a:pPr marL="0" lvl="0" indent="0" algn="ctr" defTabSz="889000">
              <a:lnSpc>
                <a:spcPct val="90000"/>
              </a:lnSpc>
              <a:spcBef>
                <a:spcPct val="0"/>
              </a:spcBef>
              <a:spcAft>
                <a:spcPct val="35000"/>
              </a:spcAft>
              <a:buNone/>
            </a:pPr>
            <a:r>
              <a:rPr lang="en-US" sz="1500" kern="1200" dirty="0"/>
              <a:t>Finalize Design</a:t>
            </a:r>
          </a:p>
        </p:txBody>
      </p:sp>
      <p:cxnSp>
        <p:nvCxnSpPr>
          <p:cNvPr id="44" name="Straight Arrow Connector 43">
            <a:extLst>
              <a:ext uri="{FF2B5EF4-FFF2-40B4-BE49-F238E27FC236}">
                <a16:creationId xmlns:a16="http://schemas.microsoft.com/office/drawing/2014/main" id="{AEE65437-01F6-48FB-AE99-42843AF64B9D}"/>
              </a:ext>
            </a:extLst>
          </p:cNvPr>
          <p:cNvCxnSpPr>
            <a:cxnSpLocks/>
            <a:stCxn id="15" idx="2"/>
          </p:cNvCxnSpPr>
          <p:nvPr/>
        </p:nvCxnSpPr>
        <p:spPr>
          <a:xfrm>
            <a:off x="10576421" y="5791200"/>
            <a:ext cx="0" cy="22860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0108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1D6AA-EEB9-4AB5-BAAB-A043F4F5E8BF}"/>
              </a:ext>
            </a:extLst>
          </p:cNvPr>
          <p:cNvSpPr>
            <a:spLocks noGrp="1"/>
          </p:cNvSpPr>
          <p:nvPr>
            <p:ph type="title"/>
          </p:nvPr>
        </p:nvSpPr>
        <p:spPr/>
        <p:txBody>
          <a:bodyPr/>
          <a:lstStyle/>
          <a:p>
            <a:r>
              <a:rPr lang="en-US" dirty="0"/>
              <a:t>Task dependencies</a:t>
            </a:r>
          </a:p>
        </p:txBody>
      </p:sp>
      <p:sp>
        <p:nvSpPr>
          <p:cNvPr id="3" name="Content Placeholder 2">
            <a:extLst>
              <a:ext uri="{FF2B5EF4-FFF2-40B4-BE49-F238E27FC236}">
                <a16:creationId xmlns:a16="http://schemas.microsoft.com/office/drawing/2014/main" id="{47D5CF03-6EF2-4181-9EEF-C79F2FA7F580}"/>
              </a:ext>
            </a:extLst>
          </p:cNvPr>
          <p:cNvSpPr>
            <a:spLocks noGrp="1"/>
          </p:cNvSpPr>
          <p:nvPr>
            <p:ph idx="1"/>
          </p:nvPr>
        </p:nvSpPr>
        <p:spPr/>
        <p:txBody>
          <a:bodyPr>
            <a:normAutofit fontScale="85000" lnSpcReduction="10000"/>
          </a:bodyPr>
          <a:lstStyle/>
          <a:p>
            <a:r>
              <a:rPr lang="en-US" dirty="0"/>
              <a:t>Looking at the time to do individual tasks isn't enough</a:t>
            </a:r>
          </a:p>
          <a:p>
            <a:r>
              <a:rPr lang="en-US" dirty="0"/>
              <a:t>Consider tasks A, B, and C with the following amounts of effort:</a:t>
            </a:r>
          </a:p>
          <a:p>
            <a:pPr lvl="1"/>
            <a:r>
              <a:rPr lang="en-US" dirty="0"/>
              <a:t>A: 5 person-months</a:t>
            </a:r>
          </a:p>
          <a:p>
            <a:pPr lvl="1"/>
            <a:r>
              <a:rPr lang="en-US" dirty="0"/>
              <a:t>B: 3 person-months</a:t>
            </a:r>
          </a:p>
          <a:p>
            <a:pPr lvl="1"/>
            <a:r>
              <a:rPr lang="en-US" dirty="0"/>
              <a:t>C: 4 person-months</a:t>
            </a:r>
          </a:p>
          <a:p>
            <a:r>
              <a:rPr lang="en-US" dirty="0"/>
              <a:t>If we have three employees, one can work on each task</a:t>
            </a:r>
          </a:p>
          <a:p>
            <a:r>
              <a:rPr lang="en-US" dirty="0"/>
              <a:t>If the tasks are independent, the project will take 5 months to do, and tasks B and C can even run late without delaying the total project</a:t>
            </a:r>
          </a:p>
          <a:p>
            <a:r>
              <a:rPr lang="en-US" dirty="0"/>
              <a:t>What if C requires B to be done and B requires A to be done?</a:t>
            </a:r>
          </a:p>
          <a:p>
            <a:pPr lvl="1"/>
            <a:r>
              <a:rPr lang="en-US" dirty="0"/>
              <a:t>If any task is delayed, the whole project will be delayed</a:t>
            </a:r>
          </a:p>
          <a:p>
            <a:pPr lvl="1"/>
            <a:r>
              <a:rPr lang="en-US" dirty="0"/>
              <a:t>We have to share work on each task</a:t>
            </a:r>
          </a:p>
          <a:p>
            <a:pPr marL="457200" lvl="1" indent="0">
              <a:buNone/>
            </a:pPr>
            <a:endParaRPr lang="en-US" dirty="0"/>
          </a:p>
          <a:p>
            <a:endParaRPr lang="en-US" dirty="0"/>
          </a:p>
        </p:txBody>
      </p:sp>
    </p:spTree>
    <p:extLst>
      <p:ext uri="{BB962C8B-B14F-4D97-AF65-F5344CB8AC3E}">
        <p14:creationId xmlns:p14="http://schemas.microsoft.com/office/powerpoint/2010/main" val="2533903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F661B-A94E-4E19-8C94-A5100EB72BFB}"/>
              </a:ext>
            </a:extLst>
          </p:cNvPr>
          <p:cNvSpPr>
            <a:spLocks noGrp="1"/>
          </p:cNvSpPr>
          <p:nvPr>
            <p:ph type="title"/>
          </p:nvPr>
        </p:nvSpPr>
        <p:spPr/>
        <p:txBody>
          <a:bodyPr/>
          <a:lstStyle/>
          <a:p>
            <a:r>
              <a:rPr lang="en-US" dirty="0"/>
              <a:t>Personnel capabilities</a:t>
            </a:r>
          </a:p>
        </p:txBody>
      </p:sp>
      <p:sp>
        <p:nvSpPr>
          <p:cNvPr id="3" name="Content Placeholder 2">
            <a:extLst>
              <a:ext uri="{FF2B5EF4-FFF2-40B4-BE49-F238E27FC236}">
                <a16:creationId xmlns:a16="http://schemas.microsoft.com/office/drawing/2014/main" id="{F7D8FF35-36DC-442B-9C94-039F8814017F}"/>
              </a:ext>
            </a:extLst>
          </p:cNvPr>
          <p:cNvSpPr>
            <a:spLocks noGrp="1"/>
          </p:cNvSpPr>
          <p:nvPr>
            <p:ph idx="1"/>
          </p:nvPr>
        </p:nvSpPr>
        <p:spPr/>
        <p:txBody>
          <a:bodyPr>
            <a:normAutofit fontScale="92500" lnSpcReduction="10000"/>
          </a:bodyPr>
          <a:lstStyle/>
          <a:p>
            <a:r>
              <a:rPr lang="en-US" dirty="0"/>
              <a:t>Some developers are better than others</a:t>
            </a:r>
          </a:p>
          <a:p>
            <a:pPr lvl="1"/>
            <a:r>
              <a:rPr lang="en-US" dirty="0"/>
              <a:t>This messes with the overall </a:t>
            </a:r>
            <a:r>
              <a:rPr lang="en-US" i="1" dirty="0"/>
              <a:t>T</a:t>
            </a:r>
            <a:r>
              <a:rPr lang="en-US" dirty="0"/>
              <a:t> = </a:t>
            </a:r>
            <a:r>
              <a:rPr lang="en-US" i="1" dirty="0"/>
              <a:t>E</a:t>
            </a:r>
            <a:r>
              <a:rPr lang="en-US" dirty="0"/>
              <a:t> / </a:t>
            </a:r>
            <a:r>
              <a:rPr lang="en-US" i="1" dirty="0"/>
              <a:t>N</a:t>
            </a:r>
            <a:r>
              <a:rPr lang="en-US" dirty="0"/>
              <a:t> rule</a:t>
            </a:r>
          </a:p>
          <a:p>
            <a:r>
              <a:rPr lang="en-US" dirty="0"/>
              <a:t>Some developers have specialized in certain areas</a:t>
            </a:r>
          </a:p>
          <a:p>
            <a:pPr lvl="1"/>
            <a:r>
              <a:rPr lang="en-US" dirty="0"/>
              <a:t>A tester might be great at testing but not so good at development</a:t>
            </a:r>
          </a:p>
          <a:p>
            <a:pPr lvl="1"/>
            <a:r>
              <a:rPr lang="en-US" dirty="0"/>
              <a:t>Only one person on the team might have experience with GUIs</a:t>
            </a:r>
          </a:p>
          <a:p>
            <a:r>
              <a:rPr lang="en-US" dirty="0"/>
              <a:t>As a consequence, it might not be possible to have multiple people working on a given task, and one person might be needed for two different tasks</a:t>
            </a:r>
          </a:p>
          <a:p>
            <a:r>
              <a:rPr lang="en-US" dirty="0"/>
              <a:t>Agile methodologies supposedly improve these issues by trying to make everyone work on everything and grow their skills</a:t>
            </a:r>
          </a:p>
        </p:txBody>
      </p:sp>
    </p:spTree>
    <p:extLst>
      <p:ext uri="{BB962C8B-B14F-4D97-AF65-F5344CB8AC3E}">
        <p14:creationId xmlns:p14="http://schemas.microsoft.com/office/powerpoint/2010/main" val="801032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C06CB-BAE3-4020-8E37-6FFDE3A55804}"/>
              </a:ext>
            </a:extLst>
          </p:cNvPr>
          <p:cNvSpPr>
            <a:spLocks noGrp="1"/>
          </p:cNvSpPr>
          <p:nvPr>
            <p:ph type="title"/>
          </p:nvPr>
        </p:nvSpPr>
        <p:spPr/>
        <p:txBody>
          <a:bodyPr/>
          <a:lstStyle/>
          <a:p>
            <a:r>
              <a:rPr lang="en-US" dirty="0"/>
              <a:t>Simplifying assumptions</a:t>
            </a:r>
          </a:p>
        </p:txBody>
      </p:sp>
      <p:sp>
        <p:nvSpPr>
          <p:cNvPr id="3" name="Content Placeholder 2">
            <a:extLst>
              <a:ext uri="{FF2B5EF4-FFF2-40B4-BE49-F238E27FC236}">
                <a16:creationId xmlns:a16="http://schemas.microsoft.com/office/drawing/2014/main" id="{4EE3EDFF-52DA-4401-B6AA-A7D95530F065}"/>
              </a:ext>
            </a:extLst>
          </p:cNvPr>
          <p:cNvSpPr>
            <a:spLocks noGrp="1"/>
          </p:cNvSpPr>
          <p:nvPr>
            <p:ph idx="1"/>
          </p:nvPr>
        </p:nvSpPr>
        <p:spPr/>
        <p:txBody>
          <a:bodyPr/>
          <a:lstStyle/>
          <a:p>
            <a:r>
              <a:rPr lang="en-US" dirty="0"/>
              <a:t>We assume that we have a good estimate of the relationship between effort and time</a:t>
            </a:r>
          </a:p>
          <a:p>
            <a:r>
              <a:rPr lang="en-US" dirty="0"/>
              <a:t>We assume small tasks assigned to one person</a:t>
            </a:r>
          </a:p>
          <a:p>
            <a:r>
              <a:rPr lang="en-US" dirty="0"/>
              <a:t>We assume a dependency between two tasks if only one person has the skills needed to do both</a:t>
            </a:r>
          </a:p>
          <a:p>
            <a:pPr lvl="1"/>
            <a:r>
              <a:rPr lang="en-US" dirty="0"/>
              <a:t>This allows us to look at the problem of specific skillsets as the more general problem of dependencies</a:t>
            </a:r>
          </a:p>
          <a:p>
            <a:r>
              <a:rPr lang="en-US" dirty="0"/>
              <a:t>With these assumptions, we can organize our tasks by duration and dependency</a:t>
            </a:r>
          </a:p>
          <a:p>
            <a:endParaRPr lang="en-US" dirty="0"/>
          </a:p>
        </p:txBody>
      </p:sp>
    </p:spTree>
    <p:extLst>
      <p:ext uri="{BB962C8B-B14F-4D97-AF65-F5344CB8AC3E}">
        <p14:creationId xmlns:p14="http://schemas.microsoft.com/office/powerpoint/2010/main" val="418375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4619F-BE3C-49EF-AF51-BD1C83C2EB6D}"/>
              </a:ext>
            </a:extLst>
          </p:cNvPr>
          <p:cNvSpPr>
            <a:spLocks noGrp="1"/>
          </p:cNvSpPr>
          <p:nvPr>
            <p:ph type="title"/>
          </p:nvPr>
        </p:nvSpPr>
        <p:spPr/>
        <p:txBody>
          <a:bodyPr/>
          <a:lstStyle/>
          <a:p>
            <a:r>
              <a:rPr lang="en-US" dirty="0"/>
              <a:t>Dependency example</a:t>
            </a:r>
          </a:p>
        </p:txBody>
      </p:sp>
      <p:sp>
        <p:nvSpPr>
          <p:cNvPr id="3" name="Content Placeholder 2">
            <a:extLst>
              <a:ext uri="{FF2B5EF4-FFF2-40B4-BE49-F238E27FC236}">
                <a16:creationId xmlns:a16="http://schemas.microsoft.com/office/drawing/2014/main" id="{B993B2AD-9F87-423F-9613-47298FDFD947}"/>
              </a:ext>
            </a:extLst>
          </p:cNvPr>
          <p:cNvSpPr>
            <a:spLocks noGrp="1"/>
          </p:cNvSpPr>
          <p:nvPr>
            <p:ph idx="1"/>
          </p:nvPr>
        </p:nvSpPr>
        <p:spPr>
          <a:xfrm>
            <a:off x="609600" y="1775192"/>
            <a:ext cx="6400800" cy="4625609"/>
          </a:xfrm>
        </p:spPr>
        <p:txBody>
          <a:bodyPr>
            <a:normAutofit fontScale="77500" lnSpcReduction="20000"/>
          </a:bodyPr>
          <a:lstStyle/>
          <a:p>
            <a:r>
              <a:rPr lang="en-US" dirty="0"/>
              <a:t>The following example shows 14 tasks</a:t>
            </a:r>
          </a:p>
          <a:p>
            <a:pPr lvl="1"/>
            <a:r>
              <a:rPr lang="en-US" dirty="0"/>
              <a:t>The time for each task is given</a:t>
            </a:r>
          </a:p>
          <a:p>
            <a:pPr lvl="1"/>
            <a:r>
              <a:rPr lang="en-US" dirty="0"/>
              <a:t>The prerequisite tasks that must be done first are listed too</a:t>
            </a:r>
          </a:p>
          <a:p>
            <a:pPr lvl="1"/>
            <a:r>
              <a:rPr lang="en-US" dirty="0"/>
              <a:t>Tasks are numbered so that higher number tasks are dependent on lower number tasks</a:t>
            </a:r>
          </a:p>
          <a:p>
            <a:r>
              <a:rPr lang="en-US" dirty="0"/>
              <a:t>This way of formatting the information doesn't make it easy to figure out several things we want to know:</a:t>
            </a:r>
          </a:p>
          <a:p>
            <a:pPr lvl="1"/>
            <a:r>
              <a:rPr lang="en-US" dirty="0"/>
              <a:t>How long the whole project will take</a:t>
            </a:r>
          </a:p>
          <a:p>
            <a:pPr lvl="1"/>
            <a:r>
              <a:rPr lang="en-US" b="1" dirty="0"/>
              <a:t>Critical tasks</a:t>
            </a:r>
            <a:r>
              <a:rPr lang="en-US" dirty="0"/>
              <a:t>, the ones that determine the minimum time for the project</a:t>
            </a:r>
          </a:p>
          <a:p>
            <a:pPr lvl="1"/>
            <a:r>
              <a:rPr lang="en-US" b="1" dirty="0"/>
              <a:t>Slack</a:t>
            </a:r>
            <a:r>
              <a:rPr lang="en-US" dirty="0"/>
              <a:t> (or </a:t>
            </a:r>
            <a:r>
              <a:rPr lang="en-US" b="1" dirty="0"/>
              <a:t>float</a:t>
            </a:r>
            <a:r>
              <a:rPr lang="en-US" dirty="0"/>
              <a:t>), the amount of time non-critical tasks can slip without delaying the project</a:t>
            </a:r>
          </a:p>
        </p:txBody>
      </p:sp>
      <p:graphicFrame>
        <p:nvGraphicFramePr>
          <p:cNvPr id="4" name="Table 3">
            <a:extLst>
              <a:ext uri="{FF2B5EF4-FFF2-40B4-BE49-F238E27FC236}">
                <a16:creationId xmlns:a16="http://schemas.microsoft.com/office/drawing/2014/main" id="{509311D7-928D-423D-BF61-F15581BD3BDD}"/>
              </a:ext>
            </a:extLst>
          </p:cNvPr>
          <p:cNvGraphicFramePr>
            <a:graphicFrameLocks noGrp="1"/>
          </p:cNvGraphicFramePr>
          <p:nvPr>
            <p:extLst/>
          </p:nvPr>
        </p:nvGraphicFramePr>
        <p:xfrm>
          <a:off x="7315200" y="45720"/>
          <a:ext cx="4800600" cy="6736080"/>
        </p:xfrm>
        <a:graphic>
          <a:graphicData uri="http://schemas.openxmlformats.org/drawingml/2006/table">
            <a:tbl>
              <a:tblPr firstRow="1" bandRow="1">
                <a:tableStyleId>{5C22544A-7EE6-4342-B048-85BDC9FD1C3A}</a:tableStyleId>
              </a:tblPr>
              <a:tblGrid>
                <a:gridCol w="1221353">
                  <a:extLst>
                    <a:ext uri="{9D8B030D-6E8A-4147-A177-3AD203B41FA5}">
                      <a16:colId xmlns:a16="http://schemas.microsoft.com/office/drawing/2014/main" val="1021284704"/>
                    </a:ext>
                  </a:extLst>
                </a:gridCol>
                <a:gridCol w="1420636">
                  <a:extLst>
                    <a:ext uri="{9D8B030D-6E8A-4147-A177-3AD203B41FA5}">
                      <a16:colId xmlns:a16="http://schemas.microsoft.com/office/drawing/2014/main" val="3417182291"/>
                    </a:ext>
                  </a:extLst>
                </a:gridCol>
                <a:gridCol w="2158611">
                  <a:extLst>
                    <a:ext uri="{9D8B030D-6E8A-4147-A177-3AD203B41FA5}">
                      <a16:colId xmlns:a16="http://schemas.microsoft.com/office/drawing/2014/main" val="601691335"/>
                    </a:ext>
                  </a:extLst>
                </a:gridCol>
              </a:tblGrid>
              <a:tr h="596416">
                <a:tc>
                  <a:txBody>
                    <a:bodyPr/>
                    <a:lstStyle/>
                    <a:p>
                      <a:pPr algn="ctr"/>
                      <a:r>
                        <a:rPr lang="en-US" sz="2200" dirty="0"/>
                        <a:t>Task Number</a:t>
                      </a:r>
                    </a:p>
                  </a:txBody>
                  <a:tcPr/>
                </a:tc>
                <a:tc>
                  <a:txBody>
                    <a:bodyPr/>
                    <a:lstStyle/>
                    <a:p>
                      <a:pPr algn="ctr"/>
                      <a:r>
                        <a:rPr lang="en-US" sz="2200" dirty="0"/>
                        <a:t>Duration (Days)</a:t>
                      </a:r>
                    </a:p>
                  </a:txBody>
                  <a:tcPr/>
                </a:tc>
                <a:tc>
                  <a:txBody>
                    <a:bodyPr/>
                    <a:lstStyle/>
                    <a:p>
                      <a:pPr algn="ctr"/>
                      <a:r>
                        <a:rPr lang="en-US" sz="2200" dirty="0"/>
                        <a:t>Prerequisite Tasks</a:t>
                      </a:r>
                    </a:p>
                  </a:txBody>
                  <a:tcPr/>
                </a:tc>
                <a:extLst>
                  <a:ext uri="{0D108BD9-81ED-4DB2-BD59-A6C34878D82A}">
                    <a16:rowId xmlns:a16="http://schemas.microsoft.com/office/drawing/2014/main" val="863488425"/>
                  </a:ext>
                </a:extLst>
              </a:tr>
              <a:tr h="331342">
                <a:tc>
                  <a:txBody>
                    <a:bodyPr/>
                    <a:lstStyle/>
                    <a:p>
                      <a:pPr algn="ctr"/>
                      <a:r>
                        <a:rPr lang="en-US" sz="2200" dirty="0"/>
                        <a:t>1</a:t>
                      </a:r>
                    </a:p>
                  </a:txBody>
                  <a:tcPr/>
                </a:tc>
                <a:tc>
                  <a:txBody>
                    <a:bodyPr/>
                    <a:lstStyle/>
                    <a:p>
                      <a:pPr algn="ctr"/>
                      <a:r>
                        <a:rPr lang="en-US" sz="2200" dirty="0"/>
                        <a:t>6</a:t>
                      </a:r>
                    </a:p>
                  </a:txBody>
                  <a:tcPr/>
                </a:tc>
                <a:tc>
                  <a:txBody>
                    <a:bodyPr/>
                    <a:lstStyle/>
                    <a:p>
                      <a:pPr algn="ctr"/>
                      <a:r>
                        <a:rPr lang="en-US" sz="2200" dirty="0"/>
                        <a:t>-</a:t>
                      </a:r>
                    </a:p>
                  </a:txBody>
                  <a:tcPr/>
                </a:tc>
                <a:extLst>
                  <a:ext uri="{0D108BD9-81ED-4DB2-BD59-A6C34878D82A}">
                    <a16:rowId xmlns:a16="http://schemas.microsoft.com/office/drawing/2014/main" val="4036122217"/>
                  </a:ext>
                </a:extLst>
              </a:tr>
              <a:tr h="331342">
                <a:tc>
                  <a:txBody>
                    <a:bodyPr/>
                    <a:lstStyle/>
                    <a:p>
                      <a:pPr algn="ctr"/>
                      <a:r>
                        <a:rPr lang="en-US" sz="2200" dirty="0"/>
                        <a:t>2</a:t>
                      </a:r>
                    </a:p>
                  </a:txBody>
                  <a:tcPr/>
                </a:tc>
                <a:tc>
                  <a:txBody>
                    <a:bodyPr/>
                    <a:lstStyle/>
                    <a:p>
                      <a:pPr algn="ctr"/>
                      <a:r>
                        <a:rPr lang="en-US" sz="2200" dirty="0"/>
                        <a:t>5</a:t>
                      </a:r>
                    </a:p>
                  </a:txBody>
                  <a:tcPr/>
                </a:tc>
                <a:tc>
                  <a:txBody>
                    <a:bodyPr/>
                    <a:lstStyle/>
                    <a:p>
                      <a:pPr algn="ctr"/>
                      <a:r>
                        <a:rPr lang="en-US" sz="2200" dirty="0"/>
                        <a:t>1</a:t>
                      </a:r>
                    </a:p>
                  </a:txBody>
                  <a:tcPr/>
                </a:tc>
                <a:extLst>
                  <a:ext uri="{0D108BD9-81ED-4DB2-BD59-A6C34878D82A}">
                    <a16:rowId xmlns:a16="http://schemas.microsoft.com/office/drawing/2014/main" val="4007276333"/>
                  </a:ext>
                </a:extLst>
              </a:tr>
              <a:tr h="331342">
                <a:tc>
                  <a:txBody>
                    <a:bodyPr/>
                    <a:lstStyle/>
                    <a:p>
                      <a:pPr algn="ctr"/>
                      <a:r>
                        <a:rPr lang="en-US" sz="2200" dirty="0"/>
                        <a:t>3</a:t>
                      </a:r>
                    </a:p>
                  </a:txBody>
                  <a:tcPr/>
                </a:tc>
                <a:tc>
                  <a:txBody>
                    <a:bodyPr/>
                    <a:lstStyle/>
                    <a:p>
                      <a:pPr algn="ctr"/>
                      <a:r>
                        <a:rPr lang="en-US" sz="2200" dirty="0"/>
                        <a:t>2</a:t>
                      </a:r>
                    </a:p>
                  </a:txBody>
                  <a:tcPr/>
                </a:tc>
                <a:tc>
                  <a:txBody>
                    <a:bodyPr/>
                    <a:lstStyle/>
                    <a:p>
                      <a:pPr algn="ctr"/>
                      <a:r>
                        <a:rPr lang="en-US" sz="2200" dirty="0"/>
                        <a:t>1</a:t>
                      </a:r>
                    </a:p>
                  </a:txBody>
                  <a:tcPr/>
                </a:tc>
                <a:extLst>
                  <a:ext uri="{0D108BD9-81ED-4DB2-BD59-A6C34878D82A}">
                    <a16:rowId xmlns:a16="http://schemas.microsoft.com/office/drawing/2014/main" val="1702357824"/>
                  </a:ext>
                </a:extLst>
              </a:tr>
              <a:tr h="331342">
                <a:tc>
                  <a:txBody>
                    <a:bodyPr/>
                    <a:lstStyle/>
                    <a:p>
                      <a:pPr algn="ctr"/>
                      <a:r>
                        <a:rPr lang="en-US" sz="2200" dirty="0"/>
                        <a:t>4</a:t>
                      </a:r>
                    </a:p>
                  </a:txBody>
                  <a:tcPr/>
                </a:tc>
                <a:tc>
                  <a:txBody>
                    <a:bodyPr/>
                    <a:lstStyle/>
                    <a:p>
                      <a:pPr algn="ctr"/>
                      <a:r>
                        <a:rPr lang="en-US" sz="2200" dirty="0"/>
                        <a:t>6</a:t>
                      </a:r>
                    </a:p>
                  </a:txBody>
                  <a:tcPr/>
                </a:tc>
                <a:tc>
                  <a:txBody>
                    <a:bodyPr/>
                    <a:lstStyle/>
                    <a:p>
                      <a:pPr algn="ctr"/>
                      <a:r>
                        <a:rPr lang="en-US" sz="2200" dirty="0"/>
                        <a:t>1</a:t>
                      </a:r>
                    </a:p>
                  </a:txBody>
                  <a:tcPr/>
                </a:tc>
                <a:extLst>
                  <a:ext uri="{0D108BD9-81ED-4DB2-BD59-A6C34878D82A}">
                    <a16:rowId xmlns:a16="http://schemas.microsoft.com/office/drawing/2014/main" val="1852815064"/>
                  </a:ext>
                </a:extLst>
              </a:tr>
              <a:tr h="331342">
                <a:tc>
                  <a:txBody>
                    <a:bodyPr/>
                    <a:lstStyle/>
                    <a:p>
                      <a:pPr algn="ctr"/>
                      <a:r>
                        <a:rPr lang="en-US" sz="2200" dirty="0"/>
                        <a:t>5</a:t>
                      </a:r>
                    </a:p>
                  </a:txBody>
                  <a:tcPr/>
                </a:tc>
                <a:tc>
                  <a:txBody>
                    <a:bodyPr/>
                    <a:lstStyle/>
                    <a:p>
                      <a:pPr algn="ctr"/>
                      <a:r>
                        <a:rPr lang="en-US" sz="2200" dirty="0"/>
                        <a:t>4</a:t>
                      </a:r>
                    </a:p>
                  </a:txBody>
                  <a:tcPr/>
                </a:tc>
                <a:tc>
                  <a:txBody>
                    <a:bodyPr/>
                    <a:lstStyle/>
                    <a:p>
                      <a:pPr algn="ctr"/>
                      <a:r>
                        <a:rPr lang="en-US" sz="2200" dirty="0"/>
                        <a:t>2, 3</a:t>
                      </a:r>
                    </a:p>
                  </a:txBody>
                  <a:tcPr/>
                </a:tc>
                <a:extLst>
                  <a:ext uri="{0D108BD9-81ED-4DB2-BD59-A6C34878D82A}">
                    <a16:rowId xmlns:a16="http://schemas.microsoft.com/office/drawing/2014/main" val="1261184646"/>
                  </a:ext>
                </a:extLst>
              </a:tr>
              <a:tr h="331342">
                <a:tc>
                  <a:txBody>
                    <a:bodyPr/>
                    <a:lstStyle/>
                    <a:p>
                      <a:pPr algn="ctr"/>
                      <a:r>
                        <a:rPr lang="en-US" sz="2200" dirty="0"/>
                        <a:t>6</a:t>
                      </a:r>
                    </a:p>
                  </a:txBody>
                  <a:tcPr/>
                </a:tc>
                <a:tc>
                  <a:txBody>
                    <a:bodyPr/>
                    <a:lstStyle/>
                    <a:p>
                      <a:pPr algn="ctr"/>
                      <a:r>
                        <a:rPr lang="en-US" sz="2200" dirty="0"/>
                        <a:t>1</a:t>
                      </a:r>
                    </a:p>
                  </a:txBody>
                  <a:tcPr/>
                </a:tc>
                <a:tc>
                  <a:txBody>
                    <a:bodyPr/>
                    <a:lstStyle/>
                    <a:p>
                      <a:pPr algn="ctr"/>
                      <a:r>
                        <a:rPr lang="en-US" sz="2200" dirty="0"/>
                        <a:t>4</a:t>
                      </a:r>
                    </a:p>
                  </a:txBody>
                  <a:tcPr/>
                </a:tc>
                <a:extLst>
                  <a:ext uri="{0D108BD9-81ED-4DB2-BD59-A6C34878D82A}">
                    <a16:rowId xmlns:a16="http://schemas.microsoft.com/office/drawing/2014/main" val="1818649070"/>
                  </a:ext>
                </a:extLst>
              </a:tr>
              <a:tr h="331342">
                <a:tc>
                  <a:txBody>
                    <a:bodyPr/>
                    <a:lstStyle/>
                    <a:p>
                      <a:pPr algn="ctr"/>
                      <a:r>
                        <a:rPr lang="en-US" sz="2200" dirty="0"/>
                        <a:t>7</a:t>
                      </a:r>
                    </a:p>
                  </a:txBody>
                  <a:tcPr/>
                </a:tc>
                <a:tc>
                  <a:txBody>
                    <a:bodyPr/>
                    <a:lstStyle/>
                    <a:p>
                      <a:pPr algn="ctr"/>
                      <a:r>
                        <a:rPr lang="en-US" sz="2200" dirty="0"/>
                        <a:t>2</a:t>
                      </a:r>
                    </a:p>
                  </a:txBody>
                  <a:tcPr/>
                </a:tc>
                <a:tc>
                  <a:txBody>
                    <a:bodyPr/>
                    <a:lstStyle/>
                    <a:p>
                      <a:pPr algn="ctr"/>
                      <a:r>
                        <a:rPr lang="en-US" sz="2200" dirty="0"/>
                        <a:t>4</a:t>
                      </a:r>
                    </a:p>
                  </a:txBody>
                  <a:tcPr/>
                </a:tc>
                <a:extLst>
                  <a:ext uri="{0D108BD9-81ED-4DB2-BD59-A6C34878D82A}">
                    <a16:rowId xmlns:a16="http://schemas.microsoft.com/office/drawing/2014/main" val="642415353"/>
                  </a:ext>
                </a:extLst>
              </a:tr>
              <a:tr h="331342">
                <a:tc>
                  <a:txBody>
                    <a:bodyPr/>
                    <a:lstStyle/>
                    <a:p>
                      <a:pPr algn="ctr"/>
                      <a:r>
                        <a:rPr lang="en-US" sz="2200" dirty="0"/>
                        <a:t>8</a:t>
                      </a:r>
                    </a:p>
                  </a:txBody>
                  <a:tcPr/>
                </a:tc>
                <a:tc>
                  <a:txBody>
                    <a:bodyPr/>
                    <a:lstStyle/>
                    <a:p>
                      <a:pPr algn="ctr"/>
                      <a:r>
                        <a:rPr lang="en-US" sz="2200" dirty="0"/>
                        <a:t>4</a:t>
                      </a:r>
                    </a:p>
                  </a:txBody>
                  <a:tcPr/>
                </a:tc>
                <a:tc>
                  <a:txBody>
                    <a:bodyPr/>
                    <a:lstStyle/>
                    <a:p>
                      <a:pPr algn="ctr"/>
                      <a:r>
                        <a:rPr lang="en-US" sz="2200" dirty="0"/>
                        <a:t>4</a:t>
                      </a:r>
                    </a:p>
                  </a:txBody>
                  <a:tcPr/>
                </a:tc>
                <a:extLst>
                  <a:ext uri="{0D108BD9-81ED-4DB2-BD59-A6C34878D82A}">
                    <a16:rowId xmlns:a16="http://schemas.microsoft.com/office/drawing/2014/main" val="3222121301"/>
                  </a:ext>
                </a:extLst>
              </a:tr>
              <a:tr h="331342">
                <a:tc>
                  <a:txBody>
                    <a:bodyPr/>
                    <a:lstStyle/>
                    <a:p>
                      <a:pPr algn="ctr"/>
                      <a:r>
                        <a:rPr lang="en-US" sz="2200" dirty="0"/>
                        <a:t>9</a:t>
                      </a:r>
                    </a:p>
                  </a:txBody>
                  <a:tcPr/>
                </a:tc>
                <a:tc>
                  <a:txBody>
                    <a:bodyPr/>
                    <a:lstStyle/>
                    <a:p>
                      <a:pPr algn="ctr"/>
                      <a:r>
                        <a:rPr lang="en-US" sz="2200" dirty="0"/>
                        <a:t>3</a:t>
                      </a:r>
                    </a:p>
                  </a:txBody>
                  <a:tcPr/>
                </a:tc>
                <a:tc>
                  <a:txBody>
                    <a:bodyPr/>
                    <a:lstStyle/>
                    <a:p>
                      <a:pPr algn="ctr"/>
                      <a:r>
                        <a:rPr lang="en-US" sz="2200" dirty="0"/>
                        <a:t>2</a:t>
                      </a:r>
                    </a:p>
                  </a:txBody>
                  <a:tcPr/>
                </a:tc>
                <a:extLst>
                  <a:ext uri="{0D108BD9-81ED-4DB2-BD59-A6C34878D82A}">
                    <a16:rowId xmlns:a16="http://schemas.microsoft.com/office/drawing/2014/main" val="2568268874"/>
                  </a:ext>
                </a:extLst>
              </a:tr>
              <a:tr h="331342">
                <a:tc>
                  <a:txBody>
                    <a:bodyPr/>
                    <a:lstStyle/>
                    <a:p>
                      <a:pPr algn="ctr"/>
                      <a:r>
                        <a:rPr lang="en-US" sz="2200" dirty="0"/>
                        <a:t>10</a:t>
                      </a:r>
                    </a:p>
                  </a:txBody>
                  <a:tcPr/>
                </a:tc>
                <a:tc>
                  <a:txBody>
                    <a:bodyPr/>
                    <a:lstStyle/>
                    <a:p>
                      <a:pPr algn="ctr"/>
                      <a:r>
                        <a:rPr lang="en-US" sz="2200" dirty="0"/>
                        <a:t>4</a:t>
                      </a:r>
                    </a:p>
                  </a:txBody>
                  <a:tcPr/>
                </a:tc>
                <a:tc>
                  <a:txBody>
                    <a:bodyPr/>
                    <a:lstStyle/>
                    <a:p>
                      <a:pPr algn="ctr"/>
                      <a:r>
                        <a:rPr lang="en-US" sz="2200" dirty="0"/>
                        <a:t>5, 6</a:t>
                      </a:r>
                    </a:p>
                  </a:txBody>
                  <a:tcPr/>
                </a:tc>
                <a:extLst>
                  <a:ext uri="{0D108BD9-81ED-4DB2-BD59-A6C34878D82A}">
                    <a16:rowId xmlns:a16="http://schemas.microsoft.com/office/drawing/2014/main" val="1192539411"/>
                  </a:ext>
                </a:extLst>
              </a:tr>
              <a:tr h="331342">
                <a:tc>
                  <a:txBody>
                    <a:bodyPr/>
                    <a:lstStyle/>
                    <a:p>
                      <a:pPr algn="ctr"/>
                      <a:r>
                        <a:rPr lang="en-US" sz="2200" dirty="0"/>
                        <a:t>11</a:t>
                      </a:r>
                    </a:p>
                  </a:txBody>
                  <a:tcPr/>
                </a:tc>
                <a:tc>
                  <a:txBody>
                    <a:bodyPr/>
                    <a:lstStyle/>
                    <a:p>
                      <a:pPr algn="ctr"/>
                      <a:r>
                        <a:rPr lang="en-US" sz="2200" dirty="0"/>
                        <a:t>1</a:t>
                      </a:r>
                    </a:p>
                  </a:txBody>
                  <a:tcPr/>
                </a:tc>
                <a:tc>
                  <a:txBody>
                    <a:bodyPr/>
                    <a:lstStyle/>
                    <a:p>
                      <a:pPr algn="ctr"/>
                      <a:r>
                        <a:rPr lang="en-US" sz="2200" dirty="0"/>
                        <a:t>7, 8</a:t>
                      </a:r>
                    </a:p>
                  </a:txBody>
                  <a:tcPr/>
                </a:tc>
                <a:extLst>
                  <a:ext uri="{0D108BD9-81ED-4DB2-BD59-A6C34878D82A}">
                    <a16:rowId xmlns:a16="http://schemas.microsoft.com/office/drawing/2014/main" val="2527603528"/>
                  </a:ext>
                </a:extLst>
              </a:tr>
              <a:tr h="331342">
                <a:tc>
                  <a:txBody>
                    <a:bodyPr/>
                    <a:lstStyle/>
                    <a:p>
                      <a:pPr algn="ctr"/>
                      <a:r>
                        <a:rPr lang="en-US" sz="2200" dirty="0"/>
                        <a:t>12</a:t>
                      </a:r>
                    </a:p>
                  </a:txBody>
                  <a:tcPr/>
                </a:tc>
                <a:tc>
                  <a:txBody>
                    <a:bodyPr/>
                    <a:lstStyle/>
                    <a:p>
                      <a:pPr algn="ctr"/>
                      <a:r>
                        <a:rPr lang="en-US" sz="2200" dirty="0"/>
                        <a:t>4</a:t>
                      </a:r>
                    </a:p>
                  </a:txBody>
                  <a:tcPr/>
                </a:tc>
                <a:tc>
                  <a:txBody>
                    <a:bodyPr/>
                    <a:lstStyle/>
                    <a:p>
                      <a:pPr algn="ctr"/>
                      <a:r>
                        <a:rPr lang="en-US" sz="2200" dirty="0"/>
                        <a:t>9, 10</a:t>
                      </a:r>
                    </a:p>
                  </a:txBody>
                  <a:tcPr/>
                </a:tc>
                <a:extLst>
                  <a:ext uri="{0D108BD9-81ED-4DB2-BD59-A6C34878D82A}">
                    <a16:rowId xmlns:a16="http://schemas.microsoft.com/office/drawing/2014/main" val="822942647"/>
                  </a:ext>
                </a:extLst>
              </a:tr>
              <a:tr h="331342">
                <a:tc>
                  <a:txBody>
                    <a:bodyPr/>
                    <a:lstStyle/>
                    <a:p>
                      <a:pPr algn="ctr"/>
                      <a:r>
                        <a:rPr lang="en-US" sz="2200" dirty="0"/>
                        <a:t>13</a:t>
                      </a:r>
                    </a:p>
                  </a:txBody>
                  <a:tcPr/>
                </a:tc>
                <a:tc>
                  <a:txBody>
                    <a:bodyPr/>
                    <a:lstStyle/>
                    <a:p>
                      <a:pPr algn="ctr"/>
                      <a:r>
                        <a:rPr lang="en-US" sz="2200" dirty="0"/>
                        <a:t>2</a:t>
                      </a:r>
                    </a:p>
                  </a:txBody>
                  <a:tcPr/>
                </a:tc>
                <a:tc>
                  <a:txBody>
                    <a:bodyPr/>
                    <a:lstStyle/>
                    <a:p>
                      <a:pPr algn="ctr"/>
                      <a:r>
                        <a:rPr lang="en-US" sz="2200" dirty="0"/>
                        <a:t>6, 11</a:t>
                      </a:r>
                    </a:p>
                  </a:txBody>
                  <a:tcPr/>
                </a:tc>
                <a:extLst>
                  <a:ext uri="{0D108BD9-81ED-4DB2-BD59-A6C34878D82A}">
                    <a16:rowId xmlns:a16="http://schemas.microsoft.com/office/drawing/2014/main" val="2668307944"/>
                  </a:ext>
                </a:extLst>
              </a:tr>
              <a:tr h="331342">
                <a:tc>
                  <a:txBody>
                    <a:bodyPr/>
                    <a:lstStyle/>
                    <a:p>
                      <a:pPr algn="ctr"/>
                      <a:r>
                        <a:rPr lang="en-US" sz="2200" dirty="0"/>
                        <a:t>14</a:t>
                      </a:r>
                    </a:p>
                  </a:txBody>
                  <a:tcPr/>
                </a:tc>
                <a:tc>
                  <a:txBody>
                    <a:bodyPr/>
                    <a:lstStyle/>
                    <a:p>
                      <a:pPr algn="ctr"/>
                      <a:r>
                        <a:rPr lang="en-US" sz="2200" dirty="0"/>
                        <a:t>1</a:t>
                      </a:r>
                    </a:p>
                  </a:txBody>
                  <a:tcPr/>
                </a:tc>
                <a:tc>
                  <a:txBody>
                    <a:bodyPr/>
                    <a:lstStyle/>
                    <a:p>
                      <a:pPr algn="ctr"/>
                      <a:r>
                        <a:rPr lang="en-US" sz="2200" dirty="0"/>
                        <a:t>12, 13</a:t>
                      </a:r>
                    </a:p>
                  </a:txBody>
                  <a:tcPr/>
                </a:tc>
                <a:extLst>
                  <a:ext uri="{0D108BD9-81ED-4DB2-BD59-A6C34878D82A}">
                    <a16:rowId xmlns:a16="http://schemas.microsoft.com/office/drawing/2014/main" val="3848442558"/>
                  </a:ext>
                </a:extLst>
              </a:tr>
            </a:tbl>
          </a:graphicData>
        </a:graphic>
      </p:graphicFrame>
    </p:spTree>
    <p:extLst>
      <p:ext uri="{BB962C8B-B14F-4D97-AF65-F5344CB8AC3E}">
        <p14:creationId xmlns:p14="http://schemas.microsoft.com/office/powerpoint/2010/main" val="3420196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B44BB-FA32-4A48-94BA-BF915A5D72BA}"/>
              </a:ext>
            </a:extLst>
          </p:cNvPr>
          <p:cNvSpPr>
            <a:spLocks noGrp="1"/>
          </p:cNvSpPr>
          <p:nvPr>
            <p:ph type="title"/>
          </p:nvPr>
        </p:nvSpPr>
        <p:spPr/>
        <p:txBody>
          <a:bodyPr/>
          <a:lstStyle/>
          <a:p>
            <a:r>
              <a:rPr lang="en-US" dirty="0"/>
              <a:t>Gantt charts</a:t>
            </a:r>
          </a:p>
        </p:txBody>
      </p:sp>
      <p:sp>
        <p:nvSpPr>
          <p:cNvPr id="3" name="Content Placeholder 2">
            <a:extLst>
              <a:ext uri="{FF2B5EF4-FFF2-40B4-BE49-F238E27FC236}">
                <a16:creationId xmlns:a16="http://schemas.microsoft.com/office/drawing/2014/main" id="{AB6B1362-1C27-4D44-A0CD-D6A1DC28000E}"/>
              </a:ext>
            </a:extLst>
          </p:cNvPr>
          <p:cNvSpPr>
            <a:spLocks noGrp="1"/>
          </p:cNvSpPr>
          <p:nvPr>
            <p:ph idx="1"/>
          </p:nvPr>
        </p:nvSpPr>
        <p:spPr/>
        <p:txBody>
          <a:bodyPr/>
          <a:lstStyle/>
          <a:p>
            <a:r>
              <a:rPr lang="en-US" dirty="0"/>
              <a:t>Gantt charts let us find total time, critical tasks, and float times</a:t>
            </a:r>
          </a:p>
          <a:p>
            <a:pPr lvl="1"/>
            <a:r>
              <a:rPr lang="en-US" dirty="0"/>
              <a:t>Tasks are represented as rectangles with length proportional to duration</a:t>
            </a:r>
          </a:p>
          <a:p>
            <a:pPr lvl="1"/>
            <a:r>
              <a:rPr lang="en-US" dirty="0"/>
              <a:t>Dependencies between tasks are arrows</a:t>
            </a:r>
          </a:p>
          <a:p>
            <a:pPr lvl="1"/>
            <a:r>
              <a:rPr lang="en-US" dirty="0"/>
              <a:t>Time increases from left to right</a:t>
            </a:r>
          </a:p>
          <a:p>
            <a:pPr lvl="1"/>
            <a:r>
              <a:rPr lang="en-US" dirty="0"/>
              <a:t>We put the task starts as early as possible, immediately after their last prerequisite finishes</a:t>
            </a:r>
          </a:p>
        </p:txBody>
      </p:sp>
    </p:spTree>
    <p:extLst>
      <p:ext uri="{BB962C8B-B14F-4D97-AF65-F5344CB8AC3E}">
        <p14:creationId xmlns:p14="http://schemas.microsoft.com/office/powerpoint/2010/main" val="1689912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F98B9303-5D9E-438B-B842-DAE1169E0C3C}"/>
              </a:ext>
            </a:extLst>
          </p:cNvPr>
          <p:cNvGrpSpPr/>
          <p:nvPr/>
        </p:nvGrpSpPr>
        <p:grpSpPr>
          <a:xfrm>
            <a:off x="5334000" y="369332"/>
            <a:ext cx="5715000" cy="6347936"/>
            <a:chOff x="5334000" y="369332"/>
            <a:chExt cx="5715000" cy="6347936"/>
          </a:xfrm>
        </p:grpSpPr>
        <p:cxnSp>
          <p:nvCxnSpPr>
            <p:cNvPr id="41" name="Straight Connector 40">
              <a:extLst>
                <a:ext uri="{FF2B5EF4-FFF2-40B4-BE49-F238E27FC236}">
                  <a16:creationId xmlns:a16="http://schemas.microsoft.com/office/drawing/2014/main" id="{30BC840A-3692-461F-B83B-E16BB8EE1BE5}"/>
                </a:ext>
              </a:extLst>
            </p:cNvPr>
            <p:cNvCxnSpPr/>
            <p:nvPr/>
          </p:nvCxnSpPr>
          <p:spPr>
            <a:xfrm>
              <a:off x="5334000" y="369332"/>
              <a:ext cx="0" cy="6336268"/>
            </a:xfrm>
            <a:prstGeom prst="line">
              <a:avLst/>
            </a:prstGeom>
            <a:ln w="12700">
              <a:solidFill>
                <a:schemeClr val="bg1">
                  <a:lumMod val="6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08B1651-FB45-4C78-9F02-8C04FC7C708F}"/>
                </a:ext>
              </a:extLst>
            </p:cNvPr>
            <p:cNvCxnSpPr/>
            <p:nvPr/>
          </p:nvCxnSpPr>
          <p:spPr>
            <a:xfrm>
              <a:off x="5562600" y="381000"/>
              <a:ext cx="0" cy="6336268"/>
            </a:xfrm>
            <a:prstGeom prst="line">
              <a:avLst/>
            </a:prstGeom>
            <a:ln w="12700">
              <a:solidFill>
                <a:schemeClr val="bg1">
                  <a:lumMod val="6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B80171A1-A039-4E3C-987A-77D4FA164886}"/>
                </a:ext>
              </a:extLst>
            </p:cNvPr>
            <p:cNvCxnSpPr/>
            <p:nvPr/>
          </p:nvCxnSpPr>
          <p:spPr>
            <a:xfrm>
              <a:off x="5791200" y="381000"/>
              <a:ext cx="0" cy="6336268"/>
            </a:xfrm>
            <a:prstGeom prst="line">
              <a:avLst/>
            </a:prstGeom>
            <a:ln w="12700">
              <a:solidFill>
                <a:schemeClr val="bg1">
                  <a:lumMod val="6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1BC4D077-36E6-4911-98BC-47E8500DE513}"/>
                </a:ext>
              </a:extLst>
            </p:cNvPr>
            <p:cNvCxnSpPr/>
            <p:nvPr/>
          </p:nvCxnSpPr>
          <p:spPr>
            <a:xfrm>
              <a:off x="6019800" y="381000"/>
              <a:ext cx="0" cy="6336268"/>
            </a:xfrm>
            <a:prstGeom prst="line">
              <a:avLst/>
            </a:prstGeom>
            <a:ln w="12700">
              <a:solidFill>
                <a:schemeClr val="bg1">
                  <a:lumMod val="6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84416A59-39AA-4CC0-B66E-D5541C7BEF88}"/>
                </a:ext>
              </a:extLst>
            </p:cNvPr>
            <p:cNvCxnSpPr/>
            <p:nvPr/>
          </p:nvCxnSpPr>
          <p:spPr>
            <a:xfrm>
              <a:off x="6248400" y="381000"/>
              <a:ext cx="0" cy="6336268"/>
            </a:xfrm>
            <a:prstGeom prst="line">
              <a:avLst/>
            </a:prstGeom>
            <a:ln w="12700">
              <a:solidFill>
                <a:schemeClr val="bg1">
                  <a:lumMod val="6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F8026744-9A4A-4C75-8256-613679C8C343}"/>
                </a:ext>
              </a:extLst>
            </p:cNvPr>
            <p:cNvCxnSpPr/>
            <p:nvPr/>
          </p:nvCxnSpPr>
          <p:spPr>
            <a:xfrm>
              <a:off x="6477000" y="381000"/>
              <a:ext cx="0" cy="6336268"/>
            </a:xfrm>
            <a:prstGeom prst="line">
              <a:avLst/>
            </a:prstGeom>
            <a:ln w="12700">
              <a:solidFill>
                <a:schemeClr val="bg1">
                  <a:lumMod val="6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5E1A3BD1-74D6-4CA4-8DE6-9E7942607A66}"/>
                </a:ext>
              </a:extLst>
            </p:cNvPr>
            <p:cNvCxnSpPr/>
            <p:nvPr/>
          </p:nvCxnSpPr>
          <p:spPr>
            <a:xfrm>
              <a:off x="6705600" y="381000"/>
              <a:ext cx="0" cy="6336268"/>
            </a:xfrm>
            <a:prstGeom prst="line">
              <a:avLst/>
            </a:prstGeom>
            <a:ln w="12700">
              <a:solidFill>
                <a:schemeClr val="bg1">
                  <a:lumMod val="6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47DABEB1-4910-43FC-AE34-DADBE9334A69}"/>
                </a:ext>
              </a:extLst>
            </p:cNvPr>
            <p:cNvCxnSpPr/>
            <p:nvPr/>
          </p:nvCxnSpPr>
          <p:spPr>
            <a:xfrm>
              <a:off x="6934200" y="381000"/>
              <a:ext cx="0" cy="6336268"/>
            </a:xfrm>
            <a:prstGeom prst="line">
              <a:avLst/>
            </a:prstGeom>
            <a:ln w="12700">
              <a:solidFill>
                <a:schemeClr val="bg1">
                  <a:lumMod val="6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B98FD18D-6E5A-473B-8529-69D666BE00A2}"/>
                </a:ext>
              </a:extLst>
            </p:cNvPr>
            <p:cNvCxnSpPr/>
            <p:nvPr/>
          </p:nvCxnSpPr>
          <p:spPr>
            <a:xfrm>
              <a:off x="7162800" y="381000"/>
              <a:ext cx="0" cy="6336268"/>
            </a:xfrm>
            <a:prstGeom prst="line">
              <a:avLst/>
            </a:prstGeom>
            <a:ln w="12700">
              <a:solidFill>
                <a:schemeClr val="bg1">
                  <a:lumMod val="6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DC4A0EEA-E93E-4892-9095-8BDAC232BFF1}"/>
                </a:ext>
              </a:extLst>
            </p:cNvPr>
            <p:cNvCxnSpPr/>
            <p:nvPr/>
          </p:nvCxnSpPr>
          <p:spPr>
            <a:xfrm>
              <a:off x="7391400" y="381000"/>
              <a:ext cx="0" cy="6336268"/>
            </a:xfrm>
            <a:prstGeom prst="line">
              <a:avLst/>
            </a:prstGeom>
            <a:ln w="12700">
              <a:solidFill>
                <a:schemeClr val="bg1">
                  <a:lumMod val="6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ED56F2CF-2F70-4B33-9798-15D84C5042DB}"/>
                </a:ext>
              </a:extLst>
            </p:cNvPr>
            <p:cNvCxnSpPr/>
            <p:nvPr/>
          </p:nvCxnSpPr>
          <p:spPr>
            <a:xfrm>
              <a:off x="7620000" y="381000"/>
              <a:ext cx="0" cy="6336268"/>
            </a:xfrm>
            <a:prstGeom prst="line">
              <a:avLst/>
            </a:prstGeom>
            <a:ln w="12700">
              <a:solidFill>
                <a:schemeClr val="bg1">
                  <a:lumMod val="6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B2521F23-B4D2-4F05-88FB-5F567C39C0ED}"/>
                </a:ext>
              </a:extLst>
            </p:cNvPr>
            <p:cNvCxnSpPr/>
            <p:nvPr/>
          </p:nvCxnSpPr>
          <p:spPr>
            <a:xfrm>
              <a:off x="7848600" y="381000"/>
              <a:ext cx="0" cy="6336268"/>
            </a:xfrm>
            <a:prstGeom prst="line">
              <a:avLst/>
            </a:prstGeom>
            <a:ln w="12700">
              <a:solidFill>
                <a:schemeClr val="bg1">
                  <a:lumMod val="6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90749A3F-24C8-4BA6-8FF5-0000C5680304}"/>
                </a:ext>
              </a:extLst>
            </p:cNvPr>
            <p:cNvCxnSpPr/>
            <p:nvPr/>
          </p:nvCxnSpPr>
          <p:spPr>
            <a:xfrm>
              <a:off x="8077200" y="381000"/>
              <a:ext cx="0" cy="6336268"/>
            </a:xfrm>
            <a:prstGeom prst="line">
              <a:avLst/>
            </a:prstGeom>
            <a:ln w="12700">
              <a:solidFill>
                <a:schemeClr val="bg1">
                  <a:lumMod val="6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47E1C0A3-FDFB-4C11-8229-5568E8CEC9D2}"/>
                </a:ext>
              </a:extLst>
            </p:cNvPr>
            <p:cNvCxnSpPr/>
            <p:nvPr/>
          </p:nvCxnSpPr>
          <p:spPr>
            <a:xfrm>
              <a:off x="8305800" y="381000"/>
              <a:ext cx="0" cy="6336268"/>
            </a:xfrm>
            <a:prstGeom prst="line">
              <a:avLst/>
            </a:prstGeom>
            <a:ln w="12700">
              <a:solidFill>
                <a:schemeClr val="bg1">
                  <a:lumMod val="6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F3586A8F-1398-40F9-93B5-0BB8D1070C97}"/>
                </a:ext>
              </a:extLst>
            </p:cNvPr>
            <p:cNvCxnSpPr/>
            <p:nvPr/>
          </p:nvCxnSpPr>
          <p:spPr>
            <a:xfrm>
              <a:off x="8534400" y="381000"/>
              <a:ext cx="0" cy="6336268"/>
            </a:xfrm>
            <a:prstGeom prst="line">
              <a:avLst/>
            </a:prstGeom>
            <a:ln w="12700">
              <a:solidFill>
                <a:schemeClr val="bg1">
                  <a:lumMod val="6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F1F59D4F-6D70-41C1-8172-B85DC1066528}"/>
                </a:ext>
              </a:extLst>
            </p:cNvPr>
            <p:cNvCxnSpPr/>
            <p:nvPr/>
          </p:nvCxnSpPr>
          <p:spPr>
            <a:xfrm>
              <a:off x="8763000" y="381000"/>
              <a:ext cx="0" cy="6336268"/>
            </a:xfrm>
            <a:prstGeom prst="line">
              <a:avLst/>
            </a:prstGeom>
            <a:ln w="12700">
              <a:solidFill>
                <a:schemeClr val="bg1">
                  <a:lumMod val="6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60115071-033C-4E43-AE21-973A3B8EFC14}"/>
                </a:ext>
              </a:extLst>
            </p:cNvPr>
            <p:cNvCxnSpPr/>
            <p:nvPr/>
          </p:nvCxnSpPr>
          <p:spPr>
            <a:xfrm>
              <a:off x="8991600" y="381000"/>
              <a:ext cx="0" cy="6336268"/>
            </a:xfrm>
            <a:prstGeom prst="line">
              <a:avLst/>
            </a:prstGeom>
            <a:ln w="12700">
              <a:solidFill>
                <a:schemeClr val="bg1">
                  <a:lumMod val="6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DA79D1C2-E76F-4509-B78A-4E950D9CD35E}"/>
                </a:ext>
              </a:extLst>
            </p:cNvPr>
            <p:cNvCxnSpPr/>
            <p:nvPr/>
          </p:nvCxnSpPr>
          <p:spPr>
            <a:xfrm>
              <a:off x="9220200" y="381000"/>
              <a:ext cx="0" cy="6336268"/>
            </a:xfrm>
            <a:prstGeom prst="line">
              <a:avLst/>
            </a:prstGeom>
            <a:ln w="12700">
              <a:solidFill>
                <a:schemeClr val="bg1">
                  <a:lumMod val="6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DD429D88-41BD-4A16-AA09-DADC295B9C1E}"/>
                </a:ext>
              </a:extLst>
            </p:cNvPr>
            <p:cNvCxnSpPr/>
            <p:nvPr/>
          </p:nvCxnSpPr>
          <p:spPr>
            <a:xfrm>
              <a:off x="9448800" y="381000"/>
              <a:ext cx="0" cy="6336268"/>
            </a:xfrm>
            <a:prstGeom prst="line">
              <a:avLst/>
            </a:prstGeom>
            <a:ln w="12700">
              <a:solidFill>
                <a:schemeClr val="bg1">
                  <a:lumMod val="6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AA00B304-EC6D-46A0-A4D9-C7D1F3362456}"/>
                </a:ext>
              </a:extLst>
            </p:cNvPr>
            <p:cNvCxnSpPr/>
            <p:nvPr/>
          </p:nvCxnSpPr>
          <p:spPr>
            <a:xfrm>
              <a:off x="9677400" y="381000"/>
              <a:ext cx="0" cy="6336268"/>
            </a:xfrm>
            <a:prstGeom prst="line">
              <a:avLst/>
            </a:prstGeom>
            <a:ln w="12700">
              <a:solidFill>
                <a:schemeClr val="bg1">
                  <a:lumMod val="6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9FB2F52-CD5A-47C1-9558-B4A19CAB6EE6}"/>
                </a:ext>
              </a:extLst>
            </p:cNvPr>
            <p:cNvCxnSpPr/>
            <p:nvPr/>
          </p:nvCxnSpPr>
          <p:spPr>
            <a:xfrm>
              <a:off x="9906000" y="381000"/>
              <a:ext cx="0" cy="6336268"/>
            </a:xfrm>
            <a:prstGeom prst="line">
              <a:avLst/>
            </a:prstGeom>
            <a:ln w="12700">
              <a:solidFill>
                <a:schemeClr val="bg1">
                  <a:lumMod val="6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DF62591D-EF35-461D-8A9D-F091F6849516}"/>
                </a:ext>
              </a:extLst>
            </p:cNvPr>
            <p:cNvCxnSpPr/>
            <p:nvPr/>
          </p:nvCxnSpPr>
          <p:spPr>
            <a:xfrm>
              <a:off x="10134600" y="381000"/>
              <a:ext cx="0" cy="6336268"/>
            </a:xfrm>
            <a:prstGeom prst="line">
              <a:avLst/>
            </a:prstGeom>
            <a:ln w="12700">
              <a:solidFill>
                <a:schemeClr val="bg1">
                  <a:lumMod val="6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939E86FB-043C-4FF1-826D-EB5730E69FE7}"/>
                </a:ext>
              </a:extLst>
            </p:cNvPr>
            <p:cNvCxnSpPr/>
            <p:nvPr/>
          </p:nvCxnSpPr>
          <p:spPr>
            <a:xfrm>
              <a:off x="10363200" y="381000"/>
              <a:ext cx="0" cy="6336268"/>
            </a:xfrm>
            <a:prstGeom prst="line">
              <a:avLst/>
            </a:prstGeom>
            <a:ln w="12700">
              <a:solidFill>
                <a:schemeClr val="bg1">
                  <a:lumMod val="6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94C8E5F7-7529-40F9-A1B6-9BE603570EE3}"/>
                </a:ext>
              </a:extLst>
            </p:cNvPr>
            <p:cNvCxnSpPr/>
            <p:nvPr/>
          </p:nvCxnSpPr>
          <p:spPr>
            <a:xfrm>
              <a:off x="10591800" y="381000"/>
              <a:ext cx="0" cy="6336268"/>
            </a:xfrm>
            <a:prstGeom prst="line">
              <a:avLst/>
            </a:prstGeom>
            <a:ln w="12700">
              <a:solidFill>
                <a:schemeClr val="bg1">
                  <a:lumMod val="6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C31C9C89-2FA7-46D6-A725-73794C76F25C}"/>
                </a:ext>
              </a:extLst>
            </p:cNvPr>
            <p:cNvCxnSpPr/>
            <p:nvPr/>
          </p:nvCxnSpPr>
          <p:spPr>
            <a:xfrm>
              <a:off x="10820400" y="381000"/>
              <a:ext cx="0" cy="6336268"/>
            </a:xfrm>
            <a:prstGeom prst="line">
              <a:avLst/>
            </a:prstGeom>
            <a:ln w="12700">
              <a:solidFill>
                <a:schemeClr val="bg1">
                  <a:lumMod val="6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C0EBB1CB-E1A0-4C76-8634-138300910D8D}"/>
                </a:ext>
              </a:extLst>
            </p:cNvPr>
            <p:cNvCxnSpPr/>
            <p:nvPr/>
          </p:nvCxnSpPr>
          <p:spPr>
            <a:xfrm>
              <a:off x="11049000" y="381000"/>
              <a:ext cx="0" cy="6336268"/>
            </a:xfrm>
            <a:prstGeom prst="line">
              <a:avLst/>
            </a:prstGeom>
            <a:ln w="12700">
              <a:solidFill>
                <a:schemeClr val="bg1">
                  <a:lumMod val="65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BCD7FE24-FEAA-47D2-BA91-107B448005D1}"/>
              </a:ext>
            </a:extLst>
          </p:cNvPr>
          <p:cNvSpPr>
            <a:spLocks noGrp="1"/>
          </p:cNvSpPr>
          <p:nvPr>
            <p:ph type="title"/>
          </p:nvPr>
        </p:nvSpPr>
        <p:spPr/>
        <p:txBody>
          <a:bodyPr/>
          <a:lstStyle/>
          <a:p>
            <a:r>
              <a:rPr lang="en-US" dirty="0"/>
              <a:t>Full Gantt chart</a:t>
            </a:r>
          </a:p>
        </p:txBody>
      </p:sp>
      <p:sp>
        <p:nvSpPr>
          <p:cNvPr id="3" name="Content Placeholder 2">
            <a:extLst>
              <a:ext uri="{FF2B5EF4-FFF2-40B4-BE49-F238E27FC236}">
                <a16:creationId xmlns:a16="http://schemas.microsoft.com/office/drawing/2014/main" id="{15D2C8D8-38CF-4ED7-86B5-121DE9831B9A}"/>
              </a:ext>
            </a:extLst>
          </p:cNvPr>
          <p:cNvSpPr>
            <a:spLocks noGrp="1"/>
          </p:cNvSpPr>
          <p:nvPr>
            <p:ph idx="1"/>
          </p:nvPr>
        </p:nvSpPr>
        <p:spPr>
          <a:xfrm>
            <a:off x="609600" y="1775192"/>
            <a:ext cx="4114800" cy="4473208"/>
          </a:xfrm>
        </p:spPr>
        <p:txBody>
          <a:bodyPr>
            <a:normAutofit fontScale="92500" lnSpcReduction="10000"/>
          </a:bodyPr>
          <a:lstStyle/>
          <a:p>
            <a:r>
              <a:rPr lang="en-US" dirty="0"/>
              <a:t>Here is the full Gantt chart</a:t>
            </a:r>
          </a:p>
          <a:p>
            <a:r>
              <a:rPr lang="en-US" dirty="0"/>
              <a:t>People don't always draw the arrows, but we're doing so here to be explicit</a:t>
            </a:r>
          </a:p>
          <a:p>
            <a:r>
              <a:rPr lang="en-US" dirty="0"/>
              <a:t>Looking carefully at the chart, it's clear that the project will take 24 days</a:t>
            </a:r>
          </a:p>
        </p:txBody>
      </p:sp>
      <p:sp>
        <p:nvSpPr>
          <p:cNvPr id="5" name="TextBox 4">
            <a:extLst>
              <a:ext uri="{FF2B5EF4-FFF2-40B4-BE49-F238E27FC236}">
                <a16:creationId xmlns:a16="http://schemas.microsoft.com/office/drawing/2014/main" id="{FD73C539-01FD-428C-ACEF-9E46EAF6A850}"/>
              </a:ext>
            </a:extLst>
          </p:cNvPr>
          <p:cNvSpPr txBox="1"/>
          <p:nvPr/>
        </p:nvSpPr>
        <p:spPr>
          <a:xfrm>
            <a:off x="4516528" y="343268"/>
            <a:ext cx="1028703" cy="6514732"/>
          </a:xfrm>
          <a:prstGeom prst="rect">
            <a:avLst/>
          </a:prstGeom>
          <a:noFill/>
        </p:spPr>
        <p:txBody>
          <a:bodyPr wrap="square" rtlCol="0">
            <a:spAutoFit/>
          </a:bodyPr>
          <a:lstStyle/>
          <a:p>
            <a:pPr algn="ctr">
              <a:lnSpc>
                <a:spcPts val="3550"/>
              </a:lnSpc>
            </a:pPr>
            <a:r>
              <a:rPr lang="en-US" sz="2200" dirty="0"/>
              <a:t>1</a:t>
            </a:r>
          </a:p>
          <a:p>
            <a:pPr algn="ctr">
              <a:lnSpc>
                <a:spcPts val="3550"/>
              </a:lnSpc>
            </a:pPr>
            <a:r>
              <a:rPr lang="en-US" sz="2200" dirty="0"/>
              <a:t>2</a:t>
            </a:r>
          </a:p>
          <a:p>
            <a:pPr algn="ctr">
              <a:lnSpc>
                <a:spcPts val="3550"/>
              </a:lnSpc>
            </a:pPr>
            <a:r>
              <a:rPr lang="en-US" sz="2200" dirty="0"/>
              <a:t>3</a:t>
            </a:r>
          </a:p>
          <a:p>
            <a:pPr algn="ctr">
              <a:lnSpc>
                <a:spcPts val="3550"/>
              </a:lnSpc>
            </a:pPr>
            <a:r>
              <a:rPr lang="en-US" sz="2200" dirty="0"/>
              <a:t>4</a:t>
            </a:r>
          </a:p>
          <a:p>
            <a:pPr algn="ctr">
              <a:lnSpc>
                <a:spcPts val="3550"/>
              </a:lnSpc>
            </a:pPr>
            <a:r>
              <a:rPr lang="en-US" sz="2200" dirty="0"/>
              <a:t>5</a:t>
            </a:r>
          </a:p>
          <a:p>
            <a:pPr algn="ctr">
              <a:lnSpc>
                <a:spcPts val="3550"/>
              </a:lnSpc>
            </a:pPr>
            <a:r>
              <a:rPr lang="en-US" sz="2200" dirty="0"/>
              <a:t>6</a:t>
            </a:r>
          </a:p>
          <a:p>
            <a:pPr algn="ctr">
              <a:lnSpc>
                <a:spcPts val="3550"/>
              </a:lnSpc>
            </a:pPr>
            <a:r>
              <a:rPr lang="en-US" sz="2200" dirty="0"/>
              <a:t>7</a:t>
            </a:r>
          </a:p>
          <a:p>
            <a:pPr algn="ctr">
              <a:lnSpc>
                <a:spcPts val="3550"/>
              </a:lnSpc>
            </a:pPr>
            <a:r>
              <a:rPr lang="en-US" sz="2200" dirty="0"/>
              <a:t>8</a:t>
            </a:r>
          </a:p>
          <a:p>
            <a:pPr algn="ctr">
              <a:lnSpc>
                <a:spcPts val="3550"/>
              </a:lnSpc>
            </a:pPr>
            <a:r>
              <a:rPr lang="en-US" sz="2200" dirty="0"/>
              <a:t>9</a:t>
            </a:r>
          </a:p>
          <a:p>
            <a:pPr algn="ctr">
              <a:lnSpc>
                <a:spcPts val="3550"/>
              </a:lnSpc>
            </a:pPr>
            <a:r>
              <a:rPr lang="en-US" sz="2200" dirty="0"/>
              <a:t>10</a:t>
            </a:r>
          </a:p>
          <a:p>
            <a:pPr algn="ctr">
              <a:lnSpc>
                <a:spcPts val="3550"/>
              </a:lnSpc>
            </a:pPr>
            <a:r>
              <a:rPr lang="en-US" sz="2200" dirty="0"/>
              <a:t>11</a:t>
            </a:r>
          </a:p>
          <a:p>
            <a:pPr algn="ctr">
              <a:lnSpc>
                <a:spcPts val="3550"/>
              </a:lnSpc>
            </a:pPr>
            <a:r>
              <a:rPr lang="en-US" sz="2200" dirty="0"/>
              <a:t>12</a:t>
            </a:r>
          </a:p>
          <a:p>
            <a:pPr algn="ctr">
              <a:lnSpc>
                <a:spcPts val="3550"/>
              </a:lnSpc>
            </a:pPr>
            <a:r>
              <a:rPr lang="en-US" sz="2200" dirty="0"/>
              <a:t>13</a:t>
            </a:r>
          </a:p>
          <a:p>
            <a:pPr algn="ctr">
              <a:lnSpc>
                <a:spcPts val="3550"/>
              </a:lnSpc>
            </a:pPr>
            <a:r>
              <a:rPr lang="en-US" sz="2200" dirty="0"/>
              <a:t>14</a:t>
            </a:r>
          </a:p>
        </p:txBody>
      </p:sp>
      <p:cxnSp>
        <p:nvCxnSpPr>
          <p:cNvPr id="6" name="Straight Arrow Connector 5">
            <a:extLst>
              <a:ext uri="{FF2B5EF4-FFF2-40B4-BE49-F238E27FC236}">
                <a16:creationId xmlns:a16="http://schemas.microsoft.com/office/drawing/2014/main" id="{8D6C0D17-0D2E-4B43-9161-D13B67064C22}"/>
              </a:ext>
            </a:extLst>
          </p:cNvPr>
          <p:cNvCxnSpPr>
            <a:cxnSpLocks/>
          </p:cNvCxnSpPr>
          <p:nvPr/>
        </p:nvCxnSpPr>
        <p:spPr>
          <a:xfrm>
            <a:off x="5334000" y="381000"/>
            <a:ext cx="6096000" cy="0"/>
          </a:xfrm>
          <a:prstGeom prst="straightConnector1">
            <a:avLst/>
          </a:prstGeom>
          <a:ln w="38100">
            <a:tailEnd type="stealth" w="lg" len="lg"/>
          </a:ln>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5F5F4108-BAF8-4F65-A4C2-901C4FBD2AD7}"/>
              </a:ext>
            </a:extLst>
          </p:cNvPr>
          <p:cNvSpPr txBox="1"/>
          <p:nvPr/>
        </p:nvSpPr>
        <p:spPr>
          <a:xfrm>
            <a:off x="11412631" y="192052"/>
            <a:ext cx="703169" cy="369332"/>
          </a:xfrm>
          <a:prstGeom prst="rect">
            <a:avLst/>
          </a:prstGeom>
          <a:noFill/>
        </p:spPr>
        <p:txBody>
          <a:bodyPr wrap="square" rtlCol="0">
            <a:spAutoFit/>
          </a:bodyPr>
          <a:lstStyle/>
          <a:p>
            <a:r>
              <a:rPr lang="en-US" dirty="0"/>
              <a:t>Time</a:t>
            </a:r>
          </a:p>
        </p:txBody>
      </p:sp>
      <p:sp>
        <p:nvSpPr>
          <p:cNvPr id="8" name="TextBox 7">
            <a:extLst>
              <a:ext uri="{FF2B5EF4-FFF2-40B4-BE49-F238E27FC236}">
                <a16:creationId xmlns:a16="http://schemas.microsoft.com/office/drawing/2014/main" id="{A28A92A9-08A6-424F-8D81-63EBAC86AB9B}"/>
              </a:ext>
            </a:extLst>
          </p:cNvPr>
          <p:cNvSpPr txBox="1"/>
          <p:nvPr/>
        </p:nvSpPr>
        <p:spPr>
          <a:xfrm>
            <a:off x="5181600" y="0"/>
            <a:ext cx="6535831" cy="369332"/>
          </a:xfrm>
          <a:prstGeom prst="rect">
            <a:avLst/>
          </a:prstGeom>
          <a:noFill/>
        </p:spPr>
        <p:txBody>
          <a:bodyPr wrap="square" rtlCol="0">
            <a:spAutoFit/>
          </a:bodyPr>
          <a:lstStyle/>
          <a:p>
            <a:r>
              <a:rPr lang="en-US" dirty="0"/>
              <a:t>0                      5                     10                    15                     20                   25</a:t>
            </a:r>
          </a:p>
        </p:txBody>
      </p:sp>
      <p:cxnSp>
        <p:nvCxnSpPr>
          <p:cNvPr id="14" name="Straight Arrow Connector 13">
            <a:extLst>
              <a:ext uri="{FF2B5EF4-FFF2-40B4-BE49-F238E27FC236}">
                <a16:creationId xmlns:a16="http://schemas.microsoft.com/office/drawing/2014/main" id="{1E75AB34-154D-4A75-AAB7-14F6E45BDA5E}"/>
              </a:ext>
            </a:extLst>
          </p:cNvPr>
          <p:cNvCxnSpPr>
            <a:cxnSpLocks/>
          </p:cNvCxnSpPr>
          <p:nvPr/>
        </p:nvCxnSpPr>
        <p:spPr>
          <a:xfrm>
            <a:off x="6705600" y="762000"/>
            <a:ext cx="0" cy="228600"/>
          </a:xfrm>
          <a:prstGeom prst="straightConnector1">
            <a:avLst/>
          </a:prstGeom>
          <a:ln w="25400">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a:extLst>
              <a:ext uri="{FF2B5EF4-FFF2-40B4-BE49-F238E27FC236}">
                <a16:creationId xmlns:a16="http://schemas.microsoft.com/office/drawing/2014/main" id="{394D4A51-EE1F-4E01-B2F6-D45EE1E45EDD}"/>
              </a:ext>
            </a:extLst>
          </p:cNvPr>
          <p:cNvCxnSpPr>
            <a:cxnSpLocks/>
          </p:cNvCxnSpPr>
          <p:nvPr/>
        </p:nvCxnSpPr>
        <p:spPr>
          <a:xfrm>
            <a:off x="6705600" y="1170968"/>
            <a:ext cx="0" cy="276832"/>
          </a:xfrm>
          <a:prstGeom prst="straightConnector1">
            <a:avLst/>
          </a:prstGeom>
          <a:ln w="25400">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16" name="Straight Arrow Connector 15">
            <a:extLst>
              <a:ext uri="{FF2B5EF4-FFF2-40B4-BE49-F238E27FC236}">
                <a16:creationId xmlns:a16="http://schemas.microsoft.com/office/drawing/2014/main" id="{A145A86C-4DF0-4351-8B33-293FC88E3E16}"/>
              </a:ext>
            </a:extLst>
          </p:cNvPr>
          <p:cNvCxnSpPr>
            <a:cxnSpLocks/>
          </p:cNvCxnSpPr>
          <p:nvPr/>
        </p:nvCxnSpPr>
        <p:spPr>
          <a:xfrm>
            <a:off x="6705600" y="1628168"/>
            <a:ext cx="0" cy="276832"/>
          </a:xfrm>
          <a:prstGeom prst="straightConnector1">
            <a:avLst/>
          </a:prstGeom>
          <a:ln w="25400">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17" name="Straight Arrow Connector 16">
            <a:extLst>
              <a:ext uri="{FF2B5EF4-FFF2-40B4-BE49-F238E27FC236}">
                <a16:creationId xmlns:a16="http://schemas.microsoft.com/office/drawing/2014/main" id="{3ED22A88-FE7C-48BB-93F5-6CE916EB3E5D}"/>
              </a:ext>
            </a:extLst>
          </p:cNvPr>
          <p:cNvCxnSpPr>
            <a:cxnSpLocks/>
            <a:stCxn id="21" idx="3"/>
          </p:cNvCxnSpPr>
          <p:nvPr/>
        </p:nvCxnSpPr>
        <p:spPr>
          <a:xfrm>
            <a:off x="7848600" y="1104900"/>
            <a:ext cx="0" cy="1257300"/>
          </a:xfrm>
          <a:prstGeom prst="straightConnector1">
            <a:avLst/>
          </a:prstGeom>
          <a:ln w="25400">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4486FB76-7650-49C7-BAA3-4BB03821EF69}"/>
              </a:ext>
            </a:extLst>
          </p:cNvPr>
          <p:cNvCxnSpPr/>
          <p:nvPr/>
        </p:nvCxnSpPr>
        <p:spPr>
          <a:xfrm>
            <a:off x="7162800" y="1447800"/>
            <a:ext cx="685800" cy="0"/>
          </a:xfrm>
          <a:prstGeom prst="line">
            <a:avLst/>
          </a:prstGeom>
          <a:ln w="25400">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30" name="Rectangle 29">
            <a:extLst>
              <a:ext uri="{FF2B5EF4-FFF2-40B4-BE49-F238E27FC236}">
                <a16:creationId xmlns:a16="http://schemas.microsoft.com/office/drawing/2014/main" id="{E404C425-4E76-4D96-B3CD-180EB0CC1812}"/>
              </a:ext>
            </a:extLst>
          </p:cNvPr>
          <p:cNvSpPr/>
          <p:nvPr/>
        </p:nvSpPr>
        <p:spPr>
          <a:xfrm>
            <a:off x="8077197" y="3276600"/>
            <a:ext cx="457200" cy="2286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cxnSp>
        <p:nvCxnSpPr>
          <p:cNvPr id="38" name="Straight Arrow Connector 37">
            <a:extLst>
              <a:ext uri="{FF2B5EF4-FFF2-40B4-BE49-F238E27FC236}">
                <a16:creationId xmlns:a16="http://schemas.microsoft.com/office/drawing/2014/main" id="{D32082E5-C487-4ED7-85E9-503A0BB30329}"/>
              </a:ext>
            </a:extLst>
          </p:cNvPr>
          <p:cNvCxnSpPr>
            <a:cxnSpLocks/>
          </p:cNvCxnSpPr>
          <p:nvPr/>
        </p:nvCxnSpPr>
        <p:spPr>
          <a:xfrm>
            <a:off x="8077196" y="2133600"/>
            <a:ext cx="0" cy="685800"/>
          </a:xfrm>
          <a:prstGeom prst="straightConnector1">
            <a:avLst/>
          </a:prstGeom>
          <a:ln w="25400">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40" name="Straight Arrow Connector 39">
            <a:extLst>
              <a:ext uri="{FF2B5EF4-FFF2-40B4-BE49-F238E27FC236}">
                <a16:creationId xmlns:a16="http://schemas.microsoft.com/office/drawing/2014/main" id="{9DA5FB8B-25B8-49B0-86B1-360CFCE2BA72}"/>
              </a:ext>
            </a:extLst>
          </p:cNvPr>
          <p:cNvCxnSpPr>
            <a:cxnSpLocks/>
          </p:cNvCxnSpPr>
          <p:nvPr/>
        </p:nvCxnSpPr>
        <p:spPr>
          <a:xfrm>
            <a:off x="8077197" y="3048000"/>
            <a:ext cx="0" cy="228600"/>
          </a:xfrm>
          <a:prstGeom prst="straightConnector1">
            <a:avLst/>
          </a:prstGeom>
          <a:ln w="25400">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44" name="Straight Arrow Connector 43">
            <a:extLst>
              <a:ext uri="{FF2B5EF4-FFF2-40B4-BE49-F238E27FC236}">
                <a16:creationId xmlns:a16="http://schemas.microsoft.com/office/drawing/2014/main" id="{416E57E0-B3A1-40ED-BF0D-4D01BF96DA1F}"/>
              </a:ext>
            </a:extLst>
          </p:cNvPr>
          <p:cNvCxnSpPr>
            <a:cxnSpLocks/>
          </p:cNvCxnSpPr>
          <p:nvPr/>
        </p:nvCxnSpPr>
        <p:spPr>
          <a:xfrm>
            <a:off x="8077197" y="3505200"/>
            <a:ext cx="0" cy="228600"/>
          </a:xfrm>
          <a:prstGeom prst="straightConnector1">
            <a:avLst/>
          </a:prstGeom>
          <a:ln w="25400">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45" name="Straight Arrow Connector 44">
            <a:extLst>
              <a:ext uri="{FF2B5EF4-FFF2-40B4-BE49-F238E27FC236}">
                <a16:creationId xmlns:a16="http://schemas.microsoft.com/office/drawing/2014/main" id="{ECC14B81-565C-4C8D-BADD-D6B8258BCC18}"/>
              </a:ext>
            </a:extLst>
          </p:cNvPr>
          <p:cNvCxnSpPr>
            <a:cxnSpLocks/>
          </p:cNvCxnSpPr>
          <p:nvPr/>
        </p:nvCxnSpPr>
        <p:spPr>
          <a:xfrm>
            <a:off x="7848599" y="2590799"/>
            <a:ext cx="0" cy="1600201"/>
          </a:xfrm>
          <a:prstGeom prst="straightConnector1">
            <a:avLst/>
          </a:prstGeom>
          <a:ln w="25400">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57" name="Straight Arrow Connector 56">
            <a:extLst>
              <a:ext uri="{FF2B5EF4-FFF2-40B4-BE49-F238E27FC236}">
                <a16:creationId xmlns:a16="http://schemas.microsoft.com/office/drawing/2014/main" id="{99B4C694-89A5-4AE7-8127-FD18BF633265}"/>
              </a:ext>
            </a:extLst>
          </p:cNvPr>
          <p:cNvCxnSpPr>
            <a:cxnSpLocks/>
          </p:cNvCxnSpPr>
          <p:nvPr/>
        </p:nvCxnSpPr>
        <p:spPr>
          <a:xfrm flipH="1">
            <a:off x="8762996" y="2590799"/>
            <a:ext cx="1" cy="2057401"/>
          </a:xfrm>
          <a:prstGeom prst="straightConnector1">
            <a:avLst/>
          </a:prstGeom>
          <a:ln w="25400">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61" name="Connector: Elbow 60">
            <a:extLst>
              <a:ext uri="{FF2B5EF4-FFF2-40B4-BE49-F238E27FC236}">
                <a16:creationId xmlns:a16="http://schemas.microsoft.com/office/drawing/2014/main" id="{56A1D585-DE79-4FAE-9386-57BD7C3F89E4}"/>
              </a:ext>
            </a:extLst>
          </p:cNvPr>
          <p:cNvCxnSpPr>
            <a:cxnSpLocks/>
          </p:cNvCxnSpPr>
          <p:nvPr/>
        </p:nvCxnSpPr>
        <p:spPr>
          <a:xfrm rot="16200000" flipH="1">
            <a:off x="7162793" y="3962407"/>
            <a:ext cx="3200400" cy="914387"/>
          </a:xfrm>
          <a:prstGeom prst="bentConnector3">
            <a:avLst>
              <a:gd name="adj1" fmla="val 65"/>
            </a:avLst>
          </a:prstGeom>
          <a:ln w="25400">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66" name="Connector: Elbow 65">
            <a:extLst>
              <a:ext uri="{FF2B5EF4-FFF2-40B4-BE49-F238E27FC236}">
                <a16:creationId xmlns:a16="http://schemas.microsoft.com/office/drawing/2014/main" id="{BFD737A4-304C-4A74-8E18-3166F1AB7E1A}"/>
              </a:ext>
            </a:extLst>
          </p:cNvPr>
          <p:cNvCxnSpPr>
            <a:cxnSpLocks/>
          </p:cNvCxnSpPr>
          <p:nvPr/>
        </p:nvCxnSpPr>
        <p:spPr>
          <a:xfrm rot="16200000" flipH="1">
            <a:off x="7848596" y="3962404"/>
            <a:ext cx="1828799" cy="457192"/>
          </a:xfrm>
          <a:prstGeom prst="bentConnector3">
            <a:avLst>
              <a:gd name="adj1" fmla="val 0"/>
            </a:avLst>
          </a:prstGeom>
          <a:ln w="25400">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71" name="Connector: Elbow 70">
            <a:extLst>
              <a:ext uri="{FF2B5EF4-FFF2-40B4-BE49-F238E27FC236}">
                <a16:creationId xmlns:a16="http://schemas.microsoft.com/office/drawing/2014/main" id="{9666C38E-5453-43BD-8556-30C503167EA2}"/>
              </a:ext>
            </a:extLst>
          </p:cNvPr>
          <p:cNvCxnSpPr>
            <a:cxnSpLocks/>
          </p:cNvCxnSpPr>
          <p:nvPr/>
        </p:nvCxnSpPr>
        <p:spPr>
          <a:xfrm rot="16200000" flipH="1">
            <a:off x="8420099" y="4305301"/>
            <a:ext cx="1371599" cy="1142998"/>
          </a:xfrm>
          <a:prstGeom prst="bentConnector3">
            <a:avLst>
              <a:gd name="adj1" fmla="val 0"/>
            </a:avLst>
          </a:prstGeom>
          <a:ln w="25400">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75" name="Straight Arrow Connector 74">
            <a:extLst>
              <a:ext uri="{FF2B5EF4-FFF2-40B4-BE49-F238E27FC236}">
                <a16:creationId xmlns:a16="http://schemas.microsoft.com/office/drawing/2014/main" id="{8CE61344-3447-4354-B2F4-CEC6C3EB2C9B}"/>
              </a:ext>
            </a:extLst>
          </p:cNvPr>
          <p:cNvCxnSpPr>
            <a:cxnSpLocks/>
          </p:cNvCxnSpPr>
          <p:nvPr/>
        </p:nvCxnSpPr>
        <p:spPr>
          <a:xfrm>
            <a:off x="10591798" y="5791200"/>
            <a:ext cx="0" cy="685800"/>
          </a:xfrm>
          <a:prstGeom prst="straightConnector1">
            <a:avLst/>
          </a:prstGeom>
          <a:ln w="25400">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78" name="Straight Arrow Connector 77">
            <a:extLst>
              <a:ext uri="{FF2B5EF4-FFF2-40B4-BE49-F238E27FC236}">
                <a16:creationId xmlns:a16="http://schemas.microsoft.com/office/drawing/2014/main" id="{A83DB48D-32A3-4317-9FA4-B5973AD2D822}"/>
              </a:ext>
            </a:extLst>
          </p:cNvPr>
          <p:cNvCxnSpPr>
            <a:cxnSpLocks/>
          </p:cNvCxnSpPr>
          <p:nvPr/>
        </p:nvCxnSpPr>
        <p:spPr>
          <a:xfrm>
            <a:off x="9677397" y="6019800"/>
            <a:ext cx="914401" cy="0"/>
          </a:xfrm>
          <a:prstGeom prst="straightConnector1">
            <a:avLst/>
          </a:prstGeom>
          <a:ln w="25400">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4" name="Rectangle 3">
            <a:extLst>
              <a:ext uri="{FF2B5EF4-FFF2-40B4-BE49-F238E27FC236}">
                <a16:creationId xmlns:a16="http://schemas.microsoft.com/office/drawing/2014/main" id="{3ED76358-A066-4B12-91D6-ED3D72418FBA}"/>
              </a:ext>
            </a:extLst>
          </p:cNvPr>
          <p:cNvSpPr/>
          <p:nvPr/>
        </p:nvSpPr>
        <p:spPr>
          <a:xfrm>
            <a:off x="7848600" y="2362200"/>
            <a:ext cx="914396" cy="2286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8" name="Rectangle 17">
            <a:extLst>
              <a:ext uri="{FF2B5EF4-FFF2-40B4-BE49-F238E27FC236}">
                <a16:creationId xmlns:a16="http://schemas.microsoft.com/office/drawing/2014/main" id="{52BABCCC-DF82-4A2B-AD20-9BE861D1751D}"/>
              </a:ext>
            </a:extLst>
          </p:cNvPr>
          <p:cNvSpPr/>
          <p:nvPr/>
        </p:nvSpPr>
        <p:spPr>
          <a:xfrm>
            <a:off x="5334000" y="533400"/>
            <a:ext cx="1371600" cy="2286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9" name="Rectangle 18">
            <a:extLst>
              <a:ext uri="{FF2B5EF4-FFF2-40B4-BE49-F238E27FC236}">
                <a16:creationId xmlns:a16="http://schemas.microsoft.com/office/drawing/2014/main" id="{C2C55FD2-0634-416B-B401-19616D9500B6}"/>
              </a:ext>
            </a:extLst>
          </p:cNvPr>
          <p:cNvSpPr/>
          <p:nvPr/>
        </p:nvSpPr>
        <p:spPr>
          <a:xfrm>
            <a:off x="6705600" y="1447800"/>
            <a:ext cx="457200" cy="2286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0" name="Rectangle 19">
            <a:extLst>
              <a:ext uri="{FF2B5EF4-FFF2-40B4-BE49-F238E27FC236}">
                <a16:creationId xmlns:a16="http://schemas.microsoft.com/office/drawing/2014/main" id="{15A66C9F-B587-4BC9-8465-BB4E16D28D09}"/>
              </a:ext>
            </a:extLst>
          </p:cNvPr>
          <p:cNvSpPr/>
          <p:nvPr/>
        </p:nvSpPr>
        <p:spPr>
          <a:xfrm>
            <a:off x="6705600" y="1905000"/>
            <a:ext cx="1371600" cy="2286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1" name="Rectangle 20">
            <a:extLst>
              <a:ext uri="{FF2B5EF4-FFF2-40B4-BE49-F238E27FC236}">
                <a16:creationId xmlns:a16="http://schemas.microsoft.com/office/drawing/2014/main" id="{3DA4FD42-84FC-4174-BC7D-E67BB86AC794}"/>
              </a:ext>
            </a:extLst>
          </p:cNvPr>
          <p:cNvSpPr/>
          <p:nvPr/>
        </p:nvSpPr>
        <p:spPr>
          <a:xfrm>
            <a:off x="6705600" y="990600"/>
            <a:ext cx="1143000" cy="2286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1" name="Rectangle 30">
            <a:extLst>
              <a:ext uri="{FF2B5EF4-FFF2-40B4-BE49-F238E27FC236}">
                <a16:creationId xmlns:a16="http://schemas.microsoft.com/office/drawing/2014/main" id="{CA92EEAC-A7F8-46C8-B817-777729F99BEB}"/>
              </a:ext>
            </a:extLst>
          </p:cNvPr>
          <p:cNvSpPr/>
          <p:nvPr/>
        </p:nvSpPr>
        <p:spPr>
          <a:xfrm>
            <a:off x="8077196" y="3733800"/>
            <a:ext cx="914396" cy="2286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2" name="Rectangle 31">
            <a:extLst>
              <a:ext uri="{FF2B5EF4-FFF2-40B4-BE49-F238E27FC236}">
                <a16:creationId xmlns:a16="http://schemas.microsoft.com/office/drawing/2014/main" id="{46A1AEFA-8D49-4617-8EF0-05EF5FD08DFE}"/>
              </a:ext>
            </a:extLst>
          </p:cNvPr>
          <p:cNvSpPr/>
          <p:nvPr/>
        </p:nvSpPr>
        <p:spPr>
          <a:xfrm>
            <a:off x="7848599" y="4191000"/>
            <a:ext cx="685800" cy="2286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3" name="Rectangle 32">
            <a:extLst>
              <a:ext uri="{FF2B5EF4-FFF2-40B4-BE49-F238E27FC236}">
                <a16:creationId xmlns:a16="http://schemas.microsoft.com/office/drawing/2014/main" id="{E3F44F56-959D-4820-A5BD-5BD14B442037}"/>
              </a:ext>
            </a:extLst>
          </p:cNvPr>
          <p:cNvSpPr/>
          <p:nvPr/>
        </p:nvSpPr>
        <p:spPr>
          <a:xfrm>
            <a:off x="8763002" y="4648200"/>
            <a:ext cx="914396" cy="2286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4" name="Rectangle 33">
            <a:extLst>
              <a:ext uri="{FF2B5EF4-FFF2-40B4-BE49-F238E27FC236}">
                <a16:creationId xmlns:a16="http://schemas.microsoft.com/office/drawing/2014/main" id="{E88D7F4D-38F1-4EB7-B9CD-111EDBDBF606}"/>
              </a:ext>
            </a:extLst>
          </p:cNvPr>
          <p:cNvSpPr/>
          <p:nvPr/>
        </p:nvSpPr>
        <p:spPr>
          <a:xfrm>
            <a:off x="8991591" y="5105400"/>
            <a:ext cx="228597" cy="2286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5" name="Rectangle 34">
            <a:extLst>
              <a:ext uri="{FF2B5EF4-FFF2-40B4-BE49-F238E27FC236}">
                <a16:creationId xmlns:a16="http://schemas.microsoft.com/office/drawing/2014/main" id="{FEFC7786-5061-4532-8A9F-3EBFB349285B}"/>
              </a:ext>
            </a:extLst>
          </p:cNvPr>
          <p:cNvSpPr/>
          <p:nvPr/>
        </p:nvSpPr>
        <p:spPr>
          <a:xfrm>
            <a:off x="9677402" y="5562600"/>
            <a:ext cx="914396" cy="2286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6" name="Rectangle 35">
            <a:extLst>
              <a:ext uri="{FF2B5EF4-FFF2-40B4-BE49-F238E27FC236}">
                <a16:creationId xmlns:a16="http://schemas.microsoft.com/office/drawing/2014/main" id="{05990EC4-F92C-41A0-835C-CC7F07DEB744}"/>
              </a:ext>
            </a:extLst>
          </p:cNvPr>
          <p:cNvSpPr/>
          <p:nvPr/>
        </p:nvSpPr>
        <p:spPr>
          <a:xfrm>
            <a:off x="9220197" y="6019800"/>
            <a:ext cx="457200" cy="2286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7" name="Rectangle 36">
            <a:extLst>
              <a:ext uri="{FF2B5EF4-FFF2-40B4-BE49-F238E27FC236}">
                <a16:creationId xmlns:a16="http://schemas.microsoft.com/office/drawing/2014/main" id="{4233DEC3-31EE-4328-9CC3-AE56060699CA}"/>
              </a:ext>
            </a:extLst>
          </p:cNvPr>
          <p:cNvSpPr/>
          <p:nvPr/>
        </p:nvSpPr>
        <p:spPr>
          <a:xfrm>
            <a:off x="10591800" y="6477000"/>
            <a:ext cx="228597" cy="2286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cxnSp>
        <p:nvCxnSpPr>
          <p:cNvPr id="81" name="Straight Arrow Connector 80">
            <a:extLst>
              <a:ext uri="{FF2B5EF4-FFF2-40B4-BE49-F238E27FC236}">
                <a16:creationId xmlns:a16="http://schemas.microsoft.com/office/drawing/2014/main" id="{8557CC28-20E4-49E7-9F3C-EC23D783C543}"/>
              </a:ext>
            </a:extLst>
          </p:cNvPr>
          <p:cNvCxnSpPr>
            <a:cxnSpLocks/>
          </p:cNvCxnSpPr>
          <p:nvPr/>
        </p:nvCxnSpPr>
        <p:spPr>
          <a:xfrm>
            <a:off x="8305800" y="2819400"/>
            <a:ext cx="457196" cy="0"/>
          </a:xfrm>
          <a:prstGeom prst="straightConnector1">
            <a:avLst/>
          </a:prstGeom>
          <a:ln w="25400">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23" name="Rectangle 22">
            <a:extLst>
              <a:ext uri="{FF2B5EF4-FFF2-40B4-BE49-F238E27FC236}">
                <a16:creationId xmlns:a16="http://schemas.microsoft.com/office/drawing/2014/main" id="{7526252A-E3C2-4998-BA94-D9E171D3CA6C}"/>
              </a:ext>
            </a:extLst>
          </p:cNvPr>
          <p:cNvSpPr/>
          <p:nvPr/>
        </p:nvSpPr>
        <p:spPr>
          <a:xfrm>
            <a:off x="8077202" y="2819400"/>
            <a:ext cx="228597" cy="2286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250126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5124AAEA-6814-43D8-B10B-C893DAA263EB}"/>
              </a:ext>
            </a:extLst>
          </p:cNvPr>
          <p:cNvGrpSpPr/>
          <p:nvPr/>
        </p:nvGrpSpPr>
        <p:grpSpPr>
          <a:xfrm>
            <a:off x="5334000" y="369332"/>
            <a:ext cx="5715000" cy="6347936"/>
            <a:chOff x="5334000" y="369332"/>
            <a:chExt cx="5715000" cy="6347936"/>
          </a:xfrm>
        </p:grpSpPr>
        <p:cxnSp>
          <p:nvCxnSpPr>
            <p:cNvPr id="41" name="Straight Connector 40">
              <a:extLst>
                <a:ext uri="{FF2B5EF4-FFF2-40B4-BE49-F238E27FC236}">
                  <a16:creationId xmlns:a16="http://schemas.microsoft.com/office/drawing/2014/main" id="{38B77CA4-0629-4B1D-8E58-7AB5FFB7ACDD}"/>
                </a:ext>
              </a:extLst>
            </p:cNvPr>
            <p:cNvCxnSpPr/>
            <p:nvPr/>
          </p:nvCxnSpPr>
          <p:spPr>
            <a:xfrm>
              <a:off x="5334000" y="369332"/>
              <a:ext cx="0" cy="6336268"/>
            </a:xfrm>
            <a:prstGeom prst="line">
              <a:avLst/>
            </a:prstGeom>
            <a:ln w="12700">
              <a:solidFill>
                <a:schemeClr val="bg1">
                  <a:lumMod val="6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635F125-B7F8-49EA-8678-0154F34E7E4E}"/>
                </a:ext>
              </a:extLst>
            </p:cNvPr>
            <p:cNvCxnSpPr/>
            <p:nvPr/>
          </p:nvCxnSpPr>
          <p:spPr>
            <a:xfrm>
              <a:off x="5562600" y="381000"/>
              <a:ext cx="0" cy="6336268"/>
            </a:xfrm>
            <a:prstGeom prst="line">
              <a:avLst/>
            </a:prstGeom>
            <a:ln w="12700">
              <a:solidFill>
                <a:schemeClr val="bg1">
                  <a:lumMod val="6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D10AF7E6-8195-45DC-9568-41D8C4571047}"/>
                </a:ext>
              </a:extLst>
            </p:cNvPr>
            <p:cNvCxnSpPr/>
            <p:nvPr/>
          </p:nvCxnSpPr>
          <p:spPr>
            <a:xfrm>
              <a:off x="5791200" y="381000"/>
              <a:ext cx="0" cy="6336268"/>
            </a:xfrm>
            <a:prstGeom prst="line">
              <a:avLst/>
            </a:prstGeom>
            <a:ln w="12700">
              <a:solidFill>
                <a:schemeClr val="bg1">
                  <a:lumMod val="6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C97DD75E-3E3B-4098-A1BB-CD982C9D1D85}"/>
                </a:ext>
              </a:extLst>
            </p:cNvPr>
            <p:cNvCxnSpPr/>
            <p:nvPr/>
          </p:nvCxnSpPr>
          <p:spPr>
            <a:xfrm>
              <a:off x="6019800" y="381000"/>
              <a:ext cx="0" cy="6336268"/>
            </a:xfrm>
            <a:prstGeom prst="line">
              <a:avLst/>
            </a:prstGeom>
            <a:ln w="12700">
              <a:solidFill>
                <a:schemeClr val="bg1">
                  <a:lumMod val="6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A5D0ABF1-1B81-4C26-96D2-B53A0512250C}"/>
                </a:ext>
              </a:extLst>
            </p:cNvPr>
            <p:cNvCxnSpPr/>
            <p:nvPr/>
          </p:nvCxnSpPr>
          <p:spPr>
            <a:xfrm>
              <a:off x="6248400" y="381000"/>
              <a:ext cx="0" cy="6336268"/>
            </a:xfrm>
            <a:prstGeom prst="line">
              <a:avLst/>
            </a:prstGeom>
            <a:ln w="12700">
              <a:solidFill>
                <a:schemeClr val="bg1">
                  <a:lumMod val="6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9F4598B-2607-432D-B100-9FB5C02CE1D4}"/>
                </a:ext>
              </a:extLst>
            </p:cNvPr>
            <p:cNvCxnSpPr/>
            <p:nvPr/>
          </p:nvCxnSpPr>
          <p:spPr>
            <a:xfrm>
              <a:off x="6477000" y="381000"/>
              <a:ext cx="0" cy="6336268"/>
            </a:xfrm>
            <a:prstGeom prst="line">
              <a:avLst/>
            </a:prstGeom>
            <a:ln w="12700">
              <a:solidFill>
                <a:schemeClr val="bg1">
                  <a:lumMod val="6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C0D4145C-47B6-434F-A1B0-B0DF44D4D01E}"/>
                </a:ext>
              </a:extLst>
            </p:cNvPr>
            <p:cNvCxnSpPr/>
            <p:nvPr/>
          </p:nvCxnSpPr>
          <p:spPr>
            <a:xfrm>
              <a:off x="6705600" y="381000"/>
              <a:ext cx="0" cy="6336268"/>
            </a:xfrm>
            <a:prstGeom prst="line">
              <a:avLst/>
            </a:prstGeom>
            <a:ln w="12700">
              <a:solidFill>
                <a:schemeClr val="bg1">
                  <a:lumMod val="6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C65E40FE-BA06-4A4F-9506-40C7B05FFE88}"/>
                </a:ext>
              </a:extLst>
            </p:cNvPr>
            <p:cNvCxnSpPr/>
            <p:nvPr/>
          </p:nvCxnSpPr>
          <p:spPr>
            <a:xfrm>
              <a:off x="6934200" y="381000"/>
              <a:ext cx="0" cy="6336268"/>
            </a:xfrm>
            <a:prstGeom prst="line">
              <a:avLst/>
            </a:prstGeom>
            <a:ln w="12700">
              <a:solidFill>
                <a:schemeClr val="bg1">
                  <a:lumMod val="6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6072C77B-F531-4DE7-93CD-1188A790964D}"/>
                </a:ext>
              </a:extLst>
            </p:cNvPr>
            <p:cNvCxnSpPr/>
            <p:nvPr/>
          </p:nvCxnSpPr>
          <p:spPr>
            <a:xfrm>
              <a:off x="7162800" y="381000"/>
              <a:ext cx="0" cy="6336268"/>
            </a:xfrm>
            <a:prstGeom prst="line">
              <a:avLst/>
            </a:prstGeom>
            <a:ln w="12700">
              <a:solidFill>
                <a:schemeClr val="bg1">
                  <a:lumMod val="6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BC7C8917-46B6-4B23-9032-C00351AD6F1C}"/>
                </a:ext>
              </a:extLst>
            </p:cNvPr>
            <p:cNvCxnSpPr/>
            <p:nvPr/>
          </p:nvCxnSpPr>
          <p:spPr>
            <a:xfrm>
              <a:off x="7391400" y="381000"/>
              <a:ext cx="0" cy="6336268"/>
            </a:xfrm>
            <a:prstGeom prst="line">
              <a:avLst/>
            </a:prstGeom>
            <a:ln w="12700">
              <a:solidFill>
                <a:schemeClr val="bg1">
                  <a:lumMod val="6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5A787C4B-36CF-4B48-BEC0-FE73C0FB010B}"/>
                </a:ext>
              </a:extLst>
            </p:cNvPr>
            <p:cNvCxnSpPr/>
            <p:nvPr/>
          </p:nvCxnSpPr>
          <p:spPr>
            <a:xfrm>
              <a:off x="7620000" y="381000"/>
              <a:ext cx="0" cy="6336268"/>
            </a:xfrm>
            <a:prstGeom prst="line">
              <a:avLst/>
            </a:prstGeom>
            <a:ln w="12700">
              <a:solidFill>
                <a:schemeClr val="bg1">
                  <a:lumMod val="6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667AA7B-8C76-485D-9F01-BD5798343BBA}"/>
                </a:ext>
              </a:extLst>
            </p:cNvPr>
            <p:cNvCxnSpPr/>
            <p:nvPr/>
          </p:nvCxnSpPr>
          <p:spPr>
            <a:xfrm>
              <a:off x="7848600" y="381000"/>
              <a:ext cx="0" cy="6336268"/>
            </a:xfrm>
            <a:prstGeom prst="line">
              <a:avLst/>
            </a:prstGeom>
            <a:ln w="12700">
              <a:solidFill>
                <a:schemeClr val="bg1">
                  <a:lumMod val="6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58688FCA-141E-4E67-B524-804092B5E5C3}"/>
                </a:ext>
              </a:extLst>
            </p:cNvPr>
            <p:cNvCxnSpPr/>
            <p:nvPr/>
          </p:nvCxnSpPr>
          <p:spPr>
            <a:xfrm>
              <a:off x="8077200" y="381000"/>
              <a:ext cx="0" cy="6336268"/>
            </a:xfrm>
            <a:prstGeom prst="line">
              <a:avLst/>
            </a:prstGeom>
            <a:ln w="12700">
              <a:solidFill>
                <a:schemeClr val="bg1">
                  <a:lumMod val="6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B0E4D474-44C7-4612-A922-DD127876BE65}"/>
                </a:ext>
              </a:extLst>
            </p:cNvPr>
            <p:cNvCxnSpPr/>
            <p:nvPr/>
          </p:nvCxnSpPr>
          <p:spPr>
            <a:xfrm>
              <a:off x="8305800" y="381000"/>
              <a:ext cx="0" cy="6336268"/>
            </a:xfrm>
            <a:prstGeom prst="line">
              <a:avLst/>
            </a:prstGeom>
            <a:ln w="12700">
              <a:solidFill>
                <a:schemeClr val="bg1">
                  <a:lumMod val="6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540A031E-06F7-4CD5-93DA-89B90CCE416C}"/>
                </a:ext>
              </a:extLst>
            </p:cNvPr>
            <p:cNvCxnSpPr/>
            <p:nvPr/>
          </p:nvCxnSpPr>
          <p:spPr>
            <a:xfrm>
              <a:off x="8534400" y="381000"/>
              <a:ext cx="0" cy="6336268"/>
            </a:xfrm>
            <a:prstGeom prst="line">
              <a:avLst/>
            </a:prstGeom>
            <a:ln w="12700">
              <a:solidFill>
                <a:schemeClr val="bg1">
                  <a:lumMod val="6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75BE7871-9BAB-475C-B93B-50B463919071}"/>
                </a:ext>
              </a:extLst>
            </p:cNvPr>
            <p:cNvCxnSpPr/>
            <p:nvPr/>
          </p:nvCxnSpPr>
          <p:spPr>
            <a:xfrm>
              <a:off x="8763000" y="381000"/>
              <a:ext cx="0" cy="6336268"/>
            </a:xfrm>
            <a:prstGeom prst="line">
              <a:avLst/>
            </a:prstGeom>
            <a:ln w="12700">
              <a:solidFill>
                <a:schemeClr val="bg1">
                  <a:lumMod val="6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FA063188-FD64-4153-A58B-C7FB2345EDF5}"/>
                </a:ext>
              </a:extLst>
            </p:cNvPr>
            <p:cNvCxnSpPr/>
            <p:nvPr/>
          </p:nvCxnSpPr>
          <p:spPr>
            <a:xfrm>
              <a:off x="8991600" y="381000"/>
              <a:ext cx="0" cy="6336268"/>
            </a:xfrm>
            <a:prstGeom prst="line">
              <a:avLst/>
            </a:prstGeom>
            <a:ln w="12700">
              <a:solidFill>
                <a:schemeClr val="bg1">
                  <a:lumMod val="6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019D528-455F-4BE7-AE74-61F363811506}"/>
                </a:ext>
              </a:extLst>
            </p:cNvPr>
            <p:cNvCxnSpPr/>
            <p:nvPr/>
          </p:nvCxnSpPr>
          <p:spPr>
            <a:xfrm>
              <a:off x="9220200" y="381000"/>
              <a:ext cx="0" cy="6336268"/>
            </a:xfrm>
            <a:prstGeom prst="line">
              <a:avLst/>
            </a:prstGeom>
            <a:ln w="12700">
              <a:solidFill>
                <a:schemeClr val="bg1">
                  <a:lumMod val="6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32D278BF-05B5-4409-BEFE-B5CF54715FB6}"/>
                </a:ext>
              </a:extLst>
            </p:cNvPr>
            <p:cNvCxnSpPr/>
            <p:nvPr/>
          </p:nvCxnSpPr>
          <p:spPr>
            <a:xfrm>
              <a:off x="9448800" y="381000"/>
              <a:ext cx="0" cy="6336268"/>
            </a:xfrm>
            <a:prstGeom prst="line">
              <a:avLst/>
            </a:prstGeom>
            <a:ln w="12700">
              <a:solidFill>
                <a:schemeClr val="bg1">
                  <a:lumMod val="6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630B8601-E46F-4328-AFCB-0C0AA6A4A3D1}"/>
                </a:ext>
              </a:extLst>
            </p:cNvPr>
            <p:cNvCxnSpPr/>
            <p:nvPr/>
          </p:nvCxnSpPr>
          <p:spPr>
            <a:xfrm>
              <a:off x="9677400" y="381000"/>
              <a:ext cx="0" cy="6336268"/>
            </a:xfrm>
            <a:prstGeom prst="line">
              <a:avLst/>
            </a:prstGeom>
            <a:ln w="12700">
              <a:solidFill>
                <a:schemeClr val="bg1">
                  <a:lumMod val="6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272EF68E-BDA8-4D28-B875-B411D0D0BC85}"/>
                </a:ext>
              </a:extLst>
            </p:cNvPr>
            <p:cNvCxnSpPr/>
            <p:nvPr/>
          </p:nvCxnSpPr>
          <p:spPr>
            <a:xfrm>
              <a:off x="9906000" y="381000"/>
              <a:ext cx="0" cy="6336268"/>
            </a:xfrm>
            <a:prstGeom prst="line">
              <a:avLst/>
            </a:prstGeom>
            <a:ln w="12700">
              <a:solidFill>
                <a:schemeClr val="bg1">
                  <a:lumMod val="6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C713F4CA-6B33-46E4-A858-EEE030AF786D}"/>
                </a:ext>
              </a:extLst>
            </p:cNvPr>
            <p:cNvCxnSpPr/>
            <p:nvPr/>
          </p:nvCxnSpPr>
          <p:spPr>
            <a:xfrm>
              <a:off x="10134600" y="381000"/>
              <a:ext cx="0" cy="6336268"/>
            </a:xfrm>
            <a:prstGeom prst="line">
              <a:avLst/>
            </a:prstGeom>
            <a:ln w="12700">
              <a:solidFill>
                <a:schemeClr val="bg1">
                  <a:lumMod val="6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5B4806A9-97AD-4358-9CFA-CD279DB5ADF1}"/>
                </a:ext>
              </a:extLst>
            </p:cNvPr>
            <p:cNvCxnSpPr/>
            <p:nvPr/>
          </p:nvCxnSpPr>
          <p:spPr>
            <a:xfrm>
              <a:off x="10363200" y="381000"/>
              <a:ext cx="0" cy="6336268"/>
            </a:xfrm>
            <a:prstGeom prst="line">
              <a:avLst/>
            </a:prstGeom>
            <a:ln w="12700">
              <a:solidFill>
                <a:schemeClr val="bg1">
                  <a:lumMod val="6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87D2A7CC-A64C-4EA3-BCF9-AD66FD94C635}"/>
                </a:ext>
              </a:extLst>
            </p:cNvPr>
            <p:cNvCxnSpPr/>
            <p:nvPr/>
          </p:nvCxnSpPr>
          <p:spPr>
            <a:xfrm>
              <a:off x="10591800" y="381000"/>
              <a:ext cx="0" cy="6336268"/>
            </a:xfrm>
            <a:prstGeom prst="line">
              <a:avLst/>
            </a:prstGeom>
            <a:ln w="12700">
              <a:solidFill>
                <a:schemeClr val="bg1">
                  <a:lumMod val="6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94CD1FE6-8FC6-4598-B384-68ED3AC9DE27}"/>
                </a:ext>
              </a:extLst>
            </p:cNvPr>
            <p:cNvCxnSpPr/>
            <p:nvPr/>
          </p:nvCxnSpPr>
          <p:spPr>
            <a:xfrm>
              <a:off x="10820400" y="381000"/>
              <a:ext cx="0" cy="6336268"/>
            </a:xfrm>
            <a:prstGeom prst="line">
              <a:avLst/>
            </a:prstGeom>
            <a:ln w="12700">
              <a:solidFill>
                <a:schemeClr val="bg1">
                  <a:lumMod val="6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E97C3D3F-81DD-43C4-8D23-9A813E9F6AAB}"/>
                </a:ext>
              </a:extLst>
            </p:cNvPr>
            <p:cNvCxnSpPr/>
            <p:nvPr/>
          </p:nvCxnSpPr>
          <p:spPr>
            <a:xfrm>
              <a:off x="11049000" y="381000"/>
              <a:ext cx="0" cy="6336268"/>
            </a:xfrm>
            <a:prstGeom prst="line">
              <a:avLst/>
            </a:prstGeom>
            <a:ln w="12700">
              <a:solidFill>
                <a:schemeClr val="bg1">
                  <a:lumMod val="65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BCD7FE24-FEAA-47D2-BA91-107B448005D1}"/>
              </a:ext>
            </a:extLst>
          </p:cNvPr>
          <p:cNvSpPr>
            <a:spLocks noGrp="1"/>
          </p:cNvSpPr>
          <p:nvPr>
            <p:ph type="title"/>
          </p:nvPr>
        </p:nvSpPr>
        <p:spPr/>
        <p:txBody>
          <a:bodyPr/>
          <a:lstStyle/>
          <a:p>
            <a:r>
              <a:rPr lang="en-US" dirty="0"/>
              <a:t>Critical tasks</a:t>
            </a:r>
          </a:p>
        </p:txBody>
      </p:sp>
      <p:sp>
        <p:nvSpPr>
          <p:cNvPr id="3" name="Content Placeholder 2">
            <a:extLst>
              <a:ext uri="{FF2B5EF4-FFF2-40B4-BE49-F238E27FC236}">
                <a16:creationId xmlns:a16="http://schemas.microsoft.com/office/drawing/2014/main" id="{15D2C8D8-38CF-4ED7-86B5-121DE9831B9A}"/>
              </a:ext>
            </a:extLst>
          </p:cNvPr>
          <p:cNvSpPr>
            <a:spLocks noGrp="1"/>
          </p:cNvSpPr>
          <p:nvPr>
            <p:ph idx="1"/>
          </p:nvPr>
        </p:nvSpPr>
        <p:spPr>
          <a:xfrm>
            <a:off x="609600" y="1775192"/>
            <a:ext cx="4114800" cy="4473208"/>
          </a:xfrm>
        </p:spPr>
        <p:txBody>
          <a:bodyPr>
            <a:normAutofit fontScale="85000" lnSpcReduction="20000"/>
          </a:bodyPr>
          <a:lstStyle/>
          <a:p>
            <a:r>
              <a:rPr lang="en-US" dirty="0"/>
              <a:t>We can find the critical tasks by working backward from the task(s) with the latest finish time</a:t>
            </a:r>
          </a:p>
          <a:p>
            <a:r>
              <a:rPr lang="en-US" dirty="0"/>
              <a:t>Whichever of its predecessors have the latest end time are also critical</a:t>
            </a:r>
          </a:p>
          <a:p>
            <a:r>
              <a:rPr lang="en-US" dirty="0"/>
              <a:t>If any of these are delayed, the whole project will be delayed</a:t>
            </a:r>
          </a:p>
        </p:txBody>
      </p:sp>
      <p:sp>
        <p:nvSpPr>
          <p:cNvPr id="5" name="TextBox 4">
            <a:extLst>
              <a:ext uri="{FF2B5EF4-FFF2-40B4-BE49-F238E27FC236}">
                <a16:creationId xmlns:a16="http://schemas.microsoft.com/office/drawing/2014/main" id="{FD73C539-01FD-428C-ACEF-9E46EAF6A850}"/>
              </a:ext>
            </a:extLst>
          </p:cNvPr>
          <p:cNvSpPr txBox="1"/>
          <p:nvPr/>
        </p:nvSpPr>
        <p:spPr>
          <a:xfrm>
            <a:off x="4516528" y="343268"/>
            <a:ext cx="1028703" cy="6514732"/>
          </a:xfrm>
          <a:prstGeom prst="rect">
            <a:avLst/>
          </a:prstGeom>
          <a:noFill/>
        </p:spPr>
        <p:txBody>
          <a:bodyPr wrap="square" rtlCol="0">
            <a:spAutoFit/>
          </a:bodyPr>
          <a:lstStyle/>
          <a:p>
            <a:pPr algn="ctr">
              <a:lnSpc>
                <a:spcPts val="3550"/>
              </a:lnSpc>
            </a:pPr>
            <a:r>
              <a:rPr lang="en-US" sz="2200" dirty="0"/>
              <a:t>1</a:t>
            </a:r>
          </a:p>
          <a:p>
            <a:pPr algn="ctr">
              <a:lnSpc>
                <a:spcPts val="3550"/>
              </a:lnSpc>
            </a:pPr>
            <a:r>
              <a:rPr lang="en-US" sz="2200" dirty="0"/>
              <a:t>2</a:t>
            </a:r>
          </a:p>
          <a:p>
            <a:pPr algn="ctr">
              <a:lnSpc>
                <a:spcPts val="3550"/>
              </a:lnSpc>
            </a:pPr>
            <a:r>
              <a:rPr lang="en-US" sz="2200" dirty="0"/>
              <a:t>3</a:t>
            </a:r>
          </a:p>
          <a:p>
            <a:pPr algn="ctr">
              <a:lnSpc>
                <a:spcPts val="3550"/>
              </a:lnSpc>
            </a:pPr>
            <a:r>
              <a:rPr lang="en-US" sz="2200" dirty="0"/>
              <a:t>4</a:t>
            </a:r>
          </a:p>
          <a:p>
            <a:pPr algn="ctr">
              <a:lnSpc>
                <a:spcPts val="3550"/>
              </a:lnSpc>
            </a:pPr>
            <a:r>
              <a:rPr lang="en-US" sz="2200" dirty="0"/>
              <a:t>5</a:t>
            </a:r>
          </a:p>
          <a:p>
            <a:pPr algn="ctr">
              <a:lnSpc>
                <a:spcPts val="3550"/>
              </a:lnSpc>
            </a:pPr>
            <a:r>
              <a:rPr lang="en-US" sz="2200" dirty="0"/>
              <a:t>6</a:t>
            </a:r>
          </a:p>
          <a:p>
            <a:pPr algn="ctr">
              <a:lnSpc>
                <a:spcPts val="3550"/>
              </a:lnSpc>
            </a:pPr>
            <a:r>
              <a:rPr lang="en-US" sz="2200" dirty="0"/>
              <a:t>7</a:t>
            </a:r>
          </a:p>
          <a:p>
            <a:pPr algn="ctr">
              <a:lnSpc>
                <a:spcPts val="3550"/>
              </a:lnSpc>
            </a:pPr>
            <a:r>
              <a:rPr lang="en-US" sz="2200" dirty="0"/>
              <a:t>8</a:t>
            </a:r>
          </a:p>
          <a:p>
            <a:pPr algn="ctr">
              <a:lnSpc>
                <a:spcPts val="3550"/>
              </a:lnSpc>
            </a:pPr>
            <a:r>
              <a:rPr lang="en-US" sz="2200" dirty="0"/>
              <a:t>9</a:t>
            </a:r>
          </a:p>
          <a:p>
            <a:pPr algn="ctr">
              <a:lnSpc>
                <a:spcPts val="3550"/>
              </a:lnSpc>
            </a:pPr>
            <a:r>
              <a:rPr lang="en-US" sz="2200" dirty="0"/>
              <a:t>10</a:t>
            </a:r>
          </a:p>
          <a:p>
            <a:pPr algn="ctr">
              <a:lnSpc>
                <a:spcPts val="3550"/>
              </a:lnSpc>
            </a:pPr>
            <a:r>
              <a:rPr lang="en-US" sz="2200" dirty="0"/>
              <a:t>11</a:t>
            </a:r>
          </a:p>
          <a:p>
            <a:pPr algn="ctr">
              <a:lnSpc>
                <a:spcPts val="3550"/>
              </a:lnSpc>
            </a:pPr>
            <a:r>
              <a:rPr lang="en-US" sz="2200" dirty="0"/>
              <a:t>12</a:t>
            </a:r>
          </a:p>
          <a:p>
            <a:pPr algn="ctr">
              <a:lnSpc>
                <a:spcPts val="3550"/>
              </a:lnSpc>
            </a:pPr>
            <a:r>
              <a:rPr lang="en-US" sz="2200" dirty="0"/>
              <a:t>13</a:t>
            </a:r>
          </a:p>
          <a:p>
            <a:pPr algn="ctr">
              <a:lnSpc>
                <a:spcPts val="3550"/>
              </a:lnSpc>
            </a:pPr>
            <a:r>
              <a:rPr lang="en-US" sz="2200" dirty="0"/>
              <a:t>14</a:t>
            </a:r>
          </a:p>
        </p:txBody>
      </p:sp>
      <p:cxnSp>
        <p:nvCxnSpPr>
          <p:cNvPr id="6" name="Straight Arrow Connector 5">
            <a:extLst>
              <a:ext uri="{FF2B5EF4-FFF2-40B4-BE49-F238E27FC236}">
                <a16:creationId xmlns:a16="http://schemas.microsoft.com/office/drawing/2014/main" id="{8D6C0D17-0D2E-4B43-9161-D13B67064C22}"/>
              </a:ext>
            </a:extLst>
          </p:cNvPr>
          <p:cNvCxnSpPr>
            <a:cxnSpLocks/>
          </p:cNvCxnSpPr>
          <p:nvPr/>
        </p:nvCxnSpPr>
        <p:spPr>
          <a:xfrm>
            <a:off x="5334000" y="381000"/>
            <a:ext cx="6096000" cy="0"/>
          </a:xfrm>
          <a:prstGeom prst="straightConnector1">
            <a:avLst/>
          </a:prstGeom>
          <a:ln w="38100">
            <a:tailEnd type="stealth" w="lg" len="lg"/>
          </a:ln>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5F5F4108-BAF8-4F65-A4C2-901C4FBD2AD7}"/>
              </a:ext>
            </a:extLst>
          </p:cNvPr>
          <p:cNvSpPr txBox="1"/>
          <p:nvPr/>
        </p:nvSpPr>
        <p:spPr>
          <a:xfrm>
            <a:off x="11412631" y="192052"/>
            <a:ext cx="703169" cy="369332"/>
          </a:xfrm>
          <a:prstGeom prst="rect">
            <a:avLst/>
          </a:prstGeom>
          <a:noFill/>
        </p:spPr>
        <p:txBody>
          <a:bodyPr wrap="square" rtlCol="0">
            <a:spAutoFit/>
          </a:bodyPr>
          <a:lstStyle/>
          <a:p>
            <a:r>
              <a:rPr lang="en-US" dirty="0"/>
              <a:t>Time</a:t>
            </a:r>
          </a:p>
        </p:txBody>
      </p:sp>
      <p:sp>
        <p:nvSpPr>
          <p:cNvPr id="8" name="TextBox 7">
            <a:extLst>
              <a:ext uri="{FF2B5EF4-FFF2-40B4-BE49-F238E27FC236}">
                <a16:creationId xmlns:a16="http://schemas.microsoft.com/office/drawing/2014/main" id="{A28A92A9-08A6-424F-8D81-63EBAC86AB9B}"/>
              </a:ext>
            </a:extLst>
          </p:cNvPr>
          <p:cNvSpPr txBox="1"/>
          <p:nvPr/>
        </p:nvSpPr>
        <p:spPr>
          <a:xfrm>
            <a:off x="5181600" y="0"/>
            <a:ext cx="6535831" cy="369332"/>
          </a:xfrm>
          <a:prstGeom prst="rect">
            <a:avLst/>
          </a:prstGeom>
          <a:noFill/>
        </p:spPr>
        <p:txBody>
          <a:bodyPr wrap="square" rtlCol="0">
            <a:spAutoFit/>
          </a:bodyPr>
          <a:lstStyle/>
          <a:p>
            <a:r>
              <a:rPr lang="en-US" dirty="0"/>
              <a:t>0                      5                     10                    15                     20                   25</a:t>
            </a:r>
          </a:p>
        </p:txBody>
      </p:sp>
      <p:cxnSp>
        <p:nvCxnSpPr>
          <p:cNvPr id="14" name="Straight Arrow Connector 13">
            <a:extLst>
              <a:ext uri="{FF2B5EF4-FFF2-40B4-BE49-F238E27FC236}">
                <a16:creationId xmlns:a16="http://schemas.microsoft.com/office/drawing/2014/main" id="{1E75AB34-154D-4A75-AAB7-14F6E45BDA5E}"/>
              </a:ext>
            </a:extLst>
          </p:cNvPr>
          <p:cNvCxnSpPr>
            <a:cxnSpLocks/>
          </p:cNvCxnSpPr>
          <p:nvPr/>
        </p:nvCxnSpPr>
        <p:spPr>
          <a:xfrm>
            <a:off x="6705600" y="762000"/>
            <a:ext cx="0" cy="228600"/>
          </a:xfrm>
          <a:prstGeom prst="straightConnector1">
            <a:avLst/>
          </a:prstGeom>
          <a:ln w="25400">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a:extLst>
              <a:ext uri="{FF2B5EF4-FFF2-40B4-BE49-F238E27FC236}">
                <a16:creationId xmlns:a16="http://schemas.microsoft.com/office/drawing/2014/main" id="{394D4A51-EE1F-4E01-B2F6-D45EE1E45EDD}"/>
              </a:ext>
            </a:extLst>
          </p:cNvPr>
          <p:cNvCxnSpPr>
            <a:cxnSpLocks/>
          </p:cNvCxnSpPr>
          <p:nvPr/>
        </p:nvCxnSpPr>
        <p:spPr>
          <a:xfrm>
            <a:off x="6705600" y="1170968"/>
            <a:ext cx="0" cy="276832"/>
          </a:xfrm>
          <a:prstGeom prst="straightConnector1">
            <a:avLst/>
          </a:prstGeom>
          <a:ln w="25400">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16" name="Straight Arrow Connector 15">
            <a:extLst>
              <a:ext uri="{FF2B5EF4-FFF2-40B4-BE49-F238E27FC236}">
                <a16:creationId xmlns:a16="http://schemas.microsoft.com/office/drawing/2014/main" id="{A145A86C-4DF0-4351-8B33-293FC88E3E16}"/>
              </a:ext>
            </a:extLst>
          </p:cNvPr>
          <p:cNvCxnSpPr>
            <a:cxnSpLocks/>
          </p:cNvCxnSpPr>
          <p:nvPr/>
        </p:nvCxnSpPr>
        <p:spPr>
          <a:xfrm>
            <a:off x="6705600" y="1628168"/>
            <a:ext cx="0" cy="276832"/>
          </a:xfrm>
          <a:prstGeom prst="straightConnector1">
            <a:avLst/>
          </a:prstGeom>
          <a:ln w="25400">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17" name="Straight Arrow Connector 16">
            <a:extLst>
              <a:ext uri="{FF2B5EF4-FFF2-40B4-BE49-F238E27FC236}">
                <a16:creationId xmlns:a16="http://schemas.microsoft.com/office/drawing/2014/main" id="{3ED22A88-FE7C-48BB-93F5-6CE916EB3E5D}"/>
              </a:ext>
            </a:extLst>
          </p:cNvPr>
          <p:cNvCxnSpPr>
            <a:cxnSpLocks/>
            <a:stCxn id="21" idx="3"/>
          </p:cNvCxnSpPr>
          <p:nvPr/>
        </p:nvCxnSpPr>
        <p:spPr>
          <a:xfrm>
            <a:off x="7848600" y="1104900"/>
            <a:ext cx="0" cy="1257300"/>
          </a:xfrm>
          <a:prstGeom prst="straightConnector1">
            <a:avLst/>
          </a:prstGeom>
          <a:ln w="25400">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4486FB76-7650-49C7-BAA3-4BB03821EF69}"/>
              </a:ext>
            </a:extLst>
          </p:cNvPr>
          <p:cNvCxnSpPr/>
          <p:nvPr/>
        </p:nvCxnSpPr>
        <p:spPr>
          <a:xfrm>
            <a:off x="7162800" y="1447800"/>
            <a:ext cx="685800" cy="0"/>
          </a:xfrm>
          <a:prstGeom prst="line">
            <a:avLst/>
          </a:prstGeom>
          <a:ln w="25400">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30" name="Rectangle 29">
            <a:extLst>
              <a:ext uri="{FF2B5EF4-FFF2-40B4-BE49-F238E27FC236}">
                <a16:creationId xmlns:a16="http://schemas.microsoft.com/office/drawing/2014/main" id="{E404C425-4E76-4D96-B3CD-180EB0CC1812}"/>
              </a:ext>
            </a:extLst>
          </p:cNvPr>
          <p:cNvSpPr/>
          <p:nvPr/>
        </p:nvSpPr>
        <p:spPr>
          <a:xfrm>
            <a:off x="8077197" y="3276600"/>
            <a:ext cx="457200" cy="2286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cxnSp>
        <p:nvCxnSpPr>
          <p:cNvPr id="38" name="Straight Arrow Connector 37">
            <a:extLst>
              <a:ext uri="{FF2B5EF4-FFF2-40B4-BE49-F238E27FC236}">
                <a16:creationId xmlns:a16="http://schemas.microsoft.com/office/drawing/2014/main" id="{D32082E5-C487-4ED7-85E9-503A0BB30329}"/>
              </a:ext>
            </a:extLst>
          </p:cNvPr>
          <p:cNvCxnSpPr>
            <a:cxnSpLocks/>
          </p:cNvCxnSpPr>
          <p:nvPr/>
        </p:nvCxnSpPr>
        <p:spPr>
          <a:xfrm>
            <a:off x="8077196" y="2133600"/>
            <a:ext cx="0" cy="685800"/>
          </a:xfrm>
          <a:prstGeom prst="straightConnector1">
            <a:avLst/>
          </a:prstGeom>
          <a:ln w="25400">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40" name="Straight Arrow Connector 39">
            <a:extLst>
              <a:ext uri="{FF2B5EF4-FFF2-40B4-BE49-F238E27FC236}">
                <a16:creationId xmlns:a16="http://schemas.microsoft.com/office/drawing/2014/main" id="{9DA5FB8B-25B8-49B0-86B1-360CFCE2BA72}"/>
              </a:ext>
            </a:extLst>
          </p:cNvPr>
          <p:cNvCxnSpPr>
            <a:cxnSpLocks/>
          </p:cNvCxnSpPr>
          <p:nvPr/>
        </p:nvCxnSpPr>
        <p:spPr>
          <a:xfrm>
            <a:off x="8077197" y="3048000"/>
            <a:ext cx="0" cy="228600"/>
          </a:xfrm>
          <a:prstGeom prst="straightConnector1">
            <a:avLst/>
          </a:prstGeom>
          <a:ln w="25400">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44" name="Straight Arrow Connector 43">
            <a:extLst>
              <a:ext uri="{FF2B5EF4-FFF2-40B4-BE49-F238E27FC236}">
                <a16:creationId xmlns:a16="http://schemas.microsoft.com/office/drawing/2014/main" id="{416E57E0-B3A1-40ED-BF0D-4D01BF96DA1F}"/>
              </a:ext>
            </a:extLst>
          </p:cNvPr>
          <p:cNvCxnSpPr>
            <a:cxnSpLocks/>
          </p:cNvCxnSpPr>
          <p:nvPr/>
        </p:nvCxnSpPr>
        <p:spPr>
          <a:xfrm>
            <a:off x="8077197" y="3505200"/>
            <a:ext cx="0" cy="228600"/>
          </a:xfrm>
          <a:prstGeom prst="straightConnector1">
            <a:avLst/>
          </a:prstGeom>
          <a:ln w="25400">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45" name="Straight Arrow Connector 44">
            <a:extLst>
              <a:ext uri="{FF2B5EF4-FFF2-40B4-BE49-F238E27FC236}">
                <a16:creationId xmlns:a16="http://schemas.microsoft.com/office/drawing/2014/main" id="{ECC14B81-565C-4C8D-BADD-D6B8258BCC18}"/>
              </a:ext>
            </a:extLst>
          </p:cNvPr>
          <p:cNvCxnSpPr>
            <a:cxnSpLocks/>
          </p:cNvCxnSpPr>
          <p:nvPr/>
        </p:nvCxnSpPr>
        <p:spPr>
          <a:xfrm>
            <a:off x="7848599" y="2590799"/>
            <a:ext cx="0" cy="1600201"/>
          </a:xfrm>
          <a:prstGeom prst="straightConnector1">
            <a:avLst/>
          </a:prstGeom>
          <a:ln w="25400">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57" name="Straight Arrow Connector 56">
            <a:extLst>
              <a:ext uri="{FF2B5EF4-FFF2-40B4-BE49-F238E27FC236}">
                <a16:creationId xmlns:a16="http://schemas.microsoft.com/office/drawing/2014/main" id="{99B4C694-89A5-4AE7-8127-FD18BF633265}"/>
              </a:ext>
            </a:extLst>
          </p:cNvPr>
          <p:cNvCxnSpPr>
            <a:cxnSpLocks/>
          </p:cNvCxnSpPr>
          <p:nvPr/>
        </p:nvCxnSpPr>
        <p:spPr>
          <a:xfrm flipH="1">
            <a:off x="8762996" y="2590799"/>
            <a:ext cx="1" cy="2057401"/>
          </a:xfrm>
          <a:prstGeom prst="straightConnector1">
            <a:avLst/>
          </a:prstGeom>
          <a:ln w="25400">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61" name="Connector: Elbow 60">
            <a:extLst>
              <a:ext uri="{FF2B5EF4-FFF2-40B4-BE49-F238E27FC236}">
                <a16:creationId xmlns:a16="http://schemas.microsoft.com/office/drawing/2014/main" id="{56A1D585-DE79-4FAE-9386-57BD7C3F89E4}"/>
              </a:ext>
            </a:extLst>
          </p:cNvPr>
          <p:cNvCxnSpPr>
            <a:cxnSpLocks/>
          </p:cNvCxnSpPr>
          <p:nvPr/>
        </p:nvCxnSpPr>
        <p:spPr>
          <a:xfrm rot="16200000" flipH="1">
            <a:off x="7162793" y="3962407"/>
            <a:ext cx="3200400" cy="914387"/>
          </a:xfrm>
          <a:prstGeom prst="bentConnector3">
            <a:avLst>
              <a:gd name="adj1" fmla="val 65"/>
            </a:avLst>
          </a:prstGeom>
          <a:ln w="25400">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66" name="Connector: Elbow 65">
            <a:extLst>
              <a:ext uri="{FF2B5EF4-FFF2-40B4-BE49-F238E27FC236}">
                <a16:creationId xmlns:a16="http://schemas.microsoft.com/office/drawing/2014/main" id="{BFD737A4-304C-4A74-8E18-3166F1AB7E1A}"/>
              </a:ext>
            </a:extLst>
          </p:cNvPr>
          <p:cNvCxnSpPr>
            <a:cxnSpLocks/>
          </p:cNvCxnSpPr>
          <p:nvPr/>
        </p:nvCxnSpPr>
        <p:spPr>
          <a:xfrm rot="16200000" flipH="1">
            <a:off x="7848596" y="3962404"/>
            <a:ext cx="1828799" cy="457192"/>
          </a:xfrm>
          <a:prstGeom prst="bentConnector3">
            <a:avLst>
              <a:gd name="adj1" fmla="val 0"/>
            </a:avLst>
          </a:prstGeom>
          <a:ln w="25400">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71" name="Connector: Elbow 70">
            <a:extLst>
              <a:ext uri="{FF2B5EF4-FFF2-40B4-BE49-F238E27FC236}">
                <a16:creationId xmlns:a16="http://schemas.microsoft.com/office/drawing/2014/main" id="{9666C38E-5453-43BD-8556-30C503167EA2}"/>
              </a:ext>
            </a:extLst>
          </p:cNvPr>
          <p:cNvCxnSpPr>
            <a:cxnSpLocks/>
          </p:cNvCxnSpPr>
          <p:nvPr/>
        </p:nvCxnSpPr>
        <p:spPr>
          <a:xfrm rot="16200000" flipH="1">
            <a:off x="8420099" y="4305301"/>
            <a:ext cx="1371599" cy="1142998"/>
          </a:xfrm>
          <a:prstGeom prst="bentConnector3">
            <a:avLst>
              <a:gd name="adj1" fmla="val 0"/>
            </a:avLst>
          </a:prstGeom>
          <a:ln w="25400">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75" name="Straight Arrow Connector 74">
            <a:extLst>
              <a:ext uri="{FF2B5EF4-FFF2-40B4-BE49-F238E27FC236}">
                <a16:creationId xmlns:a16="http://schemas.microsoft.com/office/drawing/2014/main" id="{8CE61344-3447-4354-B2F4-CEC6C3EB2C9B}"/>
              </a:ext>
            </a:extLst>
          </p:cNvPr>
          <p:cNvCxnSpPr>
            <a:cxnSpLocks/>
          </p:cNvCxnSpPr>
          <p:nvPr/>
        </p:nvCxnSpPr>
        <p:spPr>
          <a:xfrm>
            <a:off x="10591798" y="5791200"/>
            <a:ext cx="0" cy="685800"/>
          </a:xfrm>
          <a:prstGeom prst="straightConnector1">
            <a:avLst/>
          </a:prstGeom>
          <a:ln w="25400">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78" name="Straight Arrow Connector 77">
            <a:extLst>
              <a:ext uri="{FF2B5EF4-FFF2-40B4-BE49-F238E27FC236}">
                <a16:creationId xmlns:a16="http://schemas.microsoft.com/office/drawing/2014/main" id="{A83DB48D-32A3-4317-9FA4-B5973AD2D822}"/>
              </a:ext>
            </a:extLst>
          </p:cNvPr>
          <p:cNvCxnSpPr>
            <a:cxnSpLocks/>
          </p:cNvCxnSpPr>
          <p:nvPr/>
        </p:nvCxnSpPr>
        <p:spPr>
          <a:xfrm>
            <a:off x="9677397" y="6019800"/>
            <a:ext cx="914401" cy="0"/>
          </a:xfrm>
          <a:prstGeom prst="straightConnector1">
            <a:avLst/>
          </a:prstGeom>
          <a:ln w="25400">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4" name="Rectangle 3">
            <a:extLst>
              <a:ext uri="{FF2B5EF4-FFF2-40B4-BE49-F238E27FC236}">
                <a16:creationId xmlns:a16="http://schemas.microsoft.com/office/drawing/2014/main" id="{3ED76358-A066-4B12-91D6-ED3D72418FBA}"/>
              </a:ext>
            </a:extLst>
          </p:cNvPr>
          <p:cNvSpPr/>
          <p:nvPr/>
        </p:nvSpPr>
        <p:spPr>
          <a:xfrm>
            <a:off x="7848600" y="2362200"/>
            <a:ext cx="914396" cy="228600"/>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8" name="Rectangle 17">
            <a:extLst>
              <a:ext uri="{FF2B5EF4-FFF2-40B4-BE49-F238E27FC236}">
                <a16:creationId xmlns:a16="http://schemas.microsoft.com/office/drawing/2014/main" id="{52BABCCC-DF82-4A2B-AD20-9BE861D1751D}"/>
              </a:ext>
            </a:extLst>
          </p:cNvPr>
          <p:cNvSpPr/>
          <p:nvPr/>
        </p:nvSpPr>
        <p:spPr>
          <a:xfrm>
            <a:off x="5334000" y="533400"/>
            <a:ext cx="1371600" cy="228600"/>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9" name="Rectangle 18">
            <a:extLst>
              <a:ext uri="{FF2B5EF4-FFF2-40B4-BE49-F238E27FC236}">
                <a16:creationId xmlns:a16="http://schemas.microsoft.com/office/drawing/2014/main" id="{C2C55FD2-0634-416B-B401-19616D9500B6}"/>
              </a:ext>
            </a:extLst>
          </p:cNvPr>
          <p:cNvSpPr/>
          <p:nvPr/>
        </p:nvSpPr>
        <p:spPr>
          <a:xfrm>
            <a:off x="6705600" y="1447800"/>
            <a:ext cx="457200" cy="2286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0" name="Rectangle 19">
            <a:extLst>
              <a:ext uri="{FF2B5EF4-FFF2-40B4-BE49-F238E27FC236}">
                <a16:creationId xmlns:a16="http://schemas.microsoft.com/office/drawing/2014/main" id="{15A66C9F-B587-4BC9-8465-BB4E16D28D09}"/>
              </a:ext>
            </a:extLst>
          </p:cNvPr>
          <p:cNvSpPr/>
          <p:nvPr/>
        </p:nvSpPr>
        <p:spPr>
          <a:xfrm>
            <a:off x="6705600" y="1905000"/>
            <a:ext cx="1371600" cy="2286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1" name="Rectangle 20">
            <a:extLst>
              <a:ext uri="{FF2B5EF4-FFF2-40B4-BE49-F238E27FC236}">
                <a16:creationId xmlns:a16="http://schemas.microsoft.com/office/drawing/2014/main" id="{3DA4FD42-84FC-4174-BC7D-E67BB86AC794}"/>
              </a:ext>
            </a:extLst>
          </p:cNvPr>
          <p:cNvSpPr/>
          <p:nvPr/>
        </p:nvSpPr>
        <p:spPr>
          <a:xfrm>
            <a:off x="6705600" y="990600"/>
            <a:ext cx="1143000" cy="228600"/>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1" name="Rectangle 30">
            <a:extLst>
              <a:ext uri="{FF2B5EF4-FFF2-40B4-BE49-F238E27FC236}">
                <a16:creationId xmlns:a16="http://schemas.microsoft.com/office/drawing/2014/main" id="{CA92EEAC-A7F8-46C8-B817-777729F99BEB}"/>
              </a:ext>
            </a:extLst>
          </p:cNvPr>
          <p:cNvSpPr/>
          <p:nvPr/>
        </p:nvSpPr>
        <p:spPr>
          <a:xfrm>
            <a:off x="8077196" y="3733800"/>
            <a:ext cx="914396" cy="2286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2" name="Rectangle 31">
            <a:extLst>
              <a:ext uri="{FF2B5EF4-FFF2-40B4-BE49-F238E27FC236}">
                <a16:creationId xmlns:a16="http://schemas.microsoft.com/office/drawing/2014/main" id="{46A1AEFA-8D49-4617-8EF0-05EF5FD08DFE}"/>
              </a:ext>
            </a:extLst>
          </p:cNvPr>
          <p:cNvSpPr/>
          <p:nvPr/>
        </p:nvSpPr>
        <p:spPr>
          <a:xfrm>
            <a:off x="7848599" y="4191000"/>
            <a:ext cx="685800" cy="2286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3" name="Rectangle 32">
            <a:extLst>
              <a:ext uri="{FF2B5EF4-FFF2-40B4-BE49-F238E27FC236}">
                <a16:creationId xmlns:a16="http://schemas.microsoft.com/office/drawing/2014/main" id="{E3F44F56-959D-4820-A5BD-5BD14B442037}"/>
              </a:ext>
            </a:extLst>
          </p:cNvPr>
          <p:cNvSpPr/>
          <p:nvPr/>
        </p:nvSpPr>
        <p:spPr>
          <a:xfrm>
            <a:off x="8763002" y="4648200"/>
            <a:ext cx="914396" cy="228600"/>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4" name="Rectangle 33">
            <a:extLst>
              <a:ext uri="{FF2B5EF4-FFF2-40B4-BE49-F238E27FC236}">
                <a16:creationId xmlns:a16="http://schemas.microsoft.com/office/drawing/2014/main" id="{E88D7F4D-38F1-4EB7-B9CD-111EDBDBF606}"/>
              </a:ext>
            </a:extLst>
          </p:cNvPr>
          <p:cNvSpPr/>
          <p:nvPr/>
        </p:nvSpPr>
        <p:spPr>
          <a:xfrm>
            <a:off x="8991591" y="5105400"/>
            <a:ext cx="228597" cy="2286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5" name="Rectangle 34">
            <a:extLst>
              <a:ext uri="{FF2B5EF4-FFF2-40B4-BE49-F238E27FC236}">
                <a16:creationId xmlns:a16="http://schemas.microsoft.com/office/drawing/2014/main" id="{FEFC7786-5061-4532-8A9F-3EBFB349285B}"/>
              </a:ext>
            </a:extLst>
          </p:cNvPr>
          <p:cNvSpPr/>
          <p:nvPr/>
        </p:nvSpPr>
        <p:spPr>
          <a:xfrm>
            <a:off x="9677402" y="5562600"/>
            <a:ext cx="914396" cy="228600"/>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6" name="Rectangle 35">
            <a:extLst>
              <a:ext uri="{FF2B5EF4-FFF2-40B4-BE49-F238E27FC236}">
                <a16:creationId xmlns:a16="http://schemas.microsoft.com/office/drawing/2014/main" id="{05990EC4-F92C-41A0-835C-CC7F07DEB744}"/>
              </a:ext>
            </a:extLst>
          </p:cNvPr>
          <p:cNvSpPr/>
          <p:nvPr/>
        </p:nvSpPr>
        <p:spPr>
          <a:xfrm>
            <a:off x="9220197" y="6019800"/>
            <a:ext cx="457200" cy="2286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7" name="Rectangle 36">
            <a:extLst>
              <a:ext uri="{FF2B5EF4-FFF2-40B4-BE49-F238E27FC236}">
                <a16:creationId xmlns:a16="http://schemas.microsoft.com/office/drawing/2014/main" id="{4233DEC3-31EE-4328-9CC3-AE56060699CA}"/>
              </a:ext>
            </a:extLst>
          </p:cNvPr>
          <p:cNvSpPr/>
          <p:nvPr/>
        </p:nvSpPr>
        <p:spPr>
          <a:xfrm>
            <a:off x="10591800" y="6477000"/>
            <a:ext cx="228597" cy="228600"/>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cxnSp>
        <p:nvCxnSpPr>
          <p:cNvPr id="81" name="Straight Arrow Connector 80">
            <a:extLst>
              <a:ext uri="{FF2B5EF4-FFF2-40B4-BE49-F238E27FC236}">
                <a16:creationId xmlns:a16="http://schemas.microsoft.com/office/drawing/2014/main" id="{8557CC28-20E4-49E7-9F3C-EC23D783C543}"/>
              </a:ext>
            </a:extLst>
          </p:cNvPr>
          <p:cNvCxnSpPr>
            <a:cxnSpLocks/>
          </p:cNvCxnSpPr>
          <p:nvPr/>
        </p:nvCxnSpPr>
        <p:spPr>
          <a:xfrm>
            <a:off x="8305800" y="2819400"/>
            <a:ext cx="457196" cy="0"/>
          </a:xfrm>
          <a:prstGeom prst="straightConnector1">
            <a:avLst/>
          </a:prstGeom>
          <a:ln w="25400">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23" name="Rectangle 22">
            <a:extLst>
              <a:ext uri="{FF2B5EF4-FFF2-40B4-BE49-F238E27FC236}">
                <a16:creationId xmlns:a16="http://schemas.microsoft.com/office/drawing/2014/main" id="{7526252A-E3C2-4998-BA94-D9E171D3CA6C}"/>
              </a:ext>
            </a:extLst>
          </p:cNvPr>
          <p:cNvSpPr/>
          <p:nvPr/>
        </p:nvSpPr>
        <p:spPr>
          <a:xfrm>
            <a:off x="8077202" y="2819400"/>
            <a:ext cx="228597" cy="2286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654275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9D78F943-D63E-47E6-9EF3-7CBAA45539B8}"/>
              </a:ext>
            </a:extLst>
          </p:cNvPr>
          <p:cNvGrpSpPr/>
          <p:nvPr/>
        </p:nvGrpSpPr>
        <p:grpSpPr>
          <a:xfrm>
            <a:off x="5334000" y="369332"/>
            <a:ext cx="5715000" cy="6347936"/>
            <a:chOff x="5334000" y="369332"/>
            <a:chExt cx="5715000" cy="6347936"/>
          </a:xfrm>
        </p:grpSpPr>
        <p:cxnSp>
          <p:nvCxnSpPr>
            <p:cNvPr id="10" name="Straight Connector 9">
              <a:extLst>
                <a:ext uri="{FF2B5EF4-FFF2-40B4-BE49-F238E27FC236}">
                  <a16:creationId xmlns:a16="http://schemas.microsoft.com/office/drawing/2014/main" id="{FC27123B-C06F-4467-9A4E-D4E561CBA547}"/>
                </a:ext>
              </a:extLst>
            </p:cNvPr>
            <p:cNvCxnSpPr/>
            <p:nvPr/>
          </p:nvCxnSpPr>
          <p:spPr>
            <a:xfrm>
              <a:off x="5334000" y="369332"/>
              <a:ext cx="0" cy="6336268"/>
            </a:xfrm>
            <a:prstGeom prst="line">
              <a:avLst/>
            </a:prstGeom>
            <a:ln w="12700">
              <a:solidFill>
                <a:schemeClr val="bg1">
                  <a:lumMod val="6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763F4DB-7413-49E1-A50C-837472F8708C}"/>
                </a:ext>
              </a:extLst>
            </p:cNvPr>
            <p:cNvCxnSpPr/>
            <p:nvPr/>
          </p:nvCxnSpPr>
          <p:spPr>
            <a:xfrm>
              <a:off x="5562600" y="381000"/>
              <a:ext cx="0" cy="6336268"/>
            </a:xfrm>
            <a:prstGeom prst="line">
              <a:avLst/>
            </a:prstGeom>
            <a:ln w="12700">
              <a:solidFill>
                <a:schemeClr val="bg1">
                  <a:lumMod val="6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2D8073A-0EA0-48A8-9AEE-0599FE702B90}"/>
                </a:ext>
              </a:extLst>
            </p:cNvPr>
            <p:cNvCxnSpPr/>
            <p:nvPr/>
          </p:nvCxnSpPr>
          <p:spPr>
            <a:xfrm>
              <a:off x="5791200" y="381000"/>
              <a:ext cx="0" cy="6336268"/>
            </a:xfrm>
            <a:prstGeom prst="line">
              <a:avLst/>
            </a:prstGeom>
            <a:ln w="12700">
              <a:solidFill>
                <a:schemeClr val="bg1">
                  <a:lumMod val="6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3B7D2B2B-CE49-4AB4-98FB-8326528B9716}"/>
                </a:ext>
              </a:extLst>
            </p:cNvPr>
            <p:cNvCxnSpPr/>
            <p:nvPr/>
          </p:nvCxnSpPr>
          <p:spPr>
            <a:xfrm>
              <a:off x="6019800" y="381000"/>
              <a:ext cx="0" cy="6336268"/>
            </a:xfrm>
            <a:prstGeom prst="line">
              <a:avLst/>
            </a:prstGeom>
            <a:ln w="12700">
              <a:solidFill>
                <a:schemeClr val="bg1">
                  <a:lumMod val="6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8E599340-5BAD-434E-BDAE-31811F8954B6}"/>
                </a:ext>
              </a:extLst>
            </p:cNvPr>
            <p:cNvCxnSpPr/>
            <p:nvPr/>
          </p:nvCxnSpPr>
          <p:spPr>
            <a:xfrm>
              <a:off x="6248400" y="381000"/>
              <a:ext cx="0" cy="6336268"/>
            </a:xfrm>
            <a:prstGeom prst="line">
              <a:avLst/>
            </a:prstGeom>
            <a:ln w="12700">
              <a:solidFill>
                <a:schemeClr val="bg1">
                  <a:lumMod val="6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699B32EE-1E0D-4191-9AF5-BD20C2C4DD8A}"/>
                </a:ext>
              </a:extLst>
            </p:cNvPr>
            <p:cNvCxnSpPr/>
            <p:nvPr/>
          </p:nvCxnSpPr>
          <p:spPr>
            <a:xfrm>
              <a:off x="6477000" y="381000"/>
              <a:ext cx="0" cy="6336268"/>
            </a:xfrm>
            <a:prstGeom prst="line">
              <a:avLst/>
            </a:prstGeom>
            <a:ln w="12700">
              <a:solidFill>
                <a:schemeClr val="bg1">
                  <a:lumMod val="6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6DDAEFC2-F4DD-4CF8-BE70-EEF2272C7261}"/>
                </a:ext>
              </a:extLst>
            </p:cNvPr>
            <p:cNvCxnSpPr/>
            <p:nvPr/>
          </p:nvCxnSpPr>
          <p:spPr>
            <a:xfrm>
              <a:off x="6705600" y="381000"/>
              <a:ext cx="0" cy="6336268"/>
            </a:xfrm>
            <a:prstGeom prst="line">
              <a:avLst/>
            </a:prstGeom>
            <a:ln w="12700">
              <a:solidFill>
                <a:schemeClr val="bg1">
                  <a:lumMod val="6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905B9B8B-27B2-439B-8F9A-395E95D67013}"/>
                </a:ext>
              </a:extLst>
            </p:cNvPr>
            <p:cNvCxnSpPr/>
            <p:nvPr/>
          </p:nvCxnSpPr>
          <p:spPr>
            <a:xfrm>
              <a:off x="6934200" y="381000"/>
              <a:ext cx="0" cy="6336268"/>
            </a:xfrm>
            <a:prstGeom prst="line">
              <a:avLst/>
            </a:prstGeom>
            <a:ln w="12700">
              <a:solidFill>
                <a:schemeClr val="bg1">
                  <a:lumMod val="6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9F86DC7C-960C-4537-B5F7-8CAA49A89455}"/>
                </a:ext>
              </a:extLst>
            </p:cNvPr>
            <p:cNvCxnSpPr/>
            <p:nvPr/>
          </p:nvCxnSpPr>
          <p:spPr>
            <a:xfrm>
              <a:off x="7162800" y="381000"/>
              <a:ext cx="0" cy="6336268"/>
            </a:xfrm>
            <a:prstGeom prst="line">
              <a:avLst/>
            </a:prstGeom>
            <a:ln w="12700">
              <a:solidFill>
                <a:schemeClr val="bg1">
                  <a:lumMod val="6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68AE613C-5C39-4D12-8E1A-DE32F935B16B}"/>
                </a:ext>
              </a:extLst>
            </p:cNvPr>
            <p:cNvCxnSpPr/>
            <p:nvPr/>
          </p:nvCxnSpPr>
          <p:spPr>
            <a:xfrm>
              <a:off x="7391400" y="381000"/>
              <a:ext cx="0" cy="6336268"/>
            </a:xfrm>
            <a:prstGeom prst="line">
              <a:avLst/>
            </a:prstGeom>
            <a:ln w="12700">
              <a:solidFill>
                <a:schemeClr val="bg1">
                  <a:lumMod val="6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CF8892B4-4CC8-42AA-837D-7F394BCA98E0}"/>
                </a:ext>
              </a:extLst>
            </p:cNvPr>
            <p:cNvCxnSpPr/>
            <p:nvPr/>
          </p:nvCxnSpPr>
          <p:spPr>
            <a:xfrm>
              <a:off x="7620000" y="381000"/>
              <a:ext cx="0" cy="6336268"/>
            </a:xfrm>
            <a:prstGeom prst="line">
              <a:avLst/>
            </a:prstGeom>
            <a:ln w="12700">
              <a:solidFill>
                <a:schemeClr val="bg1">
                  <a:lumMod val="6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0E3B64F0-6B25-4193-838B-106D4AC5F98A}"/>
                </a:ext>
              </a:extLst>
            </p:cNvPr>
            <p:cNvCxnSpPr/>
            <p:nvPr/>
          </p:nvCxnSpPr>
          <p:spPr>
            <a:xfrm>
              <a:off x="7848600" y="381000"/>
              <a:ext cx="0" cy="6336268"/>
            </a:xfrm>
            <a:prstGeom prst="line">
              <a:avLst/>
            </a:prstGeom>
            <a:ln w="12700">
              <a:solidFill>
                <a:schemeClr val="bg1">
                  <a:lumMod val="6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4BEE743B-3B68-4348-9309-C79E3E10CCBC}"/>
                </a:ext>
              </a:extLst>
            </p:cNvPr>
            <p:cNvCxnSpPr/>
            <p:nvPr/>
          </p:nvCxnSpPr>
          <p:spPr>
            <a:xfrm>
              <a:off x="8077200" y="381000"/>
              <a:ext cx="0" cy="6336268"/>
            </a:xfrm>
            <a:prstGeom prst="line">
              <a:avLst/>
            </a:prstGeom>
            <a:ln w="12700">
              <a:solidFill>
                <a:schemeClr val="bg1">
                  <a:lumMod val="6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8E1CC50C-7373-485F-9148-555C7C020839}"/>
                </a:ext>
              </a:extLst>
            </p:cNvPr>
            <p:cNvCxnSpPr/>
            <p:nvPr/>
          </p:nvCxnSpPr>
          <p:spPr>
            <a:xfrm>
              <a:off x="8305800" y="381000"/>
              <a:ext cx="0" cy="6336268"/>
            </a:xfrm>
            <a:prstGeom prst="line">
              <a:avLst/>
            </a:prstGeom>
            <a:ln w="12700">
              <a:solidFill>
                <a:schemeClr val="bg1">
                  <a:lumMod val="6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545FF79C-FCD9-41C2-A02A-1C86546E7CB0}"/>
                </a:ext>
              </a:extLst>
            </p:cNvPr>
            <p:cNvCxnSpPr/>
            <p:nvPr/>
          </p:nvCxnSpPr>
          <p:spPr>
            <a:xfrm>
              <a:off x="8534400" y="381000"/>
              <a:ext cx="0" cy="6336268"/>
            </a:xfrm>
            <a:prstGeom prst="line">
              <a:avLst/>
            </a:prstGeom>
            <a:ln w="12700">
              <a:solidFill>
                <a:schemeClr val="bg1">
                  <a:lumMod val="6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390A00D1-AC21-4897-9680-59D727C1C2EE}"/>
                </a:ext>
              </a:extLst>
            </p:cNvPr>
            <p:cNvCxnSpPr/>
            <p:nvPr/>
          </p:nvCxnSpPr>
          <p:spPr>
            <a:xfrm>
              <a:off x="8763000" y="381000"/>
              <a:ext cx="0" cy="6336268"/>
            </a:xfrm>
            <a:prstGeom prst="line">
              <a:avLst/>
            </a:prstGeom>
            <a:ln w="12700">
              <a:solidFill>
                <a:schemeClr val="bg1">
                  <a:lumMod val="6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D6D8DD2F-D0CC-4CD9-8CC3-14F2E6F9E50A}"/>
                </a:ext>
              </a:extLst>
            </p:cNvPr>
            <p:cNvCxnSpPr/>
            <p:nvPr/>
          </p:nvCxnSpPr>
          <p:spPr>
            <a:xfrm>
              <a:off x="8991600" y="381000"/>
              <a:ext cx="0" cy="6336268"/>
            </a:xfrm>
            <a:prstGeom prst="line">
              <a:avLst/>
            </a:prstGeom>
            <a:ln w="12700">
              <a:solidFill>
                <a:schemeClr val="bg1">
                  <a:lumMod val="6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A39160B7-7C44-4DE5-9587-9CEF77623F47}"/>
                </a:ext>
              </a:extLst>
            </p:cNvPr>
            <p:cNvCxnSpPr/>
            <p:nvPr/>
          </p:nvCxnSpPr>
          <p:spPr>
            <a:xfrm>
              <a:off x="9220200" y="381000"/>
              <a:ext cx="0" cy="6336268"/>
            </a:xfrm>
            <a:prstGeom prst="line">
              <a:avLst/>
            </a:prstGeom>
            <a:ln w="12700">
              <a:solidFill>
                <a:schemeClr val="bg1">
                  <a:lumMod val="6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B110A304-C1A5-4E33-9427-F18768FCA7AC}"/>
                </a:ext>
              </a:extLst>
            </p:cNvPr>
            <p:cNvCxnSpPr/>
            <p:nvPr/>
          </p:nvCxnSpPr>
          <p:spPr>
            <a:xfrm>
              <a:off x="9448800" y="381000"/>
              <a:ext cx="0" cy="6336268"/>
            </a:xfrm>
            <a:prstGeom prst="line">
              <a:avLst/>
            </a:prstGeom>
            <a:ln w="12700">
              <a:solidFill>
                <a:schemeClr val="bg1">
                  <a:lumMod val="6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58AFC41-F108-476E-8424-1C14099A1E78}"/>
                </a:ext>
              </a:extLst>
            </p:cNvPr>
            <p:cNvCxnSpPr/>
            <p:nvPr/>
          </p:nvCxnSpPr>
          <p:spPr>
            <a:xfrm>
              <a:off x="9677400" y="381000"/>
              <a:ext cx="0" cy="6336268"/>
            </a:xfrm>
            <a:prstGeom prst="line">
              <a:avLst/>
            </a:prstGeom>
            <a:ln w="12700">
              <a:solidFill>
                <a:schemeClr val="bg1">
                  <a:lumMod val="6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2E9B16AF-8216-4A7A-A68D-29D9696D8888}"/>
                </a:ext>
              </a:extLst>
            </p:cNvPr>
            <p:cNvCxnSpPr/>
            <p:nvPr/>
          </p:nvCxnSpPr>
          <p:spPr>
            <a:xfrm>
              <a:off x="9906000" y="381000"/>
              <a:ext cx="0" cy="6336268"/>
            </a:xfrm>
            <a:prstGeom prst="line">
              <a:avLst/>
            </a:prstGeom>
            <a:ln w="12700">
              <a:solidFill>
                <a:schemeClr val="bg1">
                  <a:lumMod val="6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519A5D9-9132-4AA3-BD0D-75092476E540}"/>
                </a:ext>
              </a:extLst>
            </p:cNvPr>
            <p:cNvCxnSpPr/>
            <p:nvPr/>
          </p:nvCxnSpPr>
          <p:spPr>
            <a:xfrm>
              <a:off x="10134600" y="381000"/>
              <a:ext cx="0" cy="6336268"/>
            </a:xfrm>
            <a:prstGeom prst="line">
              <a:avLst/>
            </a:prstGeom>
            <a:ln w="12700">
              <a:solidFill>
                <a:schemeClr val="bg1">
                  <a:lumMod val="6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14E873D-18AA-4723-AFE5-6A8532322D7A}"/>
                </a:ext>
              </a:extLst>
            </p:cNvPr>
            <p:cNvCxnSpPr/>
            <p:nvPr/>
          </p:nvCxnSpPr>
          <p:spPr>
            <a:xfrm>
              <a:off x="10363200" y="381000"/>
              <a:ext cx="0" cy="6336268"/>
            </a:xfrm>
            <a:prstGeom prst="line">
              <a:avLst/>
            </a:prstGeom>
            <a:ln w="12700">
              <a:solidFill>
                <a:schemeClr val="bg1">
                  <a:lumMod val="6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DC4A22BA-C817-4A34-85F9-768D58A24986}"/>
                </a:ext>
              </a:extLst>
            </p:cNvPr>
            <p:cNvCxnSpPr/>
            <p:nvPr/>
          </p:nvCxnSpPr>
          <p:spPr>
            <a:xfrm>
              <a:off x="10591800" y="381000"/>
              <a:ext cx="0" cy="6336268"/>
            </a:xfrm>
            <a:prstGeom prst="line">
              <a:avLst/>
            </a:prstGeom>
            <a:ln w="12700">
              <a:solidFill>
                <a:schemeClr val="bg1">
                  <a:lumMod val="6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D902C30-2C93-4B50-8636-BC3F29ED6D0F}"/>
                </a:ext>
              </a:extLst>
            </p:cNvPr>
            <p:cNvCxnSpPr/>
            <p:nvPr/>
          </p:nvCxnSpPr>
          <p:spPr>
            <a:xfrm>
              <a:off x="10820400" y="381000"/>
              <a:ext cx="0" cy="6336268"/>
            </a:xfrm>
            <a:prstGeom prst="line">
              <a:avLst/>
            </a:prstGeom>
            <a:ln w="12700">
              <a:solidFill>
                <a:schemeClr val="bg1">
                  <a:lumMod val="6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5193EA50-3385-4375-A3F3-85B0EB0A8ACD}"/>
                </a:ext>
              </a:extLst>
            </p:cNvPr>
            <p:cNvCxnSpPr/>
            <p:nvPr/>
          </p:nvCxnSpPr>
          <p:spPr>
            <a:xfrm>
              <a:off x="11049000" y="381000"/>
              <a:ext cx="0" cy="6336268"/>
            </a:xfrm>
            <a:prstGeom prst="line">
              <a:avLst/>
            </a:prstGeom>
            <a:ln w="12700">
              <a:solidFill>
                <a:schemeClr val="bg1">
                  <a:lumMod val="65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BCD7FE24-FEAA-47D2-BA91-107B448005D1}"/>
              </a:ext>
            </a:extLst>
          </p:cNvPr>
          <p:cNvSpPr>
            <a:spLocks noGrp="1"/>
          </p:cNvSpPr>
          <p:nvPr>
            <p:ph type="title"/>
          </p:nvPr>
        </p:nvSpPr>
        <p:spPr/>
        <p:txBody>
          <a:bodyPr/>
          <a:lstStyle/>
          <a:p>
            <a:r>
              <a:rPr lang="en-US" dirty="0"/>
              <a:t>Slack time</a:t>
            </a:r>
          </a:p>
        </p:txBody>
      </p:sp>
      <p:sp>
        <p:nvSpPr>
          <p:cNvPr id="3" name="Content Placeholder 2">
            <a:extLst>
              <a:ext uri="{FF2B5EF4-FFF2-40B4-BE49-F238E27FC236}">
                <a16:creationId xmlns:a16="http://schemas.microsoft.com/office/drawing/2014/main" id="{15D2C8D8-38CF-4ED7-86B5-121DE9831B9A}"/>
              </a:ext>
            </a:extLst>
          </p:cNvPr>
          <p:cNvSpPr>
            <a:spLocks noGrp="1"/>
          </p:cNvSpPr>
          <p:nvPr>
            <p:ph idx="1"/>
          </p:nvPr>
        </p:nvSpPr>
        <p:spPr>
          <a:xfrm>
            <a:off x="609600" y="1775192"/>
            <a:ext cx="4114800" cy="4473208"/>
          </a:xfrm>
        </p:spPr>
        <p:txBody>
          <a:bodyPr>
            <a:normAutofit fontScale="77500" lnSpcReduction="20000"/>
          </a:bodyPr>
          <a:lstStyle/>
          <a:p>
            <a:r>
              <a:rPr lang="en-US" dirty="0"/>
              <a:t>Non-critical tasks have slack, an amount of time they can slip by and still not delay the project</a:t>
            </a:r>
          </a:p>
          <a:p>
            <a:r>
              <a:rPr lang="en-US" dirty="0"/>
              <a:t>Horizontal arrows show slack times:</a:t>
            </a:r>
          </a:p>
          <a:p>
            <a:pPr lvl="1"/>
            <a:r>
              <a:rPr lang="en-US" dirty="0"/>
              <a:t>Task 3: 3 units</a:t>
            </a:r>
          </a:p>
          <a:p>
            <a:pPr lvl="1"/>
            <a:r>
              <a:rPr lang="en-US" dirty="0"/>
              <a:t>Task 6: 2 units</a:t>
            </a:r>
          </a:p>
          <a:p>
            <a:pPr lvl="1"/>
            <a:r>
              <a:rPr lang="en-US" dirty="0"/>
              <a:t>Task 7: 6 units</a:t>
            </a:r>
          </a:p>
          <a:p>
            <a:pPr lvl="2"/>
            <a:r>
              <a:rPr lang="en-US" dirty="0"/>
              <a:t>Tricky! It's 6 because that's what's needed before a critical task will be delayed</a:t>
            </a:r>
          </a:p>
          <a:p>
            <a:pPr lvl="1"/>
            <a:r>
              <a:rPr lang="en-US" dirty="0"/>
              <a:t>Task 9: 5 units</a:t>
            </a:r>
          </a:p>
          <a:p>
            <a:pPr lvl="1"/>
            <a:r>
              <a:rPr lang="en-US" dirty="0"/>
              <a:t>Task 13: 4 units</a:t>
            </a:r>
          </a:p>
        </p:txBody>
      </p:sp>
      <p:sp>
        <p:nvSpPr>
          <p:cNvPr id="5" name="TextBox 4">
            <a:extLst>
              <a:ext uri="{FF2B5EF4-FFF2-40B4-BE49-F238E27FC236}">
                <a16:creationId xmlns:a16="http://schemas.microsoft.com/office/drawing/2014/main" id="{FD73C539-01FD-428C-ACEF-9E46EAF6A850}"/>
              </a:ext>
            </a:extLst>
          </p:cNvPr>
          <p:cNvSpPr txBox="1"/>
          <p:nvPr/>
        </p:nvSpPr>
        <p:spPr>
          <a:xfrm>
            <a:off x="4516528" y="343268"/>
            <a:ext cx="1028703" cy="6514732"/>
          </a:xfrm>
          <a:prstGeom prst="rect">
            <a:avLst/>
          </a:prstGeom>
          <a:noFill/>
        </p:spPr>
        <p:txBody>
          <a:bodyPr wrap="square" rtlCol="0">
            <a:spAutoFit/>
          </a:bodyPr>
          <a:lstStyle/>
          <a:p>
            <a:pPr algn="ctr">
              <a:lnSpc>
                <a:spcPts val="3550"/>
              </a:lnSpc>
            </a:pPr>
            <a:r>
              <a:rPr lang="en-US" sz="2200" dirty="0"/>
              <a:t>1</a:t>
            </a:r>
          </a:p>
          <a:p>
            <a:pPr algn="ctr">
              <a:lnSpc>
                <a:spcPts val="3550"/>
              </a:lnSpc>
            </a:pPr>
            <a:r>
              <a:rPr lang="en-US" sz="2200" dirty="0"/>
              <a:t>2</a:t>
            </a:r>
          </a:p>
          <a:p>
            <a:pPr algn="ctr">
              <a:lnSpc>
                <a:spcPts val="3550"/>
              </a:lnSpc>
            </a:pPr>
            <a:r>
              <a:rPr lang="en-US" sz="2200" dirty="0"/>
              <a:t>3</a:t>
            </a:r>
          </a:p>
          <a:p>
            <a:pPr algn="ctr">
              <a:lnSpc>
                <a:spcPts val="3550"/>
              </a:lnSpc>
            </a:pPr>
            <a:r>
              <a:rPr lang="en-US" sz="2200" dirty="0"/>
              <a:t>4</a:t>
            </a:r>
          </a:p>
          <a:p>
            <a:pPr algn="ctr">
              <a:lnSpc>
                <a:spcPts val="3550"/>
              </a:lnSpc>
            </a:pPr>
            <a:r>
              <a:rPr lang="en-US" sz="2200" dirty="0"/>
              <a:t>5</a:t>
            </a:r>
          </a:p>
          <a:p>
            <a:pPr algn="ctr">
              <a:lnSpc>
                <a:spcPts val="3550"/>
              </a:lnSpc>
            </a:pPr>
            <a:r>
              <a:rPr lang="en-US" sz="2200" dirty="0"/>
              <a:t>6</a:t>
            </a:r>
          </a:p>
          <a:p>
            <a:pPr algn="ctr">
              <a:lnSpc>
                <a:spcPts val="3550"/>
              </a:lnSpc>
            </a:pPr>
            <a:r>
              <a:rPr lang="en-US" sz="2200" dirty="0"/>
              <a:t>7</a:t>
            </a:r>
          </a:p>
          <a:p>
            <a:pPr algn="ctr">
              <a:lnSpc>
                <a:spcPts val="3550"/>
              </a:lnSpc>
            </a:pPr>
            <a:r>
              <a:rPr lang="en-US" sz="2200" dirty="0"/>
              <a:t>8</a:t>
            </a:r>
          </a:p>
          <a:p>
            <a:pPr algn="ctr">
              <a:lnSpc>
                <a:spcPts val="3550"/>
              </a:lnSpc>
            </a:pPr>
            <a:r>
              <a:rPr lang="en-US" sz="2200" dirty="0"/>
              <a:t>9</a:t>
            </a:r>
          </a:p>
          <a:p>
            <a:pPr algn="ctr">
              <a:lnSpc>
                <a:spcPts val="3550"/>
              </a:lnSpc>
            </a:pPr>
            <a:r>
              <a:rPr lang="en-US" sz="2200" dirty="0"/>
              <a:t>10</a:t>
            </a:r>
          </a:p>
          <a:p>
            <a:pPr algn="ctr">
              <a:lnSpc>
                <a:spcPts val="3550"/>
              </a:lnSpc>
            </a:pPr>
            <a:r>
              <a:rPr lang="en-US" sz="2200" dirty="0"/>
              <a:t>11</a:t>
            </a:r>
          </a:p>
          <a:p>
            <a:pPr algn="ctr">
              <a:lnSpc>
                <a:spcPts val="3550"/>
              </a:lnSpc>
            </a:pPr>
            <a:r>
              <a:rPr lang="en-US" sz="2200" dirty="0"/>
              <a:t>12</a:t>
            </a:r>
          </a:p>
          <a:p>
            <a:pPr algn="ctr">
              <a:lnSpc>
                <a:spcPts val="3550"/>
              </a:lnSpc>
            </a:pPr>
            <a:r>
              <a:rPr lang="en-US" sz="2200" dirty="0"/>
              <a:t>13</a:t>
            </a:r>
          </a:p>
          <a:p>
            <a:pPr algn="ctr">
              <a:lnSpc>
                <a:spcPts val="3550"/>
              </a:lnSpc>
            </a:pPr>
            <a:r>
              <a:rPr lang="en-US" sz="2200" dirty="0"/>
              <a:t>14</a:t>
            </a:r>
          </a:p>
        </p:txBody>
      </p:sp>
      <p:cxnSp>
        <p:nvCxnSpPr>
          <p:cNvPr id="6" name="Straight Arrow Connector 5">
            <a:extLst>
              <a:ext uri="{FF2B5EF4-FFF2-40B4-BE49-F238E27FC236}">
                <a16:creationId xmlns:a16="http://schemas.microsoft.com/office/drawing/2014/main" id="{8D6C0D17-0D2E-4B43-9161-D13B67064C22}"/>
              </a:ext>
            </a:extLst>
          </p:cNvPr>
          <p:cNvCxnSpPr>
            <a:cxnSpLocks/>
          </p:cNvCxnSpPr>
          <p:nvPr/>
        </p:nvCxnSpPr>
        <p:spPr>
          <a:xfrm>
            <a:off x="5334000" y="381000"/>
            <a:ext cx="6096000" cy="0"/>
          </a:xfrm>
          <a:prstGeom prst="straightConnector1">
            <a:avLst/>
          </a:prstGeom>
          <a:ln w="38100">
            <a:tailEnd type="stealth" w="lg" len="lg"/>
          </a:ln>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5F5F4108-BAF8-4F65-A4C2-901C4FBD2AD7}"/>
              </a:ext>
            </a:extLst>
          </p:cNvPr>
          <p:cNvSpPr txBox="1"/>
          <p:nvPr/>
        </p:nvSpPr>
        <p:spPr>
          <a:xfrm>
            <a:off x="11412631" y="192052"/>
            <a:ext cx="703169" cy="369332"/>
          </a:xfrm>
          <a:prstGeom prst="rect">
            <a:avLst/>
          </a:prstGeom>
          <a:noFill/>
        </p:spPr>
        <p:txBody>
          <a:bodyPr wrap="square" rtlCol="0">
            <a:spAutoFit/>
          </a:bodyPr>
          <a:lstStyle/>
          <a:p>
            <a:r>
              <a:rPr lang="en-US" dirty="0"/>
              <a:t>Time</a:t>
            </a:r>
          </a:p>
        </p:txBody>
      </p:sp>
      <p:sp>
        <p:nvSpPr>
          <p:cNvPr id="8" name="TextBox 7">
            <a:extLst>
              <a:ext uri="{FF2B5EF4-FFF2-40B4-BE49-F238E27FC236}">
                <a16:creationId xmlns:a16="http://schemas.microsoft.com/office/drawing/2014/main" id="{A28A92A9-08A6-424F-8D81-63EBAC86AB9B}"/>
              </a:ext>
            </a:extLst>
          </p:cNvPr>
          <p:cNvSpPr txBox="1"/>
          <p:nvPr/>
        </p:nvSpPr>
        <p:spPr>
          <a:xfrm>
            <a:off x="5181600" y="0"/>
            <a:ext cx="6535831" cy="369332"/>
          </a:xfrm>
          <a:prstGeom prst="rect">
            <a:avLst/>
          </a:prstGeom>
          <a:noFill/>
        </p:spPr>
        <p:txBody>
          <a:bodyPr wrap="square" rtlCol="0">
            <a:spAutoFit/>
          </a:bodyPr>
          <a:lstStyle/>
          <a:p>
            <a:r>
              <a:rPr lang="en-US" dirty="0"/>
              <a:t>0                      5                     10                    15                     20                   25</a:t>
            </a:r>
          </a:p>
        </p:txBody>
      </p:sp>
      <p:cxnSp>
        <p:nvCxnSpPr>
          <p:cNvPr id="14" name="Straight Arrow Connector 13">
            <a:extLst>
              <a:ext uri="{FF2B5EF4-FFF2-40B4-BE49-F238E27FC236}">
                <a16:creationId xmlns:a16="http://schemas.microsoft.com/office/drawing/2014/main" id="{1E75AB34-154D-4A75-AAB7-14F6E45BDA5E}"/>
              </a:ext>
            </a:extLst>
          </p:cNvPr>
          <p:cNvCxnSpPr>
            <a:cxnSpLocks/>
          </p:cNvCxnSpPr>
          <p:nvPr/>
        </p:nvCxnSpPr>
        <p:spPr>
          <a:xfrm>
            <a:off x="6705600" y="762000"/>
            <a:ext cx="0" cy="228600"/>
          </a:xfrm>
          <a:prstGeom prst="straightConnector1">
            <a:avLst/>
          </a:prstGeom>
          <a:ln w="25400">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a:extLst>
              <a:ext uri="{FF2B5EF4-FFF2-40B4-BE49-F238E27FC236}">
                <a16:creationId xmlns:a16="http://schemas.microsoft.com/office/drawing/2014/main" id="{394D4A51-EE1F-4E01-B2F6-D45EE1E45EDD}"/>
              </a:ext>
            </a:extLst>
          </p:cNvPr>
          <p:cNvCxnSpPr>
            <a:cxnSpLocks/>
          </p:cNvCxnSpPr>
          <p:nvPr/>
        </p:nvCxnSpPr>
        <p:spPr>
          <a:xfrm>
            <a:off x="6705600" y="1170968"/>
            <a:ext cx="0" cy="276832"/>
          </a:xfrm>
          <a:prstGeom prst="straightConnector1">
            <a:avLst/>
          </a:prstGeom>
          <a:ln w="25400">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16" name="Straight Arrow Connector 15">
            <a:extLst>
              <a:ext uri="{FF2B5EF4-FFF2-40B4-BE49-F238E27FC236}">
                <a16:creationId xmlns:a16="http://schemas.microsoft.com/office/drawing/2014/main" id="{A145A86C-4DF0-4351-8B33-293FC88E3E16}"/>
              </a:ext>
            </a:extLst>
          </p:cNvPr>
          <p:cNvCxnSpPr>
            <a:cxnSpLocks/>
          </p:cNvCxnSpPr>
          <p:nvPr/>
        </p:nvCxnSpPr>
        <p:spPr>
          <a:xfrm>
            <a:off x="6705600" y="1628168"/>
            <a:ext cx="0" cy="276832"/>
          </a:xfrm>
          <a:prstGeom prst="straightConnector1">
            <a:avLst/>
          </a:prstGeom>
          <a:ln w="25400">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17" name="Straight Arrow Connector 16">
            <a:extLst>
              <a:ext uri="{FF2B5EF4-FFF2-40B4-BE49-F238E27FC236}">
                <a16:creationId xmlns:a16="http://schemas.microsoft.com/office/drawing/2014/main" id="{3ED22A88-FE7C-48BB-93F5-6CE916EB3E5D}"/>
              </a:ext>
            </a:extLst>
          </p:cNvPr>
          <p:cNvCxnSpPr>
            <a:cxnSpLocks/>
            <a:stCxn id="21" idx="3"/>
          </p:cNvCxnSpPr>
          <p:nvPr/>
        </p:nvCxnSpPr>
        <p:spPr>
          <a:xfrm>
            <a:off x="7848600" y="1104900"/>
            <a:ext cx="0" cy="1257300"/>
          </a:xfrm>
          <a:prstGeom prst="straightConnector1">
            <a:avLst/>
          </a:prstGeom>
          <a:ln w="25400">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4486FB76-7650-49C7-BAA3-4BB03821EF69}"/>
              </a:ext>
            </a:extLst>
          </p:cNvPr>
          <p:cNvCxnSpPr/>
          <p:nvPr/>
        </p:nvCxnSpPr>
        <p:spPr>
          <a:xfrm>
            <a:off x="7162800" y="1447800"/>
            <a:ext cx="685800" cy="0"/>
          </a:xfrm>
          <a:prstGeom prst="line">
            <a:avLst/>
          </a:prstGeom>
          <a:ln w="25400">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30" name="Rectangle 29">
            <a:extLst>
              <a:ext uri="{FF2B5EF4-FFF2-40B4-BE49-F238E27FC236}">
                <a16:creationId xmlns:a16="http://schemas.microsoft.com/office/drawing/2014/main" id="{E404C425-4E76-4D96-B3CD-180EB0CC1812}"/>
              </a:ext>
            </a:extLst>
          </p:cNvPr>
          <p:cNvSpPr/>
          <p:nvPr/>
        </p:nvSpPr>
        <p:spPr>
          <a:xfrm>
            <a:off x="8077197" y="3276600"/>
            <a:ext cx="457200" cy="2286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cxnSp>
        <p:nvCxnSpPr>
          <p:cNvPr id="38" name="Straight Arrow Connector 37">
            <a:extLst>
              <a:ext uri="{FF2B5EF4-FFF2-40B4-BE49-F238E27FC236}">
                <a16:creationId xmlns:a16="http://schemas.microsoft.com/office/drawing/2014/main" id="{D32082E5-C487-4ED7-85E9-503A0BB30329}"/>
              </a:ext>
            </a:extLst>
          </p:cNvPr>
          <p:cNvCxnSpPr>
            <a:cxnSpLocks/>
          </p:cNvCxnSpPr>
          <p:nvPr/>
        </p:nvCxnSpPr>
        <p:spPr>
          <a:xfrm>
            <a:off x="8077196" y="2133600"/>
            <a:ext cx="0" cy="685800"/>
          </a:xfrm>
          <a:prstGeom prst="straightConnector1">
            <a:avLst/>
          </a:prstGeom>
          <a:ln w="25400">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40" name="Straight Arrow Connector 39">
            <a:extLst>
              <a:ext uri="{FF2B5EF4-FFF2-40B4-BE49-F238E27FC236}">
                <a16:creationId xmlns:a16="http://schemas.microsoft.com/office/drawing/2014/main" id="{9DA5FB8B-25B8-49B0-86B1-360CFCE2BA72}"/>
              </a:ext>
            </a:extLst>
          </p:cNvPr>
          <p:cNvCxnSpPr>
            <a:cxnSpLocks/>
          </p:cNvCxnSpPr>
          <p:nvPr/>
        </p:nvCxnSpPr>
        <p:spPr>
          <a:xfrm>
            <a:off x="8077197" y="3048000"/>
            <a:ext cx="0" cy="228600"/>
          </a:xfrm>
          <a:prstGeom prst="straightConnector1">
            <a:avLst/>
          </a:prstGeom>
          <a:ln w="25400">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44" name="Straight Arrow Connector 43">
            <a:extLst>
              <a:ext uri="{FF2B5EF4-FFF2-40B4-BE49-F238E27FC236}">
                <a16:creationId xmlns:a16="http://schemas.microsoft.com/office/drawing/2014/main" id="{416E57E0-B3A1-40ED-BF0D-4D01BF96DA1F}"/>
              </a:ext>
            </a:extLst>
          </p:cNvPr>
          <p:cNvCxnSpPr>
            <a:cxnSpLocks/>
          </p:cNvCxnSpPr>
          <p:nvPr/>
        </p:nvCxnSpPr>
        <p:spPr>
          <a:xfrm>
            <a:off x="8077197" y="3505200"/>
            <a:ext cx="0" cy="228600"/>
          </a:xfrm>
          <a:prstGeom prst="straightConnector1">
            <a:avLst/>
          </a:prstGeom>
          <a:ln w="25400">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45" name="Straight Arrow Connector 44">
            <a:extLst>
              <a:ext uri="{FF2B5EF4-FFF2-40B4-BE49-F238E27FC236}">
                <a16:creationId xmlns:a16="http://schemas.microsoft.com/office/drawing/2014/main" id="{ECC14B81-565C-4C8D-BADD-D6B8258BCC18}"/>
              </a:ext>
            </a:extLst>
          </p:cNvPr>
          <p:cNvCxnSpPr>
            <a:cxnSpLocks/>
          </p:cNvCxnSpPr>
          <p:nvPr/>
        </p:nvCxnSpPr>
        <p:spPr>
          <a:xfrm>
            <a:off x="7848599" y="2590799"/>
            <a:ext cx="0" cy="1600201"/>
          </a:xfrm>
          <a:prstGeom prst="straightConnector1">
            <a:avLst/>
          </a:prstGeom>
          <a:ln w="25400">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57" name="Straight Arrow Connector 56">
            <a:extLst>
              <a:ext uri="{FF2B5EF4-FFF2-40B4-BE49-F238E27FC236}">
                <a16:creationId xmlns:a16="http://schemas.microsoft.com/office/drawing/2014/main" id="{99B4C694-89A5-4AE7-8127-FD18BF633265}"/>
              </a:ext>
            </a:extLst>
          </p:cNvPr>
          <p:cNvCxnSpPr>
            <a:cxnSpLocks/>
          </p:cNvCxnSpPr>
          <p:nvPr/>
        </p:nvCxnSpPr>
        <p:spPr>
          <a:xfrm flipH="1">
            <a:off x="8762996" y="2590799"/>
            <a:ext cx="1" cy="2057401"/>
          </a:xfrm>
          <a:prstGeom prst="straightConnector1">
            <a:avLst/>
          </a:prstGeom>
          <a:ln w="25400">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61" name="Connector: Elbow 60">
            <a:extLst>
              <a:ext uri="{FF2B5EF4-FFF2-40B4-BE49-F238E27FC236}">
                <a16:creationId xmlns:a16="http://schemas.microsoft.com/office/drawing/2014/main" id="{56A1D585-DE79-4FAE-9386-57BD7C3F89E4}"/>
              </a:ext>
            </a:extLst>
          </p:cNvPr>
          <p:cNvCxnSpPr>
            <a:cxnSpLocks/>
          </p:cNvCxnSpPr>
          <p:nvPr/>
        </p:nvCxnSpPr>
        <p:spPr>
          <a:xfrm rot="16200000" flipH="1">
            <a:off x="7162793" y="3962407"/>
            <a:ext cx="3200400" cy="914387"/>
          </a:xfrm>
          <a:prstGeom prst="bentConnector3">
            <a:avLst>
              <a:gd name="adj1" fmla="val 65"/>
            </a:avLst>
          </a:prstGeom>
          <a:ln w="25400">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66" name="Connector: Elbow 65">
            <a:extLst>
              <a:ext uri="{FF2B5EF4-FFF2-40B4-BE49-F238E27FC236}">
                <a16:creationId xmlns:a16="http://schemas.microsoft.com/office/drawing/2014/main" id="{BFD737A4-304C-4A74-8E18-3166F1AB7E1A}"/>
              </a:ext>
            </a:extLst>
          </p:cNvPr>
          <p:cNvCxnSpPr>
            <a:cxnSpLocks/>
          </p:cNvCxnSpPr>
          <p:nvPr/>
        </p:nvCxnSpPr>
        <p:spPr>
          <a:xfrm rot="16200000" flipH="1">
            <a:off x="7848596" y="3962404"/>
            <a:ext cx="1828799" cy="457192"/>
          </a:xfrm>
          <a:prstGeom prst="bentConnector3">
            <a:avLst>
              <a:gd name="adj1" fmla="val 0"/>
            </a:avLst>
          </a:prstGeom>
          <a:ln w="25400">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71" name="Connector: Elbow 70">
            <a:extLst>
              <a:ext uri="{FF2B5EF4-FFF2-40B4-BE49-F238E27FC236}">
                <a16:creationId xmlns:a16="http://schemas.microsoft.com/office/drawing/2014/main" id="{9666C38E-5453-43BD-8556-30C503167EA2}"/>
              </a:ext>
            </a:extLst>
          </p:cNvPr>
          <p:cNvCxnSpPr>
            <a:cxnSpLocks/>
          </p:cNvCxnSpPr>
          <p:nvPr/>
        </p:nvCxnSpPr>
        <p:spPr>
          <a:xfrm rot="16200000" flipH="1">
            <a:off x="8420099" y="4305301"/>
            <a:ext cx="1371599" cy="1142998"/>
          </a:xfrm>
          <a:prstGeom prst="bentConnector3">
            <a:avLst>
              <a:gd name="adj1" fmla="val 0"/>
            </a:avLst>
          </a:prstGeom>
          <a:ln w="25400">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75" name="Straight Arrow Connector 74">
            <a:extLst>
              <a:ext uri="{FF2B5EF4-FFF2-40B4-BE49-F238E27FC236}">
                <a16:creationId xmlns:a16="http://schemas.microsoft.com/office/drawing/2014/main" id="{8CE61344-3447-4354-B2F4-CEC6C3EB2C9B}"/>
              </a:ext>
            </a:extLst>
          </p:cNvPr>
          <p:cNvCxnSpPr>
            <a:cxnSpLocks/>
          </p:cNvCxnSpPr>
          <p:nvPr/>
        </p:nvCxnSpPr>
        <p:spPr>
          <a:xfrm>
            <a:off x="10591798" y="5791200"/>
            <a:ext cx="0" cy="685800"/>
          </a:xfrm>
          <a:prstGeom prst="straightConnector1">
            <a:avLst/>
          </a:prstGeom>
          <a:ln w="25400">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78" name="Straight Arrow Connector 77">
            <a:extLst>
              <a:ext uri="{FF2B5EF4-FFF2-40B4-BE49-F238E27FC236}">
                <a16:creationId xmlns:a16="http://schemas.microsoft.com/office/drawing/2014/main" id="{A83DB48D-32A3-4317-9FA4-B5973AD2D822}"/>
              </a:ext>
            </a:extLst>
          </p:cNvPr>
          <p:cNvCxnSpPr>
            <a:cxnSpLocks/>
          </p:cNvCxnSpPr>
          <p:nvPr/>
        </p:nvCxnSpPr>
        <p:spPr>
          <a:xfrm>
            <a:off x="9677397" y="6019800"/>
            <a:ext cx="914401" cy="0"/>
          </a:xfrm>
          <a:prstGeom prst="straightConnector1">
            <a:avLst/>
          </a:prstGeom>
          <a:ln w="25400">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4" name="Rectangle 3">
            <a:extLst>
              <a:ext uri="{FF2B5EF4-FFF2-40B4-BE49-F238E27FC236}">
                <a16:creationId xmlns:a16="http://schemas.microsoft.com/office/drawing/2014/main" id="{3ED76358-A066-4B12-91D6-ED3D72418FBA}"/>
              </a:ext>
            </a:extLst>
          </p:cNvPr>
          <p:cNvSpPr/>
          <p:nvPr/>
        </p:nvSpPr>
        <p:spPr>
          <a:xfrm>
            <a:off x="7848600" y="2362200"/>
            <a:ext cx="914396" cy="228600"/>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8" name="Rectangle 17">
            <a:extLst>
              <a:ext uri="{FF2B5EF4-FFF2-40B4-BE49-F238E27FC236}">
                <a16:creationId xmlns:a16="http://schemas.microsoft.com/office/drawing/2014/main" id="{52BABCCC-DF82-4A2B-AD20-9BE861D1751D}"/>
              </a:ext>
            </a:extLst>
          </p:cNvPr>
          <p:cNvSpPr/>
          <p:nvPr/>
        </p:nvSpPr>
        <p:spPr>
          <a:xfrm>
            <a:off x="5334000" y="533400"/>
            <a:ext cx="1371600" cy="228600"/>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9" name="Rectangle 18">
            <a:extLst>
              <a:ext uri="{FF2B5EF4-FFF2-40B4-BE49-F238E27FC236}">
                <a16:creationId xmlns:a16="http://schemas.microsoft.com/office/drawing/2014/main" id="{C2C55FD2-0634-416B-B401-19616D9500B6}"/>
              </a:ext>
            </a:extLst>
          </p:cNvPr>
          <p:cNvSpPr/>
          <p:nvPr/>
        </p:nvSpPr>
        <p:spPr>
          <a:xfrm>
            <a:off x="6705600" y="1447800"/>
            <a:ext cx="457200" cy="2286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0" name="Rectangle 19">
            <a:extLst>
              <a:ext uri="{FF2B5EF4-FFF2-40B4-BE49-F238E27FC236}">
                <a16:creationId xmlns:a16="http://schemas.microsoft.com/office/drawing/2014/main" id="{15A66C9F-B587-4BC9-8465-BB4E16D28D09}"/>
              </a:ext>
            </a:extLst>
          </p:cNvPr>
          <p:cNvSpPr/>
          <p:nvPr/>
        </p:nvSpPr>
        <p:spPr>
          <a:xfrm>
            <a:off x="6705600" y="1905000"/>
            <a:ext cx="1371600" cy="2286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1" name="Rectangle 20">
            <a:extLst>
              <a:ext uri="{FF2B5EF4-FFF2-40B4-BE49-F238E27FC236}">
                <a16:creationId xmlns:a16="http://schemas.microsoft.com/office/drawing/2014/main" id="{3DA4FD42-84FC-4174-BC7D-E67BB86AC794}"/>
              </a:ext>
            </a:extLst>
          </p:cNvPr>
          <p:cNvSpPr/>
          <p:nvPr/>
        </p:nvSpPr>
        <p:spPr>
          <a:xfrm>
            <a:off x="6705600" y="990600"/>
            <a:ext cx="1143000" cy="228600"/>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1" name="Rectangle 30">
            <a:extLst>
              <a:ext uri="{FF2B5EF4-FFF2-40B4-BE49-F238E27FC236}">
                <a16:creationId xmlns:a16="http://schemas.microsoft.com/office/drawing/2014/main" id="{CA92EEAC-A7F8-46C8-B817-777729F99BEB}"/>
              </a:ext>
            </a:extLst>
          </p:cNvPr>
          <p:cNvSpPr/>
          <p:nvPr/>
        </p:nvSpPr>
        <p:spPr>
          <a:xfrm>
            <a:off x="8077196" y="3733800"/>
            <a:ext cx="914396" cy="2286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2" name="Rectangle 31">
            <a:extLst>
              <a:ext uri="{FF2B5EF4-FFF2-40B4-BE49-F238E27FC236}">
                <a16:creationId xmlns:a16="http://schemas.microsoft.com/office/drawing/2014/main" id="{46A1AEFA-8D49-4617-8EF0-05EF5FD08DFE}"/>
              </a:ext>
            </a:extLst>
          </p:cNvPr>
          <p:cNvSpPr/>
          <p:nvPr/>
        </p:nvSpPr>
        <p:spPr>
          <a:xfrm>
            <a:off x="7848599" y="4191000"/>
            <a:ext cx="685800" cy="2286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3" name="Rectangle 32">
            <a:extLst>
              <a:ext uri="{FF2B5EF4-FFF2-40B4-BE49-F238E27FC236}">
                <a16:creationId xmlns:a16="http://schemas.microsoft.com/office/drawing/2014/main" id="{E3F44F56-959D-4820-A5BD-5BD14B442037}"/>
              </a:ext>
            </a:extLst>
          </p:cNvPr>
          <p:cNvSpPr/>
          <p:nvPr/>
        </p:nvSpPr>
        <p:spPr>
          <a:xfrm>
            <a:off x="8763002" y="4648200"/>
            <a:ext cx="914396" cy="228600"/>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4" name="Rectangle 33">
            <a:extLst>
              <a:ext uri="{FF2B5EF4-FFF2-40B4-BE49-F238E27FC236}">
                <a16:creationId xmlns:a16="http://schemas.microsoft.com/office/drawing/2014/main" id="{E88D7F4D-38F1-4EB7-B9CD-111EDBDBF606}"/>
              </a:ext>
            </a:extLst>
          </p:cNvPr>
          <p:cNvSpPr/>
          <p:nvPr/>
        </p:nvSpPr>
        <p:spPr>
          <a:xfrm>
            <a:off x="8991591" y="5105400"/>
            <a:ext cx="228597" cy="2286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5" name="Rectangle 34">
            <a:extLst>
              <a:ext uri="{FF2B5EF4-FFF2-40B4-BE49-F238E27FC236}">
                <a16:creationId xmlns:a16="http://schemas.microsoft.com/office/drawing/2014/main" id="{FEFC7786-5061-4532-8A9F-3EBFB349285B}"/>
              </a:ext>
            </a:extLst>
          </p:cNvPr>
          <p:cNvSpPr/>
          <p:nvPr/>
        </p:nvSpPr>
        <p:spPr>
          <a:xfrm>
            <a:off x="9677402" y="5562600"/>
            <a:ext cx="914396" cy="228600"/>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6" name="Rectangle 35">
            <a:extLst>
              <a:ext uri="{FF2B5EF4-FFF2-40B4-BE49-F238E27FC236}">
                <a16:creationId xmlns:a16="http://schemas.microsoft.com/office/drawing/2014/main" id="{05990EC4-F92C-41A0-835C-CC7F07DEB744}"/>
              </a:ext>
            </a:extLst>
          </p:cNvPr>
          <p:cNvSpPr/>
          <p:nvPr/>
        </p:nvSpPr>
        <p:spPr>
          <a:xfrm>
            <a:off x="9220197" y="6019800"/>
            <a:ext cx="457200" cy="2286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7" name="Rectangle 36">
            <a:extLst>
              <a:ext uri="{FF2B5EF4-FFF2-40B4-BE49-F238E27FC236}">
                <a16:creationId xmlns:a16="http://schemas.microsoft.com/office/drawing/2014/main" id="{4233DEC3-31EE-4328-9CC3-AE56060699CA}"/>
              </a:ext>
            </a:extLst>
          </p:cNvPr>
          <p:cNvSpPr/>
          <p:nvPr/>
        </p:nvSpPr>
        <p:spPr>
          <a:xfrm>
            <a:off x="10591800" y="6477000"/>
            <a:ext cx="228597" cy="228600"/>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cxnSp>
        <p:nvCxnSpPr>
          <p:cNvPr id="81" name="Straight Arrow Connector 80">
            <a:extLst>
              <a:ext uri="{FF2B5EF4-FFF2-40B4-BE49-F238E27FC236}">
                <a16:creationId xmlns:a16="http://schemas.microsoft.com/office/drawing/2014/main" id="{8557CC28-20E4-49E7-9F3C-EC23D783C543}"/>
              </a:ext>
            </a:extLst>
          </p:cNvPr>
          <p:cNvCxnSpPr>
            <a:cxnSpLocks/>
          </p:cNvCxnSpPr>
          <p:nvPr/>
        </p:nvCxnSpPr>
        <p:spPr>
          <a:xfrm>
            <a:off x="8305800" y="2819400"/>
            <a:ext cx="457196" cy="0"/>
          </a:xfrm>
          <a:prstGeom prst="straightConnector1">
            <a:avLst/>
          </a:prstGeom>
          <a:ln w="25400">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23" name="Rectangle 22">
            <a:extLst>
              <a:ext uri="{FF2B5EF4-FFF2-40B4-BE49-F238E27FC236}">
                <a16:creationId xmlns:a16="http://schemas.microsoft.com/office/drawing/2014/main" id="{7526252A-E3C2-4998-BA94-D9E171D3CA6C}"/>
              </a:ext>
            </a:extLst>
          </p:cNvPr>
          <p:cNvSpPr/>
          <p:nvPr/>
        </p:nvSpPr>
        <p:spPr>
          <a:xfrm>
            <a:off x="8077202" y="2819400"/>
            <a:ext cx="228597" cy="2286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186202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6A57E-723E-4E1A-9B2D-4EB3A80B0341}"/>
              </a:ext>
            </a:extLst>
          </p:cNvPr>
          <p:cNvSpPr>
            <a:spLocks noGrp="1"/>
          </p:cNvSpPr>
          <p:nvPr>
            <p:ph type="title"/>
          </p:nvPr>
        </p:nvSpPr>
        <p:spPr/>
        <p:txBody>
          <a:bodyPr/>
          <a:lstStyle/>
          <a:p>
            <a:r>
              <a:rPr lang="en-US" dirty="0"/>
              <a:t>Critical path methods</a:t>
            </a:r>
          </a:p>
        </p:txBody>
      </p:sp>
      <p:sp>
        <p:nvSpPr>
          <p:cNvPr id="3" name="Content Placeholder 2">
            <a:extLst>
              <a:ext uri="{FF2B5EF4-FFF2-40B4-BE49-F238E27FC236}">
                <a16:creationId xmlns:a16="http://schemas.microsoft.com/office/drawing/2014/main" id="{69F6057A-A9DA-4AB4-91DA-3EC67D70ACBA}"/>
              </a:ext>
            </a:extLst>
          </p:cNvPr>
          <p:cNvSpPr>
            <a:spLocks noGrp="1"/>
          </p:cNvSpPr>
          <p:nvPr>
            <p:ph idx="1"/>
          </p:nvPr>
        </p:nvSpPr>
        <p:spPr/>
        <p:txBody>
          <a:bodyPr>
            <a:normAutofit/>
          </a:bodyPr>
          <a:lstStyle/>
          <a:p>
            <a:r>
              <a:rPr lang="en-US" dirty="0"/>
              <a:t>Computer scientists love to use computer science for everything, even project management problems</a:t>
            </a:r>
          </a:p>
          <a:p>
            <a:r>
              <a:rPr lang="en-US" dirty="0"/>
              <a:t>In addition to Gantt charts, similar information can be represented using graphs</a:t>
            </a:r>
          </a:p>
          <a:p>
            <a:pPr lvl="1"/>
            <a:r>
              <a:rPr lang="en-US" dirty="0"/>
              <a:t>Then, graph theory tools can be applied to the information</a:t>
            </a:r>
          </a:p>
          <a:p>
            <a:r>
              <a:rPr lang="en-US" dirty="0"/>
              <a:t>These approaches are called critical path methods (CPM) because they focus on making the critical path as short as possible</a:t>
            </a:r>
          </a:p>
        </p:txBody>
      </p:sp>
    </p:spTree>
    <p:extLst>
      <p:ext uri="{BB962C8B-B14F-4D97-AF65-F5344CB8AC3E}">
        <p14:creationId xmlns:p14="http://schemas.microsoft.com/office/powerpoint/2010/main" val="620223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82D31-608F-4AA8-A57F-F71DA74AFC3C}"/>
              </a:ext>
            </a:extLst>
          </p:cNvPr>
          <p:cNvSpPr>
            <a:spLocks noGrp="1"/>
          </p:cNvSpPr>
          <p:nvPr>
            <p:ph type="title"/>
          </p:nvPr>
        </p:nvSpPr>
        <p:spPr/>
        <p:txBody>
          <a:bodyPr/>
          <a:lstStyle/>
          <a:p>
            <a:r>
              <a:rPr lang="en-US" dirty="0"/>
              <a:t>More on critical path</a:t>
            </a:r>
          </a:p>
        </p:txBody>
      </p:sp>
      <p:sp>
        <p:nvSpPr>
          <p:cNvPr id="3" name="Content Placeholder 2">
            <a:extLst>
              <a:ext uri="{FF2B5EF4-FFF2-40B4-BE49-F238E27FC236}">
                <a16:creationId xmlns:a16="http://schemas.microsoft.com/office/drawing/2014/main" id="{E9439B53-607E-4665-BD8B-37B4EA59EEEA}"/>
              </a:ext>
            </a:extLst>
          </p:cNvPr>
          <p:cNvSpPr>
            <a:spLocks noGrp="1"/>
          </p:cNvSpPr>
          <p:nvPr>
            <p:ph idx="1"/>
          </p:nvPr>
        </p:nvSpPr>
        <p:spPr/>
        <p:txBody>
          <a:bodyPr>
            <a:normAutofit fontScale="92500" lnSpcReduction="20000"/>
          </a:bodyPr>
          <a:lstStyle/>
          <a:p>
            <a:r>
              <a:rPr lang="en-US" dirty="0"/>
              <a:t>An important idea that critical path methods add to the mix is a tradeoff between time and cost</a:t>
            </a:r>
          </a:p>
          <a:p>
            <a:r>
              <a:rPr lang="en-US" dirty="0"/>
              <a:t>Each task has:</a:t>
            </a:r>
          </a:p>
          <a:p>
            <a:pPr lvl="1"/>
            <a:r>
              <a:rPr lang="en-US" dirty="0"/>
              <a:t>A </a:t>
            </a:r>
            <a:r>
              <a:rPr lang="en-US" b="1" dirty="0"/>
              <a:t>normal time</a:t>
            </a:r>
            <a:r>
              <a:rPr lang="en-US" dirty="0"/>
              <a:t> that the task would take</a:t>
            </a:r>
          </a:p>
          <a:p>
            <a:pPr lvl="1"/>
            <a:r>
              <a:rPr lang="en-US" dirty="0"/>
              <a:t>A </a:t>
            </a:r>
            <a:r>
              <a:rPr lang="en-US" b="1" dirty="0"/>
              <a:t>crash time</a:t>
            </a:r>
            <a:r>
              <a:rPr lang="en-US" dirty="0"/>
              <a:t> which is the fastest a task could possibly be done by spending more resources</a:t>
            </a:r>
          </a:p>
          <a:p>
            <a:pPr lvl="1"/>
            <a:r>
              <a:rPr lang="en-US" dirty="0"/>
              <a:t>A (usually linear) relationship between putting resources in and getting the task done quicker</a:t>
            </a:r>
          </a:p>
          <a:p>
            <a:r>
              <a:rPr lang="en-US" dirty="0"/>
              <a:t>By using linear programming, a technique for finding optimal solutions to linear systems of equations, the cheapest way to finish a project by a given deadline could be determined</a:t>
            </a:r>
          </a:p>
          <a:p>
            <a:pPr lvl="1"/>
            <a:r>
              <a:rPr lang="en-US" dirty="0"/>
              <a:t>Maybe rushing Task 7 is worth the extra money but rushing Task 10 isn't</a:t>
            </a:r>
          </a:p>
        </p:txBody>
      </p:sp>
    </p:spTree>
    <p:extLst>
      <p:ext uri="{BB962C8B-B14F-4D97-AF65-F5344CB8AC3E}">
        <p14:creationId xmlns:p14="http://schemas.microsoft.com/office/powerpoint/2010/main" val="2499639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4D76D-1FC9-425F-9A3B-3583B21E39A2}"/>
              </a:ext>
            </a:extLst>
          </p:cNvPr>
          <p:cNvSpPr>
            <a:spLocks noGrp="1"/>
          </p:cNvSpPr>
          <p:nvPr>
            <p:ph type="title"/>
          </p:nvPr>
        </p:nvSpPr>
        <p:spPr/>
        <p:txBody>
          <a:bodyPr/>
          <a:lstStyle/>
          <a:p>
            <a:r>
              <a:rPr lang="en-US" dirty="0"/>
              <a:t>Architectural design</a:t>
            </a:r>
          </a:p>
        </p:txBody>
      </p:sp>
      <p:sp>
        <p:nvSpPr>
          <p:cNvPr id="3" name="Content Placeholder 2">
            <a:extLst>
              <a:ext uri="{FF2B5EF4-FFF2-40B4-BE49-F238E27FC236}">
                <a16:creationId xmlns:a16="http://schemas.microsoft.com/office/drawing/2014/main" id="{2FBE3DE7-2B5B-4C6D-BCC3-CDE9F69FE393}"/>
              </a:ext>
            </a:extLst>
          </p:cNvPr>
          <p:cNvSpPr>
            <a:spLocks noGrp="1"/>
          </p:cNvSpPr>
          <p:nvPr>
            <p:ph idx="1"/>
          </p:nvPr>
        </p:nvSpPr>
        <p:spPr>
          <a:xfrm>
            <a:off x="609600" y="1775192"/>
            <a:ext cx="6314900" cy="4625609"/>
          </a:xfrm>
        </p:spPr>
        <p:txBody>
          <a:bodyPr>
            <a:normAutofit fontScale="85000" lnSpcReduction="10000"/>
          </a:bodyPr>
          <a:lstStyle/>
          <a:p>
            <a:r>
              <a:rPr lang="en-US" b="1" dirty="0"/>
              <a:t>Architectural design</a:t>
            </a:r>
            <a:r>
              <a:rPr lang="en-US" dirty="0"/>
              <a:t> is specifying a program's major components</a:t>
            </a:r>
          </a:p>
          <a:p>
            <a:r>
              <a:rPr lang="en-US" dirty="0"/>
              <a:t>Architectural design is often modeled with a </a:t>
            </a:r>
            <a:r>
              <a:rPr lang="en-US" b="1" dirty="0"/>
              <a:t>box-and-line diagram</a:t>
            </a:r>
            <a:r>
              <a:rPr lang="en-US" dirty="0"/>
              <a:t> (also called a block diagram)</a:t>
            </a:r>
          </a:p>
          <a:p>
            <a:pPr lvl="1"/>
            <a:r>
              <a:rPr lang="en-US" dirty="0"/>
              <a:t>Components are boxes</a:t>
            </a:r>
          </a:p>
          <a:p>
            <a:pPr lvl="1"/>
            <a:r>
              <a:rPr lang="en-US" dirty="0"/>
              <a:t>Relationships or interactions between them are lines</a:t>
            </a:r>
          </a:p>
          <a:p>
            <a:pPr lvl="1"/>
            <a:r>
              <a:rPr lang="en-US" dirty="0"/>
              <a:t>Unlike UML diagrams, box-and-line diagrams have no standards</a:t>
            </a:r>
          </a:p>
          <a:p>
            <a:pPr lvl="1"/>
            <a:r>
              <a:rPr lang="en-US" dirty="0"/>
              <a:t>Draw them in a way that communicates your design</a:t>
            </a:r>
          </a:p>
          <a:p>
            <a:endParaRPr lang="en-US" dirty="0"/>
          </a:p>
        </p:txBody>
      </p:sp>
      <p:pic>
        <p:nvPicPr>
          <p:cNvPr id="4" name="Picture 3">
            <a:extLst>
              <a:ext uri="{FF2B5EF4-FFF2-40B4-BE49-F238E27FC236}">
                <a16:creationId xmlns:a16="http://schemas.microsoft.com/office/drawing/2014/main" id="{DD911ABF-D15A-4DA4-9824-250107E65CD3}"/>
              </a:ext>
            </a:extLst>
          </p:cNvPr>
          <p:cNvPicPr>
            <a:picLocks noChangeAspect="1"/>
          </p:cNvPicPr>
          <p:nvPr/>
        </p:nvPicPr>
        <p:blipFill>
          <a:blip r:embed="rId2"/>
          <a:stretch>
            <a:fillRect/>
          </a:stretch>
        </p:blipFill>
        <p:spPr>
          <a:xfrm>
            <a:off x="6924500" y="1752600"/>
            <a:ext cx="5038900" cy="4688545"/>
          </a:xfrm>
          <a:prstGeom prst="rect">
            <a:avLst/>
          </a:prstGeom>
        </p:spPr>
      </p:pic>
    </p:spTree>
    <p:extLst>
      <p:ext uri="{BB962C8B-B14F-4D97-AF65-F5344CB8AC3E}">
        <p14:creationId xmlns:p14="http://schemas.microsoft.com/office/powerpoint/2010/main" val="4018600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54B0F-A777-424A-BA2C-D65309E70282}"/>
              </a:ext>
            </a:extLst>
          </p:cNvPr>
          <p:cNvSpPr>
            <a:spLocks noGrp="1"/>
          </p:cNvSpPr>
          <p:nvPr>
            <p:ph type="title"/>
          </p:nvPr>
        </p:nvSpPr>
        <p:spPr/>
        <p:txBody>
          <a:bodyPr/>
          <a:lstStyle/>
          <a:p>
            <a:r>
              <a:rPr lang="en-US" dirty="0"/>
              <a:t>Nodes in a CPM graph</a:t>
            </a:r>
          </a:p>
        </p:txBody>
      </p:sp>
      <p:sp>
        <p:nvSpPr>
          <p:cNvPr id="3" name="Content Placeholder 2">
            <a:extLst>
              <a:ext uri="{FF2B5EF4-FFF2-40B4-BE49-F238E27FC236}">
                <a16:creationId xmlns:a16="http://schemas.microsoft.com/office/drawing/2014/main" id="{C1E3A5D3-EB4F-429B-AB16-9875CE4D36F1}"/>
              </a:ext>
            </a:extLst>
          </p:cNvPr>
          <p:cNvSpPr>
            <a:spLocks noGrp="1"/>
          </p:cNvSpPr>
          <p:nvPr>
            <p:ph idx="1"/>
          </p:nvPr>
        </p:nvSpPr>
        <p:spPr/>
        <p:txBody>
          <a:bodyPr>
            <a:normAutofit lnSpcReduction="10000"/>
          </a:bodyPr>
          <a:lstStyle/>
          <a:p>
            <a:r>
              <a:rPr lang="en-US" dirty="0"/>
              <a:t>The CPM we will talk about has nodes containing seven pieces of information, written in a peculiar way</a:t>
            </a:r>
          </a:p>
          <a:p>
            <a:pPr lvl="1"/>
            <a:r>
              <a:rPr lang="en-US" i="1" dirty="0"/>
              <a:t>ID</a:t>
            </a:r>
            <a:r>
              <a:rPr lang="en-US" dirty="0"/>
              <a:t>:	Task identifier</a:t>
            </a:r>
          </a:p>
          <a:p>
            <a:pPr lvl="1"/>
            <a:r>
              <a:rPr lang="en-US" i="1" dirty="0"/>
              <a:t>D</a:t>
            </a:r>
            <a:r>
              <a:rPr lang="en-US" dirty="0"/>
              <a:t>:	Task duration</a:t>
            </a:r>
          </a:p>
          <a:p>
            <a:pPr lvl="1"/>
            <a:r>
              <a:rPr lang="en-US" i="1" dirty="0"/>
              <a:t>ES</a:t>
            </a:r>
            <a:r>
              <a:rPr lang="en-US" dirty="0"/>
              <a:t>:	Earliest start time</a:t>
            </a:r>
          </a:p>
          <a:p>
            <a:pPr lvl="1"/>
            <a:r>
              <a:rPr lang="en-US" i="1" dirty="0"/>
              <a:t>EF</a:t>
            </a:r>
            <a:r>
              <a:rPr lang="en-US" dirty="0"/>
              <a:t>:	Earliest finish time</a:t>
            </a:r>
          </a:p>
          <a:p>
            <a:pPr lvl="1"/>
            <a:r>
              <a:rPr lang="en-US" i="1" dirty="0"/>
              <a:t>LS</a:t>
            </a:r>
            <a:r>
              <a:rPr lang="en-US" dirty="0"/>
              <a:t>:	Latest start time</a:t>
            </a:r>
          </a:p>
          <a:p>
            <a:pPr lvl="1"/>
            <a:r>
              <a:rPr lang="en-US" i="1" dirty="0"/>
              <a:t>LF</a:t>
            </a:r>
            <a:r>
              <a:rPr lang="en-US" dirty="0"/>
              <a:t>:	Latest finish time</a:t>
            </a:r>
          </a:p>
          <a:p>
            <a:pPr lvl="1"/>
            <a:r>
              <a:rPr lang="en-US" i="1" dirty="0"/>
              <a:t>S</a:t>
            </a:r>
            <a:r>
              <a:rPr lang="en-US" dirty="0"/>
              <a:t>:	Slack</a:t>
            </a:r>
          </a:p>
        </p:txBody>
      </p:sp>
      <p:graphicFrame>
        <p:nvGraphicFramePr>
          <p:cNvPr id="4" name="Table 3">
            <a:extLst>
              <a:ext uri="{FF2B5EF4-FFF2-40B4-BE49-F238E27FC236}">
                <a16:creationId xmlns:a16="http://schemas.microsoft.com/office/drawing/2014/main" id="{05BED5B5-5CC3-4468-9E10-04E508F97FFB}"/>
              </a:ext>
            </a:extLst>
          </p:cNvPr>
          <p:cNvGraphicFramePr>
            <a:graphicFrameLocks noGrp="1"/>
          </p:cNvGraphicFramePr>
          <p:nvPr>
            <p:extLst/>
          </p:nvPr>
        </p:nvGraphicFramePr>
        <p:xfrm>
          <a:off x="7772400" y="3441700"/>
          <a:ext cx="2438400" cy="2709332"/>
        </p:xfrm>
        <a:graphic>
          <a:graphicData uri="http://schemas.openxmlformats.org/drawingml/2006/table">
            <a:tbl>
              <a:tblPr>
                <a:tableStyleId>{5C22544A-7EE6-4342-B048-85BDC9FD1C3A}</a:tableStyleId>
              </a:tblPr>
              <a:tblGrid>
                <a:gridCol w="812800">
                  <a:extLst>
                    <a:ext uri="{9D8B030D-6E8A-4147-A177-3AD203B41FA5}">
                      <a16:colId xmlns:a16="http://schemas.microsoft.com/office/drawing/2014/main" val="1146530637"/>
                    </a:ext>
                  </a:extLst>
                </a:gridCol>
                <a:gridCol w="812800">
                  <a:extLst>
                    <a:ext uri="{9D8B030D-6E8A-4147-A177-3AD203B41FA5}">
                      <a16:colId xmlns:a16="http://schemas.microsoft.com/office/drawing/2014/main" val="4238631259"/>
                    </a:ext>
                  </a:extLst>
                </a:gridCol>
                <a:gridCol w="812800">
                  <a:extLst>
                    <a:ext uri="{9D8B030D-6E8A-4147-A177-3AD203B41FA5}">
                      <a16:colId xmlns:a16="http://schemas.microsoft.com/office/drawing/2014/main" val="2833130331"/>
                    </a:ext>
                  </a:extLst>
                </a:gridCol>
              </a:tblGrid>
              <a:tr h="677333">
                <a:tc gridSpan="3">
                  <a:txBody>
                    <a:bodyPr/>
                    <a:lstStyle/>
                    <a:p>
                      <a:pPr algn="ctr"/>
                      <a:r>
                        <a:rPr lang="en-US" sz="3200" b="0" i="1" dirty="0"/>
                        <a:t>D</a:t>
                      </a:r>
                    </a:p>
                  </a:txBody>
                  <a:tcPr marL="162560" marR="162560" marT="81280" marB="81280" anchor="b">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73035185"/>
                  </a:ext>
                </a:extLst>
              </a:tr>
              <a:tr h="677333">
                <a:tc>
                  <a:txBody>
                    <a:bodyPr/>
                    <a:lstStyle/>
                    <a:p>
                      <a:pPr algn="ctr"/>
                      <a:r>
                        <a:rPr lang="en-US" sz="3200" i="1" dirty="0"/>
                        <a:t>ES</a:t>
                      </a:r>
                    </a:p>
                  </a:txBody>
                  <a:tcPr marL="162560" marR="162560" marT="81280" marB="812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r>
                        <a:rPr lang="en-US" sz="3200" i="1" dirty="0"/>
                        <a:t>ID</a:t>
                      </a:r>
                    </a:p>
                  </a:txBody>
                  <a:tcPr marL="162560" marR="162560" marT="81280" marB="812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i="1" dirty="0"/>
                        <a:t>EF</a:t>
                      </a:r>
                    </a:p>
                  </a:txBody>
                  <a:tcPr marL="162560" marR="162560" marT="81280" marB="812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92117481"/>
                  </a:ext>
                </a:extLst>
              </a:tr>
              <a:tr h="677333">
                <a:tc>
                  <a:txBody>
                    <a:bodyPr/>
                    <a:lstStyle/>
                    <a:p>
                      <a:pPr algn="ctr"/>
                      <a:r>
                        <a:rPr lang="en-US" sz="3200" i="1" dirty="0"/>
                        <a:t>LS</a:t>
                      </a:r>
                    </a:p>
                  </a:txBody>
                  <a:tcPr marL="162560" marR="162560" marT="81280" marB="812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dirty="0"/>
                    </a:p>
                  </a:txBody>
                  <a:tcPr/>
                </a:tc>
                <a:tc>
                  <a:txBody>
                    <a:bodyPr/>
                    <a:lstStyle/>
                    <a:p>
                      <a:pPr algn="ctr"/>
                      <a:r>
                        <a:rPr lang="en-US" sz="3200" i="1" dirty="0"/>
                        <a:t>LF</a:t>
                      </a:r>
                    </a:p>
                  </a:txBody>
                  <a:tcPr marL="162560" marR="162560" marT="81280" marB="812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05691035"/>
                  </a:ext>
                </a:extLst>
              </a:tr>
              <a:tr h="677333">
                <a:tc gridSpan="3">
                  <a:txBody>
                    <a:bodyPr/>
                    <a:lstStyle/>
                    <a:p>
                      <a:r>
                        <a:rPr lang="en-US" sz="3200" b="0" i="1" dirty="0"/>
                        <a:t>S</a:t>
                      </a:r>
                    </a:p>
                  </a:txBody>
                  <a:tcPr marL="162560" marR="162560" marT="81280" marB="81280">
                    <a:lnT w="12700" cap="flat" cmpd="sng" algn="ctr">
                      <a:solidFill>
                        <a:schemeClr val="tx1"/>
                      </a:solidFill>
                      <a:prstDash val="solid"/>
                      <a:round/>
                      <a:headEnd type="none" w="med" len="med"/>
                      <a:tailEnd type="none" w="med" len="med"/>
                    </a:lnT>
                    <a:noFill/>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2327544745"/>
                  </a:ext>
                </a:extLst>
              </a:tr>
            </a:tbl>
          </a:graphicData>
        </a:graphic>
      </p:graphicFrame>
    </p:spTree>
    <p:extLst>
      <p:ext uri="{BB962C8B-B14F-4D97-AF65-F5344CB8AC3E}">
        <p14:creationId xmlns:p14="http://schemas.microsoft.com/office/powerpoint/2010/main" val="1036046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9007F-178E-456C-9191-FE9443C4361B}"/>
              </a:ext>
            </a:extLst>
          </p:cNvPr>
          <p:cNvSpPr>
            <a:spLocks noGrp="1"/>
          </p:cNvSpPr>
          <p:nvPr>
            <p:ph type="title"/>
          </p:nvPr>
        </p:nvSpPr>
        <p:spPr>
          <a:xfrm>
            <a:off x="8305800" y="381000"/>
            <a:ext cx="3429000" cy="1600200"/>
          </a:xfrm>
        </p:spPr>
        <p:txBody>
          <a:bodyPr>
            <a:normAutofit fontScale="90000"/>
          </a:bodyPr>
          <a:lstStyle/>
          <a:p>
            <a:pPr algn="r"/>
            <a:r>
              <a:rPr lang="en-US" dirty="0"/>
              <a:t>Graph showing dependencies</a:t>
            </a:r>
          </a:p>
        </p:txBody>
      </p:sp>
      <p:graphicFrame>
        <p:nvGraphicFramePr>
          <p:cNvPr id="4" name="Table 3">
            <a:extLst>
              <a:ext uri="{FF2B5EF4-FFF2-40B4-BE49-F238E27FC236}">
                <a16:creationId xmlns:a16="http://schemas.microsoft.com/office/drawing/2014/main" id="{CA0947F3-89E8-47BE-BFFA-E738246DDDA5}"/>
              </a:ext>
            </a:extLst>
          </p:cNvPr>
          <p:cNvGraphicFramePr>
            <a:graphicFrameLocks noGrp="1"/>
          </p:cNvGraphicFramePr>
          <p:nvPr>
            <p:extLst/>
          </p:nvPr>
        </p:nvGraphicFramePr>
        <p:xfrm>
          <a:off x="10668000" y="3200400"/>
          <a:ext cx="1371600" cy="1524000"/>
        </p:xfrm>
        <a:graphic>
          <a:graphicData uri="http://schemas.openxmlformats.org/drawingml/2006/table">
            <a:tbl>
              <a:tblPr>
                <a:tableStyleId>{5C22544A-7EE6-4342-B048-85BDC9FD1C3A}</a:tableStyleId>
              </a:tblPr>
              <a:tblGrid>
                <a:gridCol w="457200">
                  <a:extLst>
                    <a:ext uri="{9D8B030D-6E8A-4147-A177-3AD203B41FA5}">
                      <a16:colId xmlns:a16="http://schemas.microsoft.com/office/drawing/2014/main" val="1146530637"/>
                    </a:ext>
                  </a:extLst>
                </a:gridCol>
                <a:gridCol w="457200">
                  <a:extLst>
                    <a:ext uri="{9D8B030D-6E8A-4147-A177-3AD203B41FA5}">
                      <a16:colId xmlns:a16="http://schemas.microsoft.com/office/drawing/2014/main" val="4238631259"/>
                    </a:ext>
                  </a:extLst>
                </a:gridCol>
                <a:gridCol w="457200">
                  <a:extLst>
                    <a:ext uri="{9D8B030D-6E8A-4147-A177-3AD203B41FA5}">
                      <a16:colId xmlns:a16="http://schemas.microsoft.com/office/drawing/2014/main" val="2833130331"/>
                    </a:ext>
                  </a:extLst>
                </a:gridCol>
              </a:tblGrid>
              <a:tr h="381000">
                <a:tc gridSpan="3">
                  <a:txBody>
                    <a:bodyPr/>
                    <a:lstStyle/>
                    <a:p>
                      <a:pPr algn="ctr"/>
                      <a:r>
                        <a:rPr lang="en-US" b="1" i="1" dirty="0"/>
                        <a:t>1</a:t>
                      </a:r>
                    </a:p>
                  </a:txBody>
                  <a:tcPr anchor="b">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73035185"/>
                  </a:ext>
                </a:extLst>
              </a:tr>
              <a:tr h="381000">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r>
                        <a:rPr lang="en-US" dirty="0"/>
                        <a:t>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92117481"/>
                  </a:ext>
                </a:extLst>
              </a:tr>
              <a:tr h="381000">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dirty="0"/>
                    </a:p>
                  </a:txBody>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05691035"/>
                  </a:ext>
                </a:extLst>
              </a:tr>
              <a:tr h="381000">
                <a:tc gridSpan="3">
                  <a:txBody>
                    <a:bodyPr/>
                    <a:lstStyle/>
                    <a:p>
                      <a:endParaRPr lang="en-US" b="1" dirty="0"/>
                    </a:p>
                  </a:txBody>
                  <a:tcPr>
                    <a:lnT w="12700" cap="flat" cmpd="sng" algn="ctr">
                      <a:solidFill>
                        <a:schemeClr val="tx1"/>
                      </a:solidFill>
                      <a:prstDash val="solid"/>
                      <a:round/>
                      <a:headEnd type="none" w="med" len="med"/>
                      <a:tailEnd type="none" w="med" len="med"/>
                    </a:lnT>
                    <a:noFill/>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2327544745"/>
                  </a:ext>
                </a:extLst>
              </a:tr>
            </a:tbl>
          </a:graphicData>
        </a:graphic>
      </p:graphicFrame>
      <p:graphicFrame>
        <p:nvGraphicFramePr>
          <p:cNvPr id="5" name="Table 4">
            <a:extLst>
              <a:ext uri="{FF2B5EF4-FFF2-40B4-BE49-F238E27FC236}">
                <a16:creationId xmlns:a16="http://schemas.microsoft.com/office/drawing/2014/main" id="{546205AE-7636-4B24-8191-C0E4A6ABD472}"/>
              </a:ext>
            </a:extLst>
          </p:cNvPr>
          <p:cNvGraphicFramePr>
            <a:graphicFrameLocks noGrp="1"/>
          </p:cNvGraphicFramePr>
          <p:nvPr>
            <p:extLst/>
          </p:nvPr>
        </p:nvGraphicFramePr>
        <p:xfrm>
          <a:off x="8686800" y="2209800"/>
          <a:ext cx="1371600" cy="1524000"/>
        </p:xfrm>
        <a:graphic>
          <a:graphicData uri="http://schemas.openxmlformats.org/drawingml/2006/table">
            <a:tbl>
              <a:tblPr>
                <a:tableStyleId>{5C22544A-7EE6-4342-B048-85BDC9FD1C3A}</a:tableStyleId>
              </a:tblPr>
              <a:tblGrid>
                <a:gridCol w="457200">
                  <a:extLst>
                    <a:ext uri="{9D8B030D-6E8A-4147-A177-3AD203B41FA5}">
                      <a16:colId xmlns:a16="http://schemas.microsoft.com/office/drawing/2014/main" val="1146530637"/>
                    </a:ext>
                  </a:extLst>
                </a:gridCol>
                <a:gridCol w="457200">
                  <a:extLst>
                    <a:ext uri="{9D8B030D-6E8A-4147-A177-3AD203B41FA5}">
                      <a16:colId xmlns:a16="http://schemas.microsoft.com/office/drawing/2014/main" val="4238631259"/>
                    </a:ext>
                  </a:extLst>
                </a:gridCol>
                <a:gridCol w="457200">
                  <a:extLst>
                    <a:ext uri="{9D8B030D-6E8A-4147-A177-3AD203B41FA5}">
                      <a16:colId xmlns:a16="http://schemas.microsoft.com/office/drawing/2014/main" val="2833130331"/>
                    </a:ext>
                  </a:extLst>
                </a:gridCol>
              </a:tblGrid>
              <a:tr h="381000">
                <a:tc gridSpan="3">
                  <a:txBody>
                    <a:bodyPr/>
                    <a:lstStyle/>
                    <a:p>
                      <a:pPr algn="ctr"/>
                      <a:r>
                        <a:rPr lang="en-US" b="1" i="1" dirty="0"/>
                        <a:t>4</a:t>
                      </a:r>
                    </a:p>
                  </a:txBody>
                  <a:tcPr anchor="b">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73035185"/>
                  </a:ext>
                </a:extLst>
              </a:tr>
              <a:tr h="381000">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r>
                        <a:rPr lang="en-US" dirty="0"/>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92117481"/>
                  </a:ext>
                </a:extLst>
              </a:tr>
              <a:tr h="381000">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dirty="0"/>
                    </a:p>
                  </a:txBody>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05691035"/>
                  </a:ext>
                </a:extLst>
              </a:tr>
              <a:tr h="381000">
                <a:tc gridSpan="3">
                  <a:txBody>
                    <a:bodyPr/>
                    <a:lstStyle/>
                    <a:p>
                      <a:endParaRPr lang="en-US" b="1" dirty="0"/>
                    </a:p>
                  </a:txBody>
                  <a:tcPr>
                    <a:lnT w="12700" cap="flat" cmpd="sng" algn="ctr">
                      <a:solidFill>
                        <a:schemeClr val="tx1"/>
                      </a:solidFill>
                      <a:prstDash val="solid"/>
                      <a:round/>
                      <a:headEnd type="none" w="med" len="med"/>
                      <a:tailEnd type="none" w="med" len="med"/>
                    </a:lnT>
                    <a:noFill/>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2327544745"/>
                  </a:ext>
                </a:extLst>
              </a:tr>
            </a:tbl>
          </a:graphicData>
        </a:graphic>
      </p:graphicFrame>
      <p:graphicFrame>
        <p:nvGraphicFramePr>
          <p:cNvPr id="6" name="Table 5">
            <a:extLst>
              <a:ext uri="{FF2B5EF4-FFF2-40B4-BE49-F238E27FC236}">
                <a16:creationId xmlns:a16="http://schemas.microsoft.com/office/drawing/2014/main" id="{B308D3F0-5023-4043-B0BA-1BB4730E26E4}"/>
              </a:ext>
            </a:extLst>
          </p:cNvPr>
          <p:cNvGraphicFramePr>
            <a:graphicFrameLocks noGrp="1"/>
          </p:cNvGraphicFramePr>
          <p:nvPr>
            <p:extLst/>
          </p:nvPr>
        </p:nvGraphicFramePr>
        <p:xfrm>
          <a:off x="8686800" y="3886200"/>
          <a:ext cx="1371600" cy="1524000"/>
        </p:xfrm>
        <a:graphic>
          <a:graphicData uri="http://schemas.openxmlformats.org/drawingml/2006/table">
            <a:tbl>
              <a:tblPr>
                <a:tableStyleId>{5C22544A-7EE6-4342-B048-85BDC9FD1C3A}</a:tableStyleId>
              </a:tblPr>
              <a:tblGrid>
                <a:gridCol w="457200">
                  <a:extLst>
                    <a:ext uri="{9D8B030D-6E8A-4147-A177-3AD203B41FA5}">
                      <a16:colId xmlns:a16="http://schemas.microsoft.com/office/drawing/2014/main" val="1146530637"/>
                    </a:ext>
                  </a:extLst>
                </a:gridCol>
                <a:gridCol w="457200">
                  <a:extLst>
                    <a:ext uri="{9D8B030D-6E8A-4147-A177-3AD203B41FA5}">
                      <a16:colId xmlns:a16="http://schemas.microsoft.com/office/drawing/2014/main" val="4238631259"/>
                    </a:ext>
                  </a:extLst>
                </a:gridCol>
                <a:gridCol w="457200">
                  <a:extLst>
                    <a:ext uri="{9D8B030D-6E8A-4147-A177-3AD203B41FA5}">
                      <a16:colId xmlns:a16="http://schemas.microsoft.com/office/drawing/2014/main" val="2833130331"/>
                    </a:ext>
                  </a:extLst>
                </a:gridCol>
              </a:tblGrid>
              <a:tr h="381000">
                <a:tc gridSpan="3">
                  <a:txBody>
                    <a:bodyPr/>
                    <a:lstStyle/>
                    <a:p>
                      <a:pPr algn="ctr"/>
                      <a:r>
                        <a:rPr lang="en-US" b="1" i="1" dirty="0"/>
                        <a:t>2</a:t>
                      </a:r>
                    </a:p>
                  </a:txBody>
                  <a:tcPr anchor="b">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73035185"/>
                  </a:ext>
                </a:extLst>
              </a:tr>
              <a:tr h="381000">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r>
                        <a:rPr lang="en-US" dirty="0"/>
                        <a:t>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92117481"/>
                  </a:ext>
                </a:extLst>
              </a:tr>
              <a:tr h="381000">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dirty="0"/>
                    </a:p>
                  </a:txBody>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05691035"/>
                  </a:ext>
                </a:extLst>
              </a:tr>
              <a:tr h="381000">
                <a:tc gridSpan="3">
                  <a:txBody>
                    <a:bodyPr/>
                    <a:lstStyle/>
                    <a:p>
                      <a:endParaRPr lang="en-US" b="1" dirty="0"/>
                    </a:p>
                  </a:txBody>
                  <a:tcPr>
                    <a:lnT w="12700" cap="flat" cmpd="sng" algn="ctr">
                      <a:solidFill>
                        <a:schemeClr val="tx1"/>
                      </a:solidFill>
                      <a:prstDash val="solid"/>
                      <a:round/>
                      <a:headEnd type="none" w="med" len="med"/>
                      <a:tailEnd type="none" w="med" len="med"/>
                    </a:lnT>
                    <a:noFill/>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2327544745"/>
                  </a:ext>
                </a:extLst>
              </a:tr>
            </a:tbl>
          </a:graphicData>
        </a:graphic>
      </p:graphicFrame>
      <p:graphicFrame>
        <p:nvGraphicFramePr>
          <p:cNvPr id="7" name="Table 6">
            <a:extLst>
              <a:ext uri="{FF2B5EF4-FFF2-40B4-BE49-F238E27FC236}">
                <a16:creationId xmlns:a16="http://schemas.microsoft.com/office/drawing/2014/main" id="{C0733467-E8A9-4457-A4A6-B59F6CD472FD}"/>
              </a:ext>
            </a:extLst>
          </p:cNvPr>
          <p:cNvGraphicFramePr>
            <a:graphicFrameLocks noGrp="1"/>
          </p:cNvGraphicFramePr>
          <p:nvPr>
            <p:extLst/>
          </p:nvPr>
        </p:nvGraphicFramePr>
        <p:xfrm>
          <a:off x="6629400" y="76200"/>
          <a:ext cx="1371600" cy="1524000"/>
        </p:xfrm>
        <a:graphic>
          <a:graphicData uri="http://schemas.openxmlformats.org/drawingml/2006/table">
            <a:tbl>
              <a:tblPr>
                <a:tableStyleId>{5C22544A-7EE6-4342-B048-85BDC9FD1C3A}</a:tableStyleId>
              </a:tblPr>
              <a:tblGrid>
                <a:gridCol w="457200">
                  <a:extLst>
                    <a:ext uri="{9D8B030D-6E8A-4147-A177-3AD203B41FA5}">
                      <a16:colId xmlns:a16="http://schemas.microsoft.com/office/drawing/2014/main" val="1146530637"/>
                    </a:ext>
                  </a:extLst>
                </a:gridCol>
                <a:gridCol w="457200">
                  <a:extLst>
                    <a:ext uri="{9D8B030D-6E8A-4147-A177-3AD203B41FA5}">
                      <a16:colId xmlns:a16="http://schemas.microsoft.com/office/drawing/2014/main" val="4238631259"/>
                    </a:ext>
                  </a:extLst>
                </a:gridCol>
                <a:gridCol w="457200">
                  <a:extLst>
                    <a:ext uri="{9D8B030D-6E8A-4147-A177-3AD203B41FA5}">
                      <a16:colId xmlns:a16="http://schemas.microsoft.com/office/drawing/2014/main" val="2833130331"/>
                    </a:ext>
                  </a:extLst>
                </a:gridCol>
              </a:tblGrid>
              <a:tr h="381000">
                <a:tc gridSpan="3">
                  <a:txBody>
                    <a:bodyPr/>
                    <a:lstStyle/>
                    <a:p>
                      <a:pPr algn="ctr"/>
                      <a:r>
                        <a:rPr lang="en-US" b="1" i="1" dirty="0"/>
                        <a:t>3</a:t>
                      </a:r>
                    </a:p>
                  </a:txBody>
                  <a:tcPr anchor="b">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73035185"/>
                  </a:ext>
                </a:extLst>
              </a:tr>
              <a:tr h="381000">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r>
                        <a:rPr lang="en-US" dirty="0"/>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92117481"/>
                  </a:ext>
                </a:extLst>
              </a:tr>
              <a:tr h="381000">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dirty="0"/>
                    </a:p>
                  </a:txBody>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05691035"/>
                  </a:ext>
                </a:extLst>
              </a:tr>
              <a:tr h="381000">
                <a:tc gridSpan="3">
                  <a:txBody>
                    <a:bodyPr/>
                    <a:lstStyle/>
                    <a:p>
                      <a:endParaRPr lang="en-US" b="1" dirty="0"/>
                    </a:p>
                  </a:txBody>
                  <a:tcPr>
                    <a:lnT w="12700" cap="flat" cmpd="sng" algn="ctr">
                      <a:solidFill>
                        <a:schemeClr val="tx1"/>
                      </a:solidFill>
                      <a:prstDash val="solid"/>
                      <a:round/>
                      <a:headEnd type="none" w="med" len="med"/>
                      <a:tailEnd type="none" w="med" len="med"/>
                    </a:lnT>
                    <a:noFill/>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2327544745"/>
                  </a:ext>
                </a:extLst>
              </a:tr>
            </a:tbl>
          </a:graphicData>
        </a:graphic>
      </p:graphicFrame>
      <p:graphicFrame>
        <p:nvGraphicFramePr>
          <p:cNvPr id="8" name="Table 7">
            <a:extLst>
              <a:ext uri="{FF2B5EF4-FFF2-40B4-BE49-F238E27FC236}">
                <a16:creationId xmlns:a16="http://schemas.microsoft.com/office/drawing/2014/main" id="{ED4EF69E-8F7C-4B9C-8F08-0190BB57C3BE}"/>
              </a:ext>
            </a:extLst>
          </p:cNvPr>
          <p:cNvGraphicFramePr>
            <a:graphicFrameLocks noGrp="1"/>
          </p:cNvGraphicFramePr>
          <p:nvPr>
            <p:extLst/>
          </p:nvPr>
        </p:nvGraphicFramePr>
        <p:xfrm>
          <a:off x="6629400" y="2209800"/>
          <a:ext cx="1371600" cy="1524000"/>
        </p:xfrm>
        <a:graphic>
          <a:graphicData uri="http://schemas.openxmlformats.org/drawingml/2006/table">
            <a:tbl>
              <a:tblPr>
                <a:tableStyleId>{5C22544A-7EE6-4342-B048-85BDC9FD1C3A}</a:tableStyleId>
              </a:tblPr>
              <a:tblGrid>
                <a:gridCol w="457200">
                  <a:extLst>
                    <a:ext uri="{9D8B030D-6E8A-4147-A177-3AD203B41FA5}">
                      <a16:colId xmlns:a16="http://schemas.microsoft.com/office/drawing/2014/main" val="1146530637"/>
                    </a:ext>
                  </a:extLst>
                </a:gridCol>
                <a:gridCol w="457200">
                  <a:extLst>
                    <a:ext uri="{9D8B030D-6E8A-4147-A177-3AD203B41FA5}">
                      <a16:colId xmlns:a16="http://schemas.microsoft.com/office/drawing/2014/main" val="4238631259"/>
                    </a:ext>
                  </a:extLst>
                </a:gridCol>
                <a:gridCol w="457200">
                  <a:extLst>
                    <a:ext uri="{9D8B030D-6E8A-4147-A177-3AD203B41FA5}">
                      <a16:colId xmlns:a16="http://schemas.microsoft.com/office/drawing/2014/main" val="2833130331"/>
                    </a:ext>
                  </a:extLst>
                </a:gridCol>
              </a:tblGrid>
              <a:tr h="381000">
                <a:tc gridSpan="3">
                  <a:txBody>
                    <a:bodyPr/>
                    <a:lstStyle/>
                    <a:p>
                      <a:pPr algn="ctr"/>
                      <a:r>
                        <a:rPr lang="en-US" b="1" i="1" dirty="0"/>
                        <a:t>4</a:t>
                      </a:r>
                    </a:p>
                  </a:txBody>
                  <a:tcPr anchor="b">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73035185"/>
                  </a:ext>
                </a:extLst>
              </a:tr>
              <a:tr h="381000">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r>
                        <a:rPr lang="en-US" dirty="0"/>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92117481"/>
                  </a:ext>
                </a:extLst>
              </a:tr>
              <a:tr h="381000">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dirty="0"/>
                    </a:p>
                  </a:txBody>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05691035"/>
                  </a:ext>
                </a:extLst>
              </a:tr>
              <a:tr h="381000">
                <a:tc gridSpan="3">
                  <a:txBody>
                    <a:bodyPr/>
                    <a:lstStyle/>
                    <a:p>
                      <a:endParaRPr lang="en-US" b="1" dirty="0"/>
                    </a:p>
                  </a:txBody>
                  <a:tcPr>
                    <a:lnT w="12700" cap="flat" cmpd="sng" algn="ctr">
                      <a:solidFill>
                        <a:schemeClr val="tx1"/>
                      </a:solidFill>
                      <a:prstDash val="solid"/>
                      <a:round/>
                      <a:headEnd type="none" w="med" len="med"/>
                      <a:tailEnd type="none" w="med" len="med"/>
                    </a:lnT>
                    <a:noFill/>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2327544745"/>
                  </a:ext>
                </a:extLst>
              </a:tr>
            </a:tbl>
          </a:graphicData>
        </a:graphic>
      </p:graphicFrame>
      <p:graphicFrame>
        <p:nvGraphicFramePr>
          <p:cNvPr id="9" name="Table 8">
            <a:extLst>
              <a:ext uri="{FF2B5EF4-FFF2-40B4-BE49-F238E27FC236}">
                <a16:creationId xmlns:a16="http://schemas.microsoft.com/office/drawing/2014/main" id="{B98E1455-C25D-4628-BEC5-55067A7B8927}"/>
              </a:ext>
            </a:extLst>
          </p:cNvPr>
          <p:cNvGraphicFramePr>
            <a:graphicFrameLocks noGrp="1"/>
          </p:cNvGraphicFramePr>
          <p:nvPr>
            <p:extLst/>
          </p:nvPr>
        </p:nvGraphicFramePr>
        <p:xfrm>
          <a:off x="6629400" y="4800600"/>
          <a:ext cx="1371600" cy="1524000"/>
        </p:xfrm>
        <a:graphic>
          <a:graphicData uri="http://schemas.openxmlformats.org/drawingml/2006/table">
            <a:tbl>
              <a:tblPr>
                <a:tableStyleId>{5C22544A-7EE6-4342-B048-85BDC9FD1C3A}</a:tableStyleId>
              </a:tblPr>
              <a:tblGrid>
                <a:gridCol w="457200">
                  <a:extLst>
                    <a:ext uri="{9D8B030D-6E8A-4147-A177-3AD203B41FA5}">
                      <a16:colId xmlns:a16="http://schemas.microsoft.com/office/drawing/2014/main" val="1146530637"/>
                    </a:ext>
                  </a:extLst>
                </a:gridCol>
                <a:gridCol w="457200">
                  <a:extLst>
                    <a:ext uri="{9D8B030D-6E8A-4147-A177-3AD203B41FA5}">
                      <a16:colId xmlns:a16="http://schemas.microsoft.com/office/drawing/2014/main" val="4238631259"/>
                    </a:ext>
                  </a:extLst>
                </a:gridCol>
                <a:gridCol w="457200">
                  <a:extLst>
                    <a:ext uri="{9D8B030D-6E8A-4147-A177-3AD203B41FA5}">
                      <a16:colId xmlns:a16="http://schemas.microsoft.com/office/drawing/2014/main" val="2833130331"/>
                    </a:ext>
                  </a:extLst>
                </a:gridCol>
              </a:tblGrid>
              <a:tr h="381000">
                <a:tc gridSpan="3">
                  <a:txBody>
                    <a:bodyPr/>
                    <a:lstStyle/>
                    <a:p>
                      <a:pPr algn="ctr"/>
                      <a:r>
                        <a:rPr lang="en-US" b="1" i="1" dirty="0"/>
                        <a:t>1</a:t>
                      </a:r>
                    </a:p>
                  </a:txBody>
                  <a:tcPr anchor="b">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73035185"/>
                  </a:ext>
                </a:extLst>
              </a:tr>
              <a:tr h="381000">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r>
                        <a:rPr lang="en-US" dirty="0"/>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92117481"/>
                  </a:ext>
                </a:extLst>
              </a:tr>
              <a:tr h="381000">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dirty="0"/>
                    </a:p>
                  </a:txBody>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05691035"/>
                  </a:ext>
                </a:extLst>
              </a:tr>
              <a:tr h="381000">
                <a:tc gridSpan="3">
                  <a:txBody>
                    <a:bodyPr/>
                    <a:lstStyle/>
                    <a:p>
                      <a:endParaRPr lang="en-US" b="1" dirty="0"/>
                    </a:p>
                  </a:txBody>
                  <a:tcPr>
                    <a:lnT w="12700" cap="flat" cmpd="sng" algn="ctr">
                      <a:solidFill>
                        <a:schemeClr val="tx1"/>
                      </a:solidFill>
                      <a:prstDash val="solid"/>
                      <a:round/>
                      <a:headEnd type="none" w="med" len="med"/>
                      <a:tailEnd type="none" w="med" len="med"/>
                    </a:lnT>
                    <a:noFill/>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2327544745"/>
                  </a:ext>
                </a:extLst>
              </a:tr>
            </a:tbl>
          </a:graphicData>
        </a:graphic>
      </p:graphicFrame>
      <p:graphicFrame>
        <p:nvGraphicFramePr>
          <p:cNvPr id="10" name="Table 9">
            <a:extLst>
              <a:ext uri="{FF2B5EF4-FFF2-40B4-BE49-F238E27FC236}">
                <a16:creationId xmlns:a16="http://schemas.microsoft.com/office/drawing/2014/main" id="{602C267C-83EF-4DE7-86B4-8830941E89E2}"/>
              </a:ext>
            </a:extLst>
          </p:cNvPr>
          <p:cNvGraphicFramePr>
            <a:graphicFrameLocks noGrp="1"/>
          </p:cNvGraphicFramePr>
          <p:nvPr>
            <p:extLst/>
          </p:nvPr>
        </p:nvGraphicFramePr>
        <p:xfrm>
          <a:off x="4419600" y="838200"/>
          <a:ext cx="1371600" cy="1524000"/>
        </p:xfrm>
        <a:graphic>
          <a:graphicData uri="http://schemas.openxmlformats.org/drawingml/2006/table">
            <a:tbl>
              <a:tblPr>
                <a:tableStyleId>{5C22544A-7EE6-4342-B048-85BDC9FD1C3A}</a:tableStyleId>
              </a:tblPr>
              <a:tblGrid>
                <a:gridCol w="457200">
                  <a:extLst>
                    <a:ext uri="{9D8B030D-6E8A-4147-A177-3AD203B41FA5}">
                      <a16:colId xmlns:a16="http://schemas.microsoft.com/office/drawing/2014/main" val="1146530637"/>
                    </a:ext>
                  </a:extLst>
                </a:gridCol>
                <a:gridCol w="457200">
                  <a:extLst>
                    <a:ext uri="{9D8B030D-6E8A-4147-A177-3AD203B41FA5}">
                      <a16:colId xmlns:a16="http://schemas.microsoft.com/office/drawing/2014/main" val="4238631259"/>
                    </a:ext>
                  </a:extLst>
                </a:gridCol>
                <a:gridCol w="457200">
                  <a:extLst>
                    <a:ext uri="{9D8B030D-6E8A-4147-A177-3AD203B41FA5}">
                      <a16:colId xmlns:a16="http://schemas.microsoft.com/office/drawing/2014/main" val="2833130331"/>
                    </a:ext>
                  </a:extLst>
                </a:gridCol>
              </a:tblGrid>
              <a:tr h="381000">
                <a:tc gridSpan="3">
                  <a:txBody>
                    <a:bodyPr/>
                    <a:lstStyle/>
                    <a:p>
                      <a:pPr algn="ctr"/>
                      <a:r>
                        <a:rPr lang="en-US" b="1" i="1" dirty="0"/>
                        <a:t>4</a:t>
                      </a:r>
                    </a:p>
                  </a:txBody>
                  <a:tcPr anchor="b">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73035185"/>
                  </a:ext>
                </a:extLst>
              </a:tr>
              <a:tr h="381000">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r>
                        <a:rPr lang="en-US" dirty="0"/>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92117481"/>
                  </a:ext>
                </a:extLst>
              </a:tr>
              <a:tr h="381000">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dirty="0"/>
                    </a:p>
                  </a:txBody>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05691035"/>
                  </a:ext>
                </a:extLst>
              </a:tr>
              <a:tr h="381000">
                <a:tc gridSpan="3">
                  <a:txBody>
                    <a:bodyPr/>
                    <a:lstStyle/>
                    <a:p>
                      <a:endParaRPr lang="en-US" b="1" dirty="0"/>
                    </a:p>
                  </a:txBody>
                  <a:tcPr>
                    <a:lnT w="12700" cap="flat" cmpd="sng" algn="ctr">
                      <a:solidFill>
                        <a:schemeClr val="tx1"/>
                      </a:solidFill>
                      <a:prstDash val="solid"/>
                      <a:round/>
                      <a:headEnd type="none" w="med" len="med"/>
                      <a:tailEnd type="none" w="med" len="med"/>
                    </a:lnT>
                    <a:noFill/>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2327544745"/>
                  </a:ext>
                </a:extLst>
              </a:tr>
            </a:tbl>
          </a:graphicData>
        </a:graphic>
      </p:graphicFrame>
      <p:graphicFrame>
        <p:nvGraphicFramePr>
          <p:cNvPr id="11" name="Table 10">
            <a:extLst>
              <a:ext uri="{FF2B5EF4-FFF2-40B4-BE49-F238E27FC236}">
                <a16:creationId xmlns:a16="http://schemas.microsoft.com/office/drawing/2014/main" id="{3312900E-8835-4A10-9D6F-AC2956E889A5}"/>
              </a:ext>
            </a:extLst>
          </p:cNvPr>
          <p:cNvGraphicFramePr>
            <a:graphicFrameLocks noGrp="1"/>
          </p:cNvGraphicFramePr>
          <p:nvPr>
            <p:extLst/>
          </p:nvPr>
        </p:nvGraphicFramePr>
        <p:xfrm>
          <a:off x="4419600" y="2209800"/>
          <a:ext cx="1371600" cy="1524000"/>
        </p:xfrm>
        <a:graphic>
          <a:graphicData uri="http://schemas.openxmlformats.org/drawingml/2006/table">
            <a:tbl>
              <a:tblPr>
                <a:tableStyleId>{5C22544A-7EE6-4342-B048-85BDC9FD1C3A}</a:tableStyleId>
              </a:tblPr>
              <a:tblGrid>
                <a:gridCol w="457200">
                  <a:extLst>
                    <a:ext uri="{9D8B030D-6E8A-4147-A177-3AD203B41FA5}">
                      <a16:colId xmlns:a16="http://schemas.microsoft.com/office/drawing/2014/main" val="1146530637"/>
                    </a:ext>
                  </a:extLst>
                </a:gridCol>
                <a:gridCol w="457200">
                  <a:extLst>
                    <a:ext uri="{9D8B030D-6E8A-4147-A177-3AD203B41FA5}">
                      <a16:colId xmlns:a16="http://schemas.microsoft.com/office/drawing/2014/main" val="4238631259"/>
                    </a:ext>
                  </a:extLst>
                </a:gridCol>
                <a:gridCol w="457200">
                  <a:extLst>
                    <a:ext uri="{9D8B030D-6E8A-4147-A177-3AD203B41FA5}">
                      <a16:colId xmlns:a16="http://schemas.microsoft.com/office/drawing/2014/main" val="2833130331"/>
                    </a:ext>
                  </a:extLst>
                </a:gridCol>
              </a:tblGrid>
              <a:tr h="381000">
                <a:tc gridSpan="3">
                  <a:txBody>
                    <a:bodyPr/>
                    <a:lstStyle/>
                    <a:p>
                      <a:pPr algn="ctr"/>
                      <a:r>
                        <a:rPr lang="en-US" b="1" i="1" dirty="0"/>
                        <a:t>1</a:t>
                      </a:r>
                    </a:p>
                  </a:txBody>
                  <a:tcPr anchor="b">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73035185"/>
                  </a:ext>
                </a:extLst>
              </a:tr>
              <a:tr h="381000">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r>
                        <a:rPr lang="en-US" dirty="0"/>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92117481"/>
                  </a:ext>
                </a:extLst>
              </a:tr>
              <a:tr h="381000">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dirty="0"/>
                    </a:p>
                  </a:txBody>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05691035"/>
                  </a:ext>
                </a:extLst>
              </a:tr>
              <a:tr h="381000">
                <a:tc gridSpan="3">
                  <a:txBody>
                    <a:bodyPr/>
                    <a:lstStyle/>
                    <a:p>
                      <a:endParaRPr lang="en-US" b="1" dirty="0"/>
                    </a:p>
                  </a:txBody>
                  <a:tcPr>
                    <a:lnT w="12700" cap="flat" cmpd="sng" algn="ctr">
                      <a:solidFill>
                        <a:schemeClr val="tx1"/>
                      </a:solidFill>
                      <a:prstDash val="solid"/>
                      <a:round/>
                      <a:headEnd type="none" w="med" len="med"/>
                      <a:tailEnd type="none" w="med" len="med"/>
                    </a:lnT>
                    <a:noFill/>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2327544745"/>
                  </a:ext>
                </a:extLst>
              </a:tr>
            </a:tbl>
          </a:graphicData>
        </a:graphic>
      </p:graphicFrame>
      <p:graphicFrame>
        <p:nvGraphicFramePr>
          <p:cNvPr id="12" name="Table 11">
            <a:extLst>
              <a:ext uri="{FF2B5EF4-FFF2-40B4-BE49-F238E27FC236}">
                <a16:creationId xmlns:a16="http://schemas.microsoft.com/office/drawing/2014/main" id="{8B5A8C74-A9C2-4FCA-9FD5-55E8E02AD9DE}"/>
              </a:ext>
            </a:extLst>
          </p:cNvPr>
          <p:cNvGraphicFramePr>
            <a:graphicFrameLocks noGrp="1"/>
          </p:cNvGraphicFramePr>
          <p:nvPr>
            <p:extLst/>
          </p:nvPr>
        </p:nvGraphicFramePr>
        <p:xfrm>
          <a:off x="4419600" y="3886200"/>
          <a:ext cx="1371600" cy="1524000"/>
        </p:xfrm>
        <a:graphic>
          <a:graphicData uri="http://schemas.openxmlformats.org/drawingml/2006/table">
            <a:tbl>
              <a:tblPr>
                <a:tableStyleId>{5C22544A-7EE6-4342-B048-85BDC9FD1C3A}</a:tableStyleId>
              </a:tblPr>
              <a:tblGrid>
                <a:gridCol w="457200">
                  <a:extLst>
                    <a:ext uri="{9D8B030D-6E8A-4147-A177-3AD203B41FA5}">
                      <a16:colId xmlns:a16="http://schemas.microsoft.com/office/drawing/2014/main" val="1146530637"/>
                    </a:ext>
                  </a:extLst>
                </a:gridCol>
                <a:gridCol w="457200">
                  <a:extLst>
                    <a:ext uri="{9D8B030D-6E8A-4147-A177-3AD203B41FA5}">
                      <a16:colId xmlns:a16="http://schemas.microsoft.com/office/drawing/2014/main" val="4238631259"/>
                    </a:ext>
                  </a:extLst>
                </a:gridCol>
                <a:gridCol w="457200">
                  <a:extLst>
                    <a:ext uri="{9D8B030D-6E8A-4147-A177-3AD203B41FA5}">
                      <a16:colId xmlns:a16="http://schemas.microsoft.com/office/drawing/2014/main" val="2833130331"/>
                    </a:ext>
                  </a:extLst>
                </a:gridCol>
              </a:tblGrid>
              <a:tr h="381000">
                <a:tc gridSpan="3">
                  <a:txBody>
                    <a:bodyPr/>
                    <a:lstStyle/>
                    <a:p>
                      <a:pPr algn="ctr"/>
                      <a:r>
                        <a:rPr lang="en-US" b="1" i="1" dirty="0"/>
                        <a:t>2</a:t>
                      </a:r>
                    </a:p>
                  </a:txBody>
                  <a:tcPr anchor="b">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73035185"/>
                  </a:ext>
                </a:extLst>
              </a:tr>
              <a:tr h="381000">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r>
                        <a:rPr lang="en-US" dirty="0"/>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92117481"/>
                  </a:ext>
                </a:extLst>
              </a:tr>
              <a:tr h="381000">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dirty="0"/>
                    </a:p>
                  </a:txBody>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05691035"/>
                  </a:ext>
                </a:extLst>
              </a:tr>
              <a:tr h="381000">
                <a:tc gridSpan="3">
                  <a:txBody>
                    <a:bodyPr/>
                    <a:lstStyle/>
                    <a:p>
                      <a:endParaRPr lang="en-US" b="1" dirty="0"/>
                    </a:p>
                  </a:txBody>
                  <a:tcPr>
                    <a:lnT w="12700" cap="flat" cmpd="sng" algn="ctr">
                      <a:solidFill>
                        <a:schemeClr val="tx1"/>
                      </a:solidFill>
                      <a:prstDash val="solid"/>
                      <a:round/>
                      <a:headEnd type="none" w="med" len="med"/>
                      <a:tailEnd type="none" w="med" len="med"/>
                    </a:lnT>
                    <a:noFill/>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2327544745"/>
                  </a:ext>
                </a:extLst>
              </a:tr>
            </a:tbl>
          </a:graphicData>
        </a:graphic>
      </p:graphicFrame>
      <p:graphicFrame>
        <p:nvGraphicFramePr>
          <p:cNvPr id="13" name="Table 12">
            <a:extLst>
              <a:ext uri="{FF2B5EF4-FFF2-40B4-BE49-F238E27FC236}">
                <a16:creationId xmlns:a16="http://schemas.microsoft.com/office/drawing/2014/main" id="{069860A1-DE5F-4DE9-9AB8-8F72DE11B0A9}"/>
              </a:ext>
            </a:extLst>
          </p:cNvPr>
          <p:cNvGraphicFramePr>
            <a:graphicFrameLocks noGrp="1"/>
          </p:cNvGraphicFramePr>
          <p:nvPr>
            <p:extLst/>
          </p:nvPr>
        </p:nvGraphicFramePr>
        <p:xfrm>
          <a:off x="4419600" y="5334000"/>
          <a:ext cx="1371600" cy="1524000"/>
        </p:xfrm>
        <a:graphic>
          <a:graphicData uri="http://schemas.openxmlformats.org/drawingml/2006/table">
            <a:tbl>
              <a:tblPr>
                <a:tableStyleId>{5C22544A-7EE6-4342-B048-85BDC9FD1C3A}</a:tableStyleId>
              </a:tblPr>
              <a:tblGrid>
                <a:gridCol w="457200">
                  <a:extLst>
                    <a:ext uri="{9D8B030D-6E8A-4147-A177-3AD203B41FA5}">
                      <a16:colId xmlns:a16="http://schemas.microsoft.com/office/drawing/2014/main" val="1146530637"/>
                    </a:ext>
                  </a:extLst>
                </a:gridCol>
                <a:gridCol w="457200">
                  <a:extLst>
                    <a:ext uri="{9D8B030D-6E8A-4147-A177-3AD203B41FA5}">
                      <a16:colId xmlns:a16="http://schemas.microsoft.com/office/drawing/2014/main" val="4238631259"/>
                    </a:ext>
                  </a:extLst>
                </a:gridCol>
                <a:gridCol w="457200">
                  <a:extLst>
                    <a:ext uri="{9D8B030D-6E8A-4147-A177-3AD203B41FA5}">
                      <a16:colId xmlns:a16="http://schemas.microsoft.com/office/drawing/2014/main" val="2833130331"/>
                    </a:ext>
                  </a:extLst>
                </a:gridCol>
              </a:tblGrid>
              <a:tr h="381000">
                <a:tc gridSpan="3">
                  <a:txBody>
                    <a:bodyPr/>
                    <a:lstStyle/>
                    <a:p>
                      <a:pPr algn="ctr"/>
                      <a:r>
                        <a:rPr lang="en-US" b="1" i="1" dirty="0"/>
                        <a:t>4</a:t>
                      </a:r>
                    </a:p>
                  </a:txBody>
                  <a:tcPr anchor="b">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73035185"/>
                  </a:ext>
                </a:extLst>
              </a:tr>
              <a:tr h="381000">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r>
                        <a:rPr lang="en-US" dirty="0"/>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92117481"/>
                  </a:ext>
                </a:extLst>
              </a:tr>
              <a:tr h="381000">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dirty="0"/>
                    </a:p>
                  </a:txBody>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05691035"/>
                  </a:ext>
                </a:extLst>
              </a:tr>
              <a:tr h="381000">
                <a:tc gridSpan="3">
                  <a:txBody>
                    <a:bodyPr/>
                    <a:lstStyle/>
                    <a:p>
                      <a:endParaRPr lang="en-US" b="1" dirty="0"/>
                    </a:p>
                  </a:txBody>
                  <a:tcPr>
                    <a:lnT w="12700" cap="flat" cmpd="sng" algn="ctr">
                      <a:solidFill>
                        <a:schemeClr val="tx1"/>
                      </a:solidFill>
                      <a:prstDash val="solid"/>
                      <a:round/>
                      <a:headEnd type="none" w="med" len="med"/>
                      <a:tailEnd type="none" w="med" len="med"/>
                    </a:lnT>
                    <a:noFill/>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2327544745"/>
                  </a:ext>
                </a:extLst>
              </a:tr>
            </a:tbl>
          </a:graphicData>
        </a:graphic>
      </p:graphicFrame>
      <p:graphicFrame>
        <p:nvGraphicFramePr>
          <p:cNvPr id="14" name="Table 13">
            <a:extLst>
              <a:ext uri="{FF2B5EF4-FFF2-40B4-BE49-F238E27FC236}">
                <a16:creationId xmlns:a16="http://schemas.microsoft.com/office/drawing/2014/main" id="{3F4AA737-E2C4-40E4-A389-7004DC92D594}"/>
              </a:ext>
            </a:extLst>
          </p:cNvPr>
          <p:cNvGraphicFramePr>
            <a:graphicFrameLocks noGrp="1"/>
          </p:cNvGraphicFramePr>
          <p:nvPr>
            <p:extLst/>
          </p:nvPr>
        </p:nvGraphicFramePr>
        <p:xfrm>
          <a:off x="2286000" y="76200"/>
          <a:ext cx="1371600" cy="1524000"/>
        </p:xfrm>
        <a:graphic>
          <a:graphicData uri="http://schemas.openxmlformats.org/drawingml/2006/table">
            <a:tbl>
              <a:tblPr>
                <a:tableStyleId>{5C22544A-7EE6-4342-B048-85BDC9FD1C3A}</a:tableStyleId>
              </a:tblPr>
              <a:tblGrid>
                <a:gridCol w="457200">
                  <a:extLst>
                    <a:ext uri="{9D8B030D-6E8A-4147-A177-3AD203B41FA5}">
                      <a16:colId xmlns:a16="http://schemas.microsoft.com/office/drawing/2014/main" val="1146530637"/>
                    </a:ext>
                  </a:extLst>
                </a:gridCol>
                <a:gridCol w="457200">
                  <a:extLst>
                    <a:ext uri="{9D8B030D-6E8A-4147-A177-3AD203B41FA5}">
                      <a16:colId xmlns:a16="http://schemas.microsoft.com/office/drawing/2014/main" val="4238631259"/>
                    </a:ext>
                  </a:extLst>
                </a:gridCol>
                <a:gridCol w="457200">
                  <a:extLst>
                    <a:ext uri="{9D8B030D-6E8A-4147-A177-3AD203B41FA5}">
                      <a16:colId xmlns:a16="http://schemas.microsoft.com/office/drawing/2014/main" val="2833130331"/>
                    </a:ext>
                  </a:extLst>
                </a:gridCol>
              </a:tblGrid>
              <a:tr h="381000">
                <a:tc gridSpan="3">
                  <a:txBody>
                    <a:bodyPr/>
                    <a:lstStyle/>
                    <a:p>
                      <a:pPr algn="ctr"/>
                      <a:r>
                        <a:rPr lang="en-US" b="1" i="1" dirty="0"/>
                        <a:t>5</a:t>
                      </a:r>
                    </a:p>
                  </a:txBody>
                  <a:tcPr anchor="b">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73035185"/>
                  </a:ext>
                </a:extLst>
              </a:tr>
              <a:tr h="381000">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r>
                        <a:rPr lang="en-US" dirty="0"/>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92117481"/>
                  </a:ext>
                </a:extLst>
              </a:tr>
              <a:tr h="381000">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dirty="0"/>
                    </a:p>
                  </a:txBody>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05691035"/>
                  </a:ext>
                </a:extLst>
              </a:tr>
              <a:tr h="381000">
                <a:tc gridSpan="3">
                  <a:txBody>
                    <a:bodyPr/>
                    <a:lstStyle/>
                    <a:p>
                      <a:endParaRPr lang="en-US" b="1" dirty="0"/>
                    </a:p>
                  </a:txBody>
                  <a:tcPr>
                    <a:lnT w="12700" cap="flat" cmpd="sng" algn="ctr">
                      <a:solidFill>
                        <a:schemeClr val="tx1"/>
                      </a:solidFill>
                      <a:prstDash val="solid"/>
                      <a:round/>
                      <a:headEnd type="none" w="med" len="med"/>
                      <a:tailEnd type="none" w="med" len="med"/>
                    </a:lnT>
                    <a:noFill/>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2327544745"/>
                  </a:ext>
                </a:extLst>
              </a:tr>
            </a:tbl>
          </a:graphicData>
        </a:graphic>
      </p:graphicFrame>
      <p:graphicFrame>
        <p:nvGraphicFramePr>
          <p:cNvPr id="15" name="Table 14">
            <a:extLst>
              <a:ext uri="{FF2B5EF4-FFF2-40B4-BE49-F238E27FC236}">
                <a16:creationId xmlns:a16="http://schemas.microsoft.com/office/drawing/2014/main" id="{D9E984B3-5FE9-44B2-83E6-C70DD8DD6868}"/>
              </a:ext>
            </a:extLst>
          </p:cNvPr>
          <p:cNvGraphicFramePr>
            <a:graphicFrameLocks noGrp="1"/>
          </p:cNvGraphicFramePr>
          <p:nvPr>
            <p:extLst/>
          </p:nvPr>
        </p:nvGraphicFramePr>
        <p:xfrm>
          <a:off x="2286000" y="2971800"/>
          <a:ext cx="1371600" cy="1524000"/>
        </p:xfrm>
        <a:graphic>
          <a:graphicData uri="http://schemas.openxmlformats.org/drawingml/2006/table">
            <a:tbl>
              <a:tblPr>
                <a:tableStyleId>{5C22544A-7EE6-4342-B048-85BDC9FD1C3A}</a:tableStyleId>
              </a:tblPr>
              <a:tblGrid>
                <a:gridCol w="457200">
                  <a:extLst>
                    <a:ext uri="{9D8B030D-6E8A-4147-A177-3AD203B41FA5}">
                      <a16:colId xmlns:a16="http://schemas.microsoft.com/office/drawing/2014/main" val="1146530637"/>
                    </a:ext>
                  </a:extLst>
                </a:gridCol>
                <a:gridCol w="457200">
                  <a:extLst>
                    <a:ext uri="{9D8B030D-6E8A-4147-A177-3AD203B41FA5}">
                      <a16:colId xmlns:a16="http://schemas.microsoft.com/office/drawing/2014/main" val="4238631259"/>
                    </a:ext>
                  </a:extLst>
                </a:gridCol>
                <a:gridCol w="457200">
                  <a:extLst>
                    <a:ext uri="{9D8B030D-6E8A-4147-A177-3AD203B41FA5}">
                      <a16:colId xmlns:a16="http://schemas.microsoft.com/office/drawing/2014/main" val="2833130331"/>
                    </a:ext>
                  </a:extLst>
                </a:gridCol>
              </a:tblGrid>
              <a:tr h="381000">
                <a:tc gridSpan="3">
                  <a:txBody>
                    <a:bodyPr/>
                    <a:lstStyle/>
                    <a:p>
                      <a:pPr algn="ctr"/>
                      <a:r>
                        <a:rPr lang="en-US" b="1" i="1" dirty="0"/>
                        <a:t>2</a:t>
                      </a:r>
                    </a:p>
                  </a:txBody>
                  <a:tcPr anchor="b">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73035185"/>
                  </a:ext>
                </a:extLst>
              </a:tr>
              <a:tr h="381000">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r>
                        <a:rPr lang="en-US" dirty="0"/>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92117481"/>
                  </a:ext>
                </a:extLst>
              </a:tr>
              <a:tr h="381000">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dirty="0"/>
                    </a:p>
                  </a:txBody>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05691035"/>
                  </a:ext>
                </a:extLst>
              </a:tr>
              <a:tr h="381000">
                <a:tc gridSpan="3">
                  <a:txBody>
                    <a:bodyPr/>
                    <a:lstStyle/>
                    <a:p>
                      <a:endParaRPr lang="en-US" b="1" dirty="0"/>
                    </a:p>
                  </a:txBody>
                  <a:tcPr>
                    <a:lnT w="12700" cap="flat" cmpd="sng" algn="ctr">
                      <a:solidFill>
                        <a:schemeClr val="tx1"/>
                      </a:solidFill>
                      <a:prstDash val="solid"/>
                      <a:round/>
                      <a:headEnd type="none" w="med" len="med"/>
                      <a:tailEnd type="none" w="med" len="med"/>
                    </a:lnT>
                    <a:noFill/>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2327544745"/>
                  </a:ext>
                </a:extLst>
              </a:tr>
            </a:tbl>
          </a:graphicData>
        </a:graphic>
      </p:graphicFrame>
      <p:graphicFrame>
        <p:nvGraphicFramePr>
          <p:cNvPr id="16" name="Table 15">
            <a:extLst>
              <a:ext uri="{FF2B5EF4-FFF2-40B4-BE49-F238E27FC236}">
                <a16:creationId xmlns:a16="http://schemas.microsoft.com/office/drawing/2014/main" id="{0896CD9A-5421-40A0-91C2-2145B6F64419}"/>
              </a:ext>
            </a:extLst>
          </p:cNvPr>
          <p:cNvGraphicFramePr>
            <a:graphicFrameLocks noGrp="1"/>
          </p:cNvGraphicFramePr>
          <p:nvPr>
            <p:extLst/>
          </p:nvPr>
        </p:nvGraphicFramePr>
        <p:xfrm>
          <a:off x="2286000" y="4800600"/>
          <a:ext cx="1371600" cy="1524000"/>
        </p:xfrm>
        <a:graphic>
          <a:graphicData uri="http://schemas.openxmlformats.org/drawingml/2006/table">
            <a:tbl>
              <a:tblPr>
                <a:tableStyleId>{5C22544A-7EE6-4342-B048-85BDC9FD1C3A}</a:tableStyleId>
              </a:tblPr>
              <a:tblGrid>
                <a:gridCol w="457200">
                  <a:extLst>
                    <a:ext uri="{9D8B030D-6E8A-4147-A177-3AD203B41FA5}">
                      <a16:colId xmlns:a16="http://schemas.microsoft.com/office/drawing/2014/main" val="1146530637"/>
                    </a:ext>
                  </a:extLst>
                </a:gridCol>
                <a:gridCol w="457200">
                  <a:extLst>
                    <a:ext uri="{9D8B030D-6E8A-4147-A177-3AD203B41FA5}">
                      <a16:colId xmlns:a16="http://schemas.microsoft.com/office/drawing/2014/main" val="4238631259"/>
                    </a:ext>
                  </a:extLst>
                </a:gridCol>
                <a:gridCol w="457200">
                  <a:extLst>
                    <a:ext uri="{9D8B030D-6E8A-4147-A177-3AD203B41FA5}">
                      <a16:colId xmlns:a16="http://schemas.microsoft.com/office/drawing/2014/main" val="2833130331"/>
                    </a:ext>
                  </a:extLst>
                </a:gridCol>
              </a:tblGrid>
              <a:tr h="381000">
                <a:tc gridSpan="3">
                  <a:txBody>
                    <a:bodyPr/>
                    <a:lstStyle/>
                    <a:p>
                      <a:pPr algn="ctr"/>
                      <a:r>
                        <a:rPr lang="en-US" b="1" i="1" dirty="0"/>
                        <a:t>6</a:t>
                      </a:r>
                    </a:p>
                  </a:txBody>
                  <a:tcPr anchor="b">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73035185"/>
                  </a:ext>
                </a:extLst>
              </a:tr>
              <a:tr h="381000">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r>
                        <a:rPr lang="en-US" dirty="0"/>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92117481"/>
                  </a:ext>
                </a:extLst>
              </a:tr>
              <a:tr h="381000">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dirty="0"/>
                    </a:p>
                  </a:txBody>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05691035"/>
                  </a:ext>
                </a:extLst>
              </a:tr>
              <a:tr h="381000">
                <a:tc gridSpan="3">
                  <a:txBody>
                    <a:bodyPr/>
                    <a:lstStyle/>
                    <a:p>
                      <a:endParaRPr lang="en-US" b="1" dirty="0"/>
                    </a:p>
                  </a:txBody>
                  <a:tcPr>
                    <a:lnT w="12700" cap="flat" cmpd="sng" algn="ctr">
                      <a:solidFill>
                        <a:schemeClr val="tx1"/>
                      </a:solidFill>
                      <a:prstDash val="solid"/>
                      <a:round/>
                      <a:headEnd type="none" w="med" len="med"/>
                      <a:tailEnd type="none" w="med" len="med"/>
                    </a:lnT>
                    <a:noFill/>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2327544745"/>
                  </a:ext>
                </a:extLst>
              </a:tr>
            </a:tbl>
          </a:graphicData>
        </a:graphic>
      </p:graphicFrame>
      <p:graphicFrame>
        <p:nvGraphicFramePr>
          <p:cNvPr id="17" name="Table 16">
            <a:extLst>
              <a:ext uri="{FF2B5EF4-FFF2-40B4-BE49-F238E27FC236}">
                <a16:creationId xmlns:a16="http://schemas.microsoft.com/office/drawing/2014/main" id="{00226282-8748-447B-802E-B234227BB6DE}"/>
              </a:ext>
            </a:extLst>
          </p:cNvPr>
          <p:cNvGraphicFramePr>
            <a:graphicFrameLocks noGrp="1"/>
          </p:cNvGraphicFramePr>
          <p:nvPr>
            <p:extLst/>
          </p:nvPr>
        </p:nvGraphicFramePr>
        <p:xfrm>
          <a:off x="152400" y="2971800"/>
          <a:ext cx="1371600" cy="1524000"/>
        </p:xfrm>
        <a:graphic>
          <a:graphicData uri="http://schemas.openxmlformats.org/drawingml/2006/table">
            <a:tbl>
              <a:tblPr>
                <a:tableStyleId>{5C22544A-7EE6-4342-B048-85BDC9FD1C3A}</a:tableStyleId>
              </a:tblPr>
              <a:tblGrid>
                <a:gridCol w="457200">
                  <a:extLst>
                    <a:ext uri="{9D8B030D-6E8A-4147-A177-3AD203B41FA5}">
                      <a16:colId xmlns:a16="http://schemas.microsoft.com/office/drawing/2014/main" val="1146530637"/>
                    </a:ext>
                  </a:extLst>
                </a:gridCol>
                <a:gridCol w="457200">
                  <a:extLst>
                    <a:ext uri="{9D8B030D-6E8A-4147-A177-3AD203B41FA5}">
                      <a16:colId xmlns:a16="http://schemas.microsoft.com/office/drawing/2014/main" val="4238631259"/>
                    </a:ext>
                  </a:extLst>
                </a:gridCol>
                <a:gridCol w="457200">
                  <a:extLst>
                    <a:ext uri="{9D8B030D-6E8A-4147-A177-3AD203B41FA5}">
                      <a16:colId xmlns:a16="http://schemas.microsoft.com/office/drawing/2014/main" val="2833130331"/>
                    </a:ext>
                  </a:extLst>
                </a:gridCol>
              </a:tblGrid>
              <a:tr h="381000">
                <a:tc gridSpan="3">
                  <a:txBody>
                    <a:bodyPr/>
                    <a:lstStyle/>
                    <a:p>
                      <a:pPr algn="ctr"/>
                      <a:r>
                        <a:rPr lang="en-US" b="1" i="1" dirty="0"/>
                        <a:t>6</a:t>
                      </a:r>
                    </a:p>
                  </a:txBody>
                  <a:tcPr anchor="b">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73035185"/>
                  </a:ext>
                </a:extLst>
              </a:tr>
              <a:tr h="381000">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r>
                        <a:rPr lang="en-US" dirty="0"/>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92117481"/>
                  </a:ext>
                </a:extLst>
              </a:tr>
              <a:tr h="381000">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dirty="0"/>
                    </a:p>
                  </a:txBody>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05691035"/>
                  </a:ext>
                </a:extLst>
              </a:tr>
              <a:tr h="381000">
                <a:tc gridSpan="3">
                  <a:txBody>
                    <a:bodyPr/>
                    <a:lstStyle/>
                    <a:p>
                      <a:endParaRPr lang="en-US" b="1" dirty="0"/>
                    </a:p>
                  </a:txBody>
                  <a:tcPr>
                    <a:lnT w="12700" cap="flat" cmpd="sng" algn="ctr">
                      <a:solidFill>
                        <a:schemeClr val="tx1"/>
                      </a:solidFill>
                      <a:prstDash val="solid"/>
                      <a:round/>
                      <a:headEnd type="none" w="med" len="med"/>
                      <a:tailEnd type="none" w="med" len="med"/>
                    </a:lnT>
                    <a:noFill/>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2327544745"/>
                  </a:ext>
                </a:extLst>
              </a:tr>
            </a:tbl>
          </a:graphicData>
        </a:graphic>
      </p:graphicFrame>
      <p:cxnSp>
        <p:nvCxnSpPr>
          <p:cNvPr id="21" name="Straight Arrow Connector 20">
            <a:extLst>
              <a:ext uri="{FF2B5EF4-FFF2-40B4-BE49-F238E27FC236}">
                <a16:creationId xmlns:a16="http://schemas.microsoft.com/office/drawing/2014/main" id="{54ED8237-BFF5-4B47-AC7E-39B048C4DB69}"/>
              </a:ext>
            </a:extLst>
          </p:cNvPr>
          <p:cNvCxnSpPr>
            <a:cxnSpLocks/>
            <a:stCxn id="17" idx="3"/>
            <a:endCxn id="14" idx="1"/>
          </p:cNvCxnSpPr>
          <p:nvPr/>
        </p:nvCxnSpPr>
        <p:spPr>
          <a:xfrm flipV="1">
            <a:off x="1524000" y="838200"/>
            <a:ext cx="762000" cy="2895600"/>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E8CB5CA6-7A18-4A3F-B372-C32BF75BD1BD}"/>
              </a:ext>
            </a:extLst>
          </p:cNvPr>
          <p:cNvCxnSpPr>
            <a:cxnSpLocks/>
            <a:stCxn id="17" idx="3"/>
            <a:endCxn id="16" idx="1"/>
          </p:cNvCxnSpPr>
          <p:nvPr/>
        </p:nvCxnSpPr>
        <p:spPr>
          <a:xfrm>
            <a:off x="1524000" y="3733800"/>
            <a:ext cx="762000" cy="1828800"/>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5E0755FF-6E4E-4D53-B2E2-4854E4380AB9}"/>
              </a:ext>
            </a:extLst>
          </p:cNvPr>
          <p:cNvCxnSpPr>
            <a:cxnSpLocks/>
            <a:stCxn id="17" idx="3"/>
            <a:endCxn id="15" idx="1"/>
          </p:cNvCxnSpPr>
          <p:nvPr/>
        </p:nvCxnSpPr>
        <p:spPr>
          <a:xfrm>
            <a:off x="1524000" y="3733800"/>
            <a:ext cx="762000" cy="0"/>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80FDF778-08C4-41AF-B339-C8CD20134CD7}"/>
              </a:ext>
            </a:extLst>
          </p:cNvPr>
          <p:cNvCxnSpPr>
            <a:cxnSpLocks/>
            <a:stCxn id="14" idx="3"/>
            <a:endCxn id="7" idx="1"/>
          </p:cNvCxnSpPr>
          <p:nvPr/>
        </p:nvCxnSpPr>
        <p:spPr>
          <a:xfrm>
            <a:off x="3657600" y="838200"/>
            <a:ext cx="2971800" cy="0"/>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2CAA2629-AAB9-40E3-A502-4D8D2FA0F3C8}"/>
              </a:ext>
            </a:extLst>
          </p:cNvPr>
          <p:cNvCxnSpPr>
            <a:cxnSpLocks/>
            <a:stCxn id="14" idx="3"/>
            <a:endCxn id="10" idx="1"/>
          </p:cNvCxnSpPr>
          <p:nvPr/>
        </p:nvCxnSpPr>
        <p:spPr>
          <a:xfrm>
            <a:off x="3657600" y="838200"/>
            <a:ext cx="762000" cy="762000"/>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9D2F8144-65CC-4F9E-9DB9-9B0D17C88CC5}"/>
              </a:ext>
            </a:extLst>
          </p:cNvPr>
          <p:cNvCxnSpPr>
            <a:cxnSpLocks/>
            <a:stCxn id="15" idx="3"/>
            <a:endCxn id="10" idx="1"/>
          </p:cNvCxnSpPr>
          <p:nvPr/>
        </p:nvCxnSpPr>
        <p:spPr>
          <a:xfrm flipV="1">
            <a:off x="3657600" y="1600200"/>
            <a:ext cx="762000" cy="2133600"/>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7A84BE3D-6009-485A-B6B0-CE5652064842}"/>
              </a:ext>
            </a:extLst>
          </p:cNvPr>
          <p:cNvCxnSpPr>
            <a:cxnSpLocks/>
            <a:stCxn id="16" idx="3"/>
            <a:endCxn id="11" idx="1"/>
          </p:cNvCxnSpPr>
          <p:nvPr/>
        </p:nvCxnSpPr>
        <p:spPr>
          <a:xfrm flipV="1">
            <a:off x="3657600" y="2971800"/>
            <a:ext cx="762000" cy="2590800"/>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EF4282AB-6AFE-4C98-944C-41839E09AE76}"/>
              </a:ext>
            </a:extLst>
          </p:cNvPr>
          <p:cNvCxnSpPr>
            <a:cxnSpLocks/>
            <a:stCxn id="16" idx="3"/>
            <a:endCxn id="12" idx="1"/>
          </p:cNvCxnSpPr>
          <p:nvPr/>
        </p:nvCxnSpPr>
        <p:spPr>
          <a:xfrm flipV="1">
            <a:off x="3657600" y="4648200"/>
            <a:ext cx="762000" cy="914400"/>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DE498CEE-CEE0-4FF8-A85C-7C42C43A5659}"/>
              </a:ext>
            </a:extLst>
          </p:cNvPr>
          <p:cNvCxnSpPr>
            <a:cxnSpLocks/>
            <a:stCxn id="16" idx="3"/>
            <a:endCxn id="13" idx="1"/>
          </p:cNvCxnSpPr>
          <p:nvPr/>
        </p:nvCxnSpPr>
        <p:spPr>
          <a:xfrm>
            <a:off x="3657600" y="5562600"/>
            <a:ext cx="762000" cy="533400"/>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7CE325E1-E22F-4A1D-8ABC-F55822B18C4A}"/>
              </a:ext>
            </a:extLst>
          </p:cNvPr>
          <p:cNvCxnSpPr>
            <a:cxnSpLocks/>
            <a:stCxn id="12" idx="3"/>
            <a:endCxn id="9" idx="1"/>
          </p:cNvCxnSpPr>
          <p:nvPr/>
        </p:nvCxnSpPr>
        <p:spPr>
          <a:xfrm>
            <a:off x="5791200" y="4648200"/>
            <a:ext cx="838200" cy="914400"/>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1E65A215-F821-41D4-BD37-98B9D0733E29}"/>
              </a:ext>
            </a:extLst>
          </p:cNvPr>
          <p:cNvCxnSpPr>
            <a:cxnSpLocks/>
            <a:stCxn id="13" idx="3"/>
            <a:endCxn id="9" idx="1"/>
          </p:cNvCxnSpPr>
          <p:nvPr/>
        </p:nvCxnSpPr>
        <p:spPr>
          <a:xfrm flipV="1">
            <a:off x="5791200" y="5562600"/>
            <a:ext cx="838200" cy="533400"/>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0B2EFA16-7F8D-47A7-BF17-9220ACC77CE9}"/>
              </a:ext>
            </a:extLst>
          </p:cNvPr>
          <p:cNvCxnSpPr>
            <a:cxnSpLocks/>
            <a:stCxn id="11" idx="3"/>
            <a:endCxn id="6" idx="1"/>
          </p:cNvCxnSpPr>
          <p:nvPr/>
        </p:nvCxnSpPr>
        <p:spPr>
          <a:xfrm>
            <a:off x="5791200" y="2971800"/>
            <a:ext cx="2895600" cy="1676400"/>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2F61F1A0-34E0-4174-8A5F-54CCF6449AFD}"/>
              </a:ext>
            </a:extLst>
          </p:cNvPr>
          <p:cNvCxnSpPr>
            <a:cxnSpLocks/>
            <a:stCxn id="11" idx="3"/>
            <a:endCxn id="8" idx="1"/>
          </p:cNvCxnSpPr>
          <p:nvPr/>
        </p:nvCxnSpPr>
        <p:spPr>
          <a:xfrm>
            <a:off x="5791200" y="2971800"/>
            <a:ext cx="838200" cy="0"/>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D56231FF-2424-4150-9095-2D8D6EE5D014}"/>
              </a:ext>
            </a:extLst>
          </p:cNvPr>
          <p:cNvCxnSpPr>
            <a:cxnSpLocks/>
            <a:stCxn id="7" idx="3"/>
            <a:endCxn id="5" idx="1"/>
          </p:cNvCxnSpPr>
          <p:nvPr/>
        </p:nvCxnSpPr>
        <p:spPr>
          <a:xfrm>
            <a:off x="8001000" y="838200"/>
            <a:ext cx="685800" cy="2133600"/>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F8736ADE-0069-4E0E-A9B4-807BFD330121}"/>
              </a:ext>
            </a:extLst>
          </p:cNvPr>
          <p:cNvCxnSpPr>
            <a:cxnSpLocks/>
            <a:stCxn id="5" idx="3"/>
            <a:endCxn id="4" idx="1"/>
          </p:cNvCxnSpPr>
          <p:nvPr/>
        </p:nvCxnSpPr>
        <p:spPr>
          <a:xfrm>
            <a:off x="10058400" y="2971800"/>
            <a:ext cx="609600" cy="990600"/>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13F13853-8868-4DDB-BEC5-032557798461}"/>
              </a:ext>
            </a:extLst>
          </p:cNvPr>
          <p:cNvCxnSpPr>
            <a:cxnSpLocks/>
            <a:stCxn id="6" idx="3"/>
            <a:endCxn id="4" idx="1"/>
          </p:cNvCxnSpPr>
          <p:nvPr/>
        </p:nvCxnSpPr>
        <p:spPr>
          <a:xfrm flipV="1">
            <a:off x="10058400" y="3962400"/>
            <a:ext cx="609600" cy="685800"/>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6D4D18C0-3E7E-4569-8932-2FD63A62171D}"/>
              </a:ext>
            </a:extLst>
          </p:cNvPr>
          <p:cNvCxnSpPr>
            <a:cxnSpLocks/>
            <a:stCxn id="9" idx="3"/>
            <a:endCxn id="6" idx="1"/>
          </p:cNvCxnSpPr>
          <p:nvPr/>
        </p:nvCxnSpPr>
        <p:spPr>
          <a:xfrm flipV="1">
            <a:off x="8001000" y="4648200"/>
            <a:ext cx="685800" cy="914400"/>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EF0D12CC-145C-492B-8DCE-3B9465E8E728}"/>
              </a:ext>
            </a:extLst>
          </p:cNvPr>
          <p:cNvCxnSpPr>
            <a:cxnSpLocks/>
            <a:stCxn id="8" idx="3"/>
            <a:endCxn id="5" idx="1"/>
          </p:cNvCxnSpPr>
          <p:nvPr/>
        </p:nvCxnSpPr>
        <p:spPr>
          <a:xfrm>
            <a:off x="8001000" y="2971800"/>
            <a:ext cx="685800" cy="0"/>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3431192"/>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E55D4-8620-404E-9DDB-2D9666F14C21}"/>
              </a:ext>
            </a:extLst>
          </p:cNvPr>
          <p:cNvSpPr>
            <a:spLocks noGrp="1"/>
          </p:cNvSpPr>
          <p:nvPr>
            <p:ph type="title"/>
          </p:nvPr>
        </p:nvSpPr>
        <p:spPr/>
        <p:txBody>
          <a:bodyPr/>
          <a:lstStyle/>
          <a:p>
            <a:r>
              <a:rPr lang="en-US" dirty="0"/>
              <a:t>Earliest start and finish times</a:t>
            </a:r>
          </a:p>
        </p:txBody>
      </p:sp>
      <p:sp>
        <p:nvSpPr>
          <p:cNvPr id="3" name="Content Placeholder 2">
            <a:extLst>
              <a:ext uri="{FF2B5EF4-FFF2-40B4-BE49-F238E27FC236}">
                <a16:creationId xmlns:a16="http://schemas.microsoft.com/office/drawing/2014/main" id="{6623C716-BC56-4120-8F6A-67672298F3A0}"/>
              </a:ext>
            </a:extLst>
          </p:cNvPr>
          <p:cNvSpPr>
            <a:spLocks noGrp="1"/>
          </p:cNvSpPr>
          <p:nvPr>
            <p:ph idx="1"/>
          </p:nvPr>
        </p:nvSpPr>
        <p:spPr/>
        <p:txBody>
          <a:bodyPr/>
          <a:lstStyle/>
          <a:p>
            <a:r>
              <a:rPr lang="en-US" dirty="0"/>
              <a:t>Every task with no prerequisite has an </a:t>
            </a:r>
            <a:r>
              <a:rPr lang="en-US" i="1" dirty="0"/>
              <a:t>ES</a:t>
            </a:r>
            <a:r>
              <a:rPr lang="en-US" dirty="0"/>
              <a:t> of 0</a:t>
            </a:r>
          </a:p>
          <a:p>
            <a:r>
              <a:rPr lang="en-US" dirty="0"/>
              <a:t>For a task with prerequisites, its </a:t>
            </a:r>
            <a:r>
              <a:rPr lang="en-US" i="1" dirty="0"/>
              <a:t>ES</a:t>
            </a:r>
            <a:r>
              <a:rPr lang="en-US" dirty="0"/>
              <a:t> is the maximum </a:t>
            </a:r>
            <a:r>
              <a:rPr lang="en-US" i="1" dirty="0"/>
              <a:t>EF</a:t>
            </a:r>
            <a:r>
              <a:rPr lang="en-US" dirty="0"/>
              <a:t> of all of its prerequisites</a:t>
            </a:r>
          </a:p>
          <a:p>
            <a:r>
              <a:rPr lang="en-US" dirty="0"/>
              <a:t>For each task, </a:t>
            </a:r>
            <a:r>
              <a:rPr lang="en-US" i="1" dirty="0"/>
              <a:t>EF</a:t>
            </a:r>
            <a:r>
              <a:rPr lang="en-US" dirty="0"/>
              <a:t> = </a:t>
            </a:r>
            <a:r>
              <a:rPr lang="en-US" i="1" dirty="0"/>
              <a:t>ES</a:t>
            </a:r>
            <a:r>
              <a:rPr lang="en-US" dirty="0"/>
              <a:t> + </a:t>
            </a:r>
            <a:r>
              <a:rPr lang="en-US" i="1" dirty="0"/>
              <a:t>D</a:t>
            </a:r>
          </a:p>
          <a:p>
            <a:r>
              <a:rPr lang="en-US" dirty="0"/>
              <a:t>Using these relationships, we can fill in the </a:t>
            </a:r>
            <a:r>
              <a:rPr lang="en-US" i="1" dirty="0"/>
              <a:t>ES</a:t>
            </a:r>
            <a:r>
              <a:rPr lang="en-US" dirty="0"/>
              <a:t> and </a:t>
            </a:r>
            <a:r>
              <a:rPr lang="en-US" i="1" dirty="0"/>
              <a:t>EF</a:t>
            </a:r>
            <a:r>
              <a:rPr lang="en-US" dirty="0"/>
              <a:t> for each task, starting from those with no prerequisites and working through the rest of the graph</a:t>
            </a:r>
          </a:p>
          <a:p>
            <a:endParaRPr lang="en-US" dirty="0"/>
          </a:p>
        </p:txBody>
      </p:sp>
    </p:spTree>
    <p:extLst>
      <p:ext uri="{BB962C8B-B14F-4D97-AF65-F5344CB8AC3E}">
        <p14:creationId xmlns:p14="http://schemas.microsoft.com/office/powerpoint/2010/main" val="2187434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9007F-178E-456C-9191-FE9443C4361B}"/>
              </a:ext>
            </a:extLst>
          </p:cNvPr>
          <p:cNvSpPr>
            <a:spLocks noGrp="1"/>
          </p:cNvSpPr>
          <p:nvPr>
            <p:ph type="title"/>
          </p:nvPr>
        </p:nvSpPr>
        <p:spPr>
          <a:xfrm>
            <a:off x="8229600" y="228600"/>
            <a:ext cx="3810000" cy="1600200"/>
          </a:xfrm>
        </p:spPr>
        <p:txBody>
          <a:bodyPr>
            <a:normAutofit fontScale="90000"/>
          </a:bodyPr>
          <a:lstStyle/>
          <a:p>
            <a:pPr algn="r"/>
            <a:r>
              <a:rPr lang="en-US" dirty="0"/>
              <a:t>Graph with earliest start and finish times</a:t>
            </a:r>
          </a:p>
        </p:txBody>
      </p:sp>
      <p:graphicFrame>
        <p:nvGraphicFramePr>
          <p:cNvPr id="4" name="Table 3">
            <a:extLst>
              <a:ext uri="{FF2B5EF4-FFF2-40B4-BE49-F238E27FC236}">
                <a16:creationId xmlns:a16="http://schemas.microsoft.com/office/drawing/2014/main" id="{CA0947F3-89E8-47BE-BFFA-E738246DDDA5}"/>
              </a:ext>
            </a:extLst>
          </p:cNvPr>
          <p:cNvGraphicFramePr>
            <a:graphicFrameLocks noGrp="1"/>
          </p:cNvGraphicFramePr>
          <p:nvPr>
            <p:extLst/>
          </p:nvPr>
        </p:nvGraphicFramePr>
        <p:xfrm>
          <a:off x="10668000" y="3200400"/>
          <a:ext cx="1371600" cy="1524000"/>
        </p:xfrm>
        <a:graphic>
          <a:graphicData uri="http://schemas.openxmlformats.org/drawingml/2006/table">
            <a:tbl>
              <a:tblPr>
                <a:tableStyleId>{5C22544A-7EE6-4342-B048-85BDC9FD1C3A}</a:tableStyleId>
              </a:tblPr>
              <a:tblGrid>
                <a:gridCol w="457200">
                  <a:extLst>
                    <a:ext uri="{9D8B030D-6E8A-4147-A177-3AD203B41FA5}">
                      <a16:colId xmlns:a16="http://schemas.microsoft.com/office/drawing/2014/main" val="1146530637"/>
                    </a:ext>
                  </a:extLst>
                </a:gridCol>
                <a:gridCol w="457200">
                  <a:extLst>
                    <a:ext uri="{9D8B030D-6E8A-4147-A177-3AD203B41FA5}">
                      <a16:colId xmlns:a16="http://schemas.microsoft.com/office/drawing/2014/main" val="4238631259"/>
                    </a:ext>
                  </a:extLst>
                </a:gridCol>
                <a:gridCol w="457200">
                  <a:extLst>
                    <a:ext uri="{9D8B030D-6E8A-4147-A177-3AD203B41FA5}">
                      <a16:colId xmlns:a16="http://schemas.microsoft.com/office/drawing/2014/main" val="2833130331"/>
                    </a:ext>
                  </a:extLst>
                </a:gridCol>
              </a:tblGrid>
              <a:tr h="381000">
                <a:tc gridSpan="3">
                  <a:txBody>
                    <a:bodyPr/>
                    <a:lstStyle/>
                    <a:p>
                      <a:pPr algn="ctr"/>
                      <a:r>
                        <a:rPr lang="en-US" b="1" i="1" dirty="0"/>
                        <a:t>1</a:t>
                      </a:r>
                    </a:p>
                  </a:txBody>
                  <a:tcPr anchor="b">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73035185"/>
                  </a:ext>
                </a:extLst>
              </a:tr>
              <a:tr h="381000">
                <a:tc>
                  <a:txBody>
                    <a:bodyPr/>
                    <a:lstStyle/>
                    <a:p>
                      <a:pPr algn="ctr"/>
                      <a:r>
                        <a:rPr lang="en-US" dirty="0"/>
                        <a:t>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r>
                        <a:rPr lang="en-US" dirty="0"/>
                        <a:t>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t>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92117481"/>
                  </a:ext>
                </a:extLst>
              </a:tr>
              <a:tr h="381000">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dirty="0"/>
                    </a:p>
                  </a:txBody>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05691035"/>
                  </a:ext>
                </a:extLst>
              </a:tr>
              <a:tr h="381000">
                <a:tc gridSpan="3">
                  <a:txBody>
                    <a:bodyPr/>
                    <a:lstStyle/>
                    <a:p>
                      <a:endParaRPr lang="en-US" b="1" dirty="0"/>
                    </a:p>
                  </a:txBody>
                  <a:tcPr>
                    <a:lnT w="12700" cap="flat" cmpd="sng" algn="ctr">
                      <a:solidFill>
                        <a:schemeClr val="tx1"/>
                      </a:solidFill>
                      <a:prstDash val="solid"/>
                      <a:round/>
                      <a:headEnd type="none" w="med" len="med"/>
                      <a:tailEnd type="none" w="med" len="med"/>
                    </a:lnT>
                    <a:noFill/>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2327544745"/>
                  </a:ext>
                </a:extLst>
              </a:tr>
            </a:tbl>
          </a:graphicData>
        </a:graphic>
      </p:graphicFrame>
      <p:graphicFrame>
        <p:nvGraphicFramePr>
          <p:cNvPr id="5" name="Table 4">
            <a:extLst>
              <a:ext uri="{FF2B5EF4-FFF2-40B4-BE49-F238E27FC236}">
                <a16:creationId xmlns:a16="http://schemas.microsoft.com/office/drawing/2014/main" id="{546205AE-7636-4B24-8191-C0E4A6ABD472}"/>
              </a:ext>
            </a:extLst>
          </p:cNvPr>
          <p:cNvGraphicFramePr>
            <a:graphicFrameLocks noGrp="1"/>
          </p:cNvGraphicFramePr>
          <p:nvPr>
            <p:extLst/>
          </p:nvPr>
        </p:nvGraphicFramePr>
        <p:xfrm>
          <a:off x="8686800" y="2209800"/>
          <a:ext cx="1371600" cy="1524000"/>
        </p:xfrm>
        <a:graphic>
          <a:graphicData uri="http://schemas.openxmlformats.org/drawingml/2006/table">
            <a:tbl>
              <a:tblPr>
                <a:tableStyleId>{5C22544A-7EE6-4342-B048-85BDC9FD1C3A}</a:tableStyleId>
              </a:tblPr>
              <a:tblGrid>
                <a:gridCol w="457200">
                  <a:extLst>
                    <a:ext uri="{9D8B030D-6E8A-4147-A177-3AD203B41FA5}">
                      <a16:colId xmlns:a16="http://schemas.microsoft.com/office/drawing/2014/main" val="1146530637"/>
                    </a:ext>
                  </a:extLst>
                </a:gridCol>
                <a:gridCol w="457200">
                  <a:extLst>
                    <a:ext uri="{9D8B030D-6E8A-4147-A177-3AD203B41FA5}">
                      <a16:colId xmlns:a16="http://schemas.microsoft.com/office/drawing/2014/main" val="4238631259"/>
                    </a:ext>
                  </a:extLst>
                </a:gridCol>
                <a:gridCol w="457200">
                  <a:extLst>
                    <a:ext uri="{9D8B030D-6E8A-4147-A177-3AD203B41FA5}">
                      <a16:colId xmlns:a16="http://schemas.microsoft.com/office/drawing/2014/main" val="2833130331"/>
                    </a:ext>
                  </a:extLst>
                </a:gridCol>
              </a:tblGrid>
              <a:tr h="381000">
                <a:tc gridSpan="3">
                  <a:txBody>
                    <a:bodyPr/>
                    <a:lstStyle/>
                    <a:p>
                      <a:pPr algn="ctr"/>
                      <a:r>
                        <a:rPr lang="en-US" b="1" i="1" dirty="0"/>
                        <a:t>4</a:t>
                      </a:r>
                    </a:p>
                  </a:txBody>
                  <a:tcPr anchor="b">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73035185"/>
                  </a:ext>
                </a:extLst>
              </a:tr>
              <a:tr h="381000">
                <a:tc>
                  <a:txBody>
                    <a:bodyPr/>
                    <a:lstStyle/>
                    <a:p>
                      <a:pPr algn="ctr"/>
                      <a:r>
                        <a:rPr lang="en-US" dirty="0"/>
                        <a:t>19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r>
                        <a:rPr lang="en-US" dirty="0"/>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t>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92117481"/>
                  </a:ext>
                </a:extLst>
              </a:tr>
              <a:tr h="381000">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dirty="0"/>
                    </a:p>
                  </a:txBody>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05691035"/>
                  </a:ext>
                </a:extLst>
              </a:tr>
              <a:tr h="381000">
                <a:tc gridSpan="3">
                  <a:txBody>
                    <a:bodyPr/>
                    <a:lstStyle/>
                    <a:p>
                      <a:endParaRPr lang="en-US" b="1" dirty="0"/>
                    </a:p>
                  </a:txBody>
                  <a:tcPr>
                    <a:lnT w="12700" cap="flat" cmpd="sng" algn="ctr">
                      <a:solidFill>
                        <a:schemeClr val="tx1"/>
                      </a:solidFill>
                      <a:prstDash val="solid"/>
                      <a:round/>
                      <a:headEnd type="none" w="med" len="med"/>
                      <a:tailEnd type="none" w="med" len="med"/>
                    </a:lnT>
                    <a:noFill/>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2327544745"/>
                  </a:ext>
                </a:extLst>
              </a:tr>
            </a:tbl>
          </a:graphicData>
        </a:graphic>
      </p:graphicFrame>
      <p:graphicFrame>
        <p:nvGraphicFramePr>
          <p:cNvPr id="6" name="Table 5">
            <a:extLst>
              <a:ext uri="{FF2B5EF4-FFF2-40B4-BE49-F238E27FC236}">
                <a16:creationId xmlns:a16="http://schemas.microsoft.com/office/drawing/2014/main" id="{B308D3F0-5023-4043-B0BA-1BB4730E26E4}"/>
              </a:ext>
            </a:extLst>
          </p:cNvPr>
          <p:cNvGraphicFramePr>
            <a:graphicFrameLocks noGrp="1"/>
          </p:cNvGraphicFramePr>
          <p:nvPr>
            <p:extLst/>
          </p:nvPr>
        </p:nvGraphicFramePr>
        <p:xfrm>
          <a:off x="8686800" y="3886200"/>
          <a:ext cx="1371600" cy="1524000"/>
        </p:xfrm>
        <a:graphic>
          <a:graphicData uri="http://schemas.openxmlformats.org/drawingml/2006/table">
            <a:tbl>
              <a:tblPr>
                <a:tableStyleId>{5C22544A-7EE6-4342-B048-85BDC9FD1C3A}</a:tableStyleId>
              </a:tblPr>
              <a:tblGrid>
                <a:gridCol w="457200">
                  <a:extLst>
                    <a:ext uri="{9D8B030D-6E8A-4147-A177-3AD203B41FA5}">
                      <a16:colId xmlns:a16="http://schemas.microsoft.com/office/drawing/2014/main" val="1146530637"/>
                    </a:ext>
                  </a:extLst>
                </a:gridCol>
                <a:gridCol w="457200">
                  <a:extLst>
                    <a:ext uri="{9D8B030D-6E8A-4147-A177-3AD203B41FA5}">
                      <a16:colId xmlns:a16="http://schemas.microsoft.com/office/drawing/2014/main" val="4238631259"/>
                    </a:ext>
                  </a:extLst>
                </a:gridCol>
                <a:gridCol w="457200">
                  <a:extLst>
                    <a:ext uri="{9D8B030D-6E8A-4147-A177-3AD203B41FA5}">
                      <a16:colId xmlns:a16="http://schemas.microsoft.com/office/drawing/2014/main" val="2833130331"/>
                    </a:ext>
                  </a:extLst>
                </a:gridCol>
              </a:tblGrid>
              <a:tr h="381000">
                <a:tc gridSpan="3">
                  <a:txBody>
                    <a:bodyPr/>
                    <a:lstStyle/>
                    <a:p>
                      <a:pPr algn="ctr"/>
                      <a:r>
                        <a:rPr lang="en-US" b="1" i="1" dirty="0"/>
                        <a:t>2</a:t>
                      </a:r>
                    </a:p>
                  </a:txBody>
                  <a:tcPr anchor="b">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73035185"/>
                  </a:ext>
                </a:extLst>
              </a:tr>
              <a:tr h="381000">
                <a:tc>
                  <a:txBody>
                    <a:bodyPr/>
                    <a:lstStyle/>
                    <a:p>
                      <a:pPr algn="ctr"/>
                      <a:r>
                        <a:rPr lang="en-US" dirty="0"/>
                        <a:t>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r>
                        <a:rPr lang="en-US" dirty="0"/>
                        <a:t>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t>19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92117481"/>
                  </a:ext>
                </a:extLst>
              </a:tr>
              <a:tr h="381000">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dirty="0"/>
                    </a:p>
                  </a:txBody>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05691035"/>
                  </a:ext>
                </a:extLst>
              </a:tr>
              <a:tr h="381000">
                <a:tc gridSpan="3">
                  <a:txBody>
                    <a:bodyPr/>
                    <a:lstStyle/>
                    <a:p>
                      <a:endParaRPr lang="en-US" b="1" dirty="0"/>
                    </a:p>
                  </a:txBody>
                  <a:tcPr>
                    <a:lnT w="12700" cap="flat" cmpd="sng" algn="ctr">
                      <a:solidFill>
                        <a:schemeClr val="tx1"/>
                      </a:solidFill>
                      <a:prstDash val="solid"/>
                      <a:round/>
                      <a:headEnd type="none" w="med" len="med"/>
                      <a:tailEnd type="none" w="med" len="med"/>
                    </a:lnT>
                    <a:noFill/>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2327544745"/>
                  </a:ext>
                </a:extLst>
              </a:tr>
            </a:tbl>
          </a:graphicData>
        </a:graphic>
      </p:graphicFrame>
      <p:graphicFrame>
        <p:nvGraphicFramePr>
          <p:cNvPr id="7" name="Table 6">
            <a:extLst>
              <a:ext uri="{FF2B5EF4-FFF2-40B4-BE49-F238E27FC236}">
                <a16:creationId xmlns:a16="http://schemas.microsoft.com/office/drawing/2014/main" id="{C0733467-E8A9-4457-A4A6-B59F6CD472FD}"/>
              </a:ext>
            </a:extLst>
          </p:cNvPr>
          <p:cNvGraphicFramePr>
            <a:graphicFrameLocks noGrp="1"/>
          </p:cNvGraphicFramePr>
          <p:nvPr>
            <p:extLst/>
          </p:nvPr>
        </p:nvGraphicFramePr>
        <p:xfrm>
          <a:off x="6629400" y="76200"/>
          <a:ext cx="1371600" cy="1524000"/>
        </p:xfrm>
        <a:graphic>
          <a:graphicData uri="http://schemas.openxmlformats.org/drawingml/2006/table">
            <a:tbl>
              <a:tblPr>
                <a:tableStyleId>{5C22544A-7EE6-4342-B048-85BDC9FD1C3A}</a:tableStyleId>
              </a:tblPr>
              <a:tblGrid>
                <a:gridCol w="457200">
                  <a:extLst>
                    <a:ext uri="{9D8B030D-6E8A-4147-A177-3AD203B41FA5}">
                      <a16:colId xmlns:a16="http://schemas.microsoft.com/office/drawing/2014/main" val="1146530637"/>
                    </a:ext>
                  </a:extLst>
                </a:gridCol>
                <a:gridCol w="457200">
                  <a:extLst>
                    <a:ext uri="{9D8B030D-6E8A-4147-A177-3AD203B41FA5}">
                      <a16:colId xmlns:a16="http://schemas.microsoft.com/office/drawing/2014/main" val="4238631259"/>
                    </a:ext>
                  </a:extLst>
                </a:gridCol>
                <a:gridCol w="457200">
                  <a:extLst>
                    <a:ext uri="{9D8B030D-6E8A-4147-A177-3AD203B41FA5}">
                      <a16:colId xmlns:a16="http://schemas.microsoft.com/office/drawing/2014/main" val="2833130331"/>
                    </a:ext>
                  </a:extLst>
                </a:gridCol>
              </a:tblGrid>
              <a:tr h="381000">
                <a:tc gridSpan="3">
                  <a:txBody>
                    <a:bodyPr/>
                    <a:lstStyle/>
                    <a:p>
                      <a:pPr algn="ctr"/>
                      <a:r>
                        <a:rPr lang="en-US" b="1" i="1" dirty="0"/>
                        <a:t>3</a:t>
                      </a:r>
                    </a:p>
                  </a:txBody>
                  <a:tcPr anchor="b">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73035185"/>
                  </a:ext>
                </a:extLst>
              </a:tr>
              <a:tr h="381000">
                <a:tc>
                  <a:txBody>
                    <a:bodyPr/>
                    <a:lstStyle/>
                    <a:p>
                      <a:pPr algn="ctr"/>
                      <a:r>
                        <a:rPr lang="en-US" dirty="0"/>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r>
                        <a:rPr lang="en-US" dirty="0"/>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t>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92117481"/>
                  </a:ext>
                </a:extLst>
              </a:tr>
              <a:tr h="381000">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dirty="0"/>
                    </a:p>
                  </a:txBody>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05691035"/>
                  </a:ext>
                </a:extLst>
              </a:tr>
              <a:tr h="381000">
                <a:tc gridSpan="3">
                  <a:txBody>
                    <a:bodyPr/>
                    <a:lstStyle/>
                    <a:p>
                      <a:endParaRPr lang="en-US" b="1" dirty="0"/>
                    </a:p>
                  </a:txBody>
                  <a:tcPr>
                    <a:lnT w="12700" cap="flat" cmpd="sng" algn="ctr">
                      <a:solidFill>
                        <a:schemeClr val="tx1"/>
                      </a:solidFill>
                      <a:prstDash val="solid"/>
                      <a:round/>
                      <a:headEnd type="none" w="med" len="med"/>
                      <a:tailEnd type="none" w="med" len="med"/>
                    </a:lnT>
                    <a:noFill/>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2327544745"/>
                  </a:ext>
                </a:extLst>
              </a:tr>
            </a:tbl>
          </a:graphicData>
        </a:graphic>
      </p:graphicFrame>
      <p:graphicFrame>
        <p:nvGraphicFramePr>
          <p:cNvPr id="8" name="Table 7">
            <a:extLst>
              <a:ext uri="{FF2B5EF4-FFF2-40B4-BE49-F238E27FC236}">
                <a16:creationId xmlns:a16="http://schemas.microsoft.com/office/drawing/2014/main" id="{ED4EF69E-8F7C-4B9C-8F08-0190BB57C3BE}"/>
              </a:ext>
            </a:extLst>
          </p:cNvPr>
          <p:cNvGraphicFramePr>
            <a:graphicFrameLocks noGrp="1"/>
          </p:cNvGraphicFramePr>
          <p:nvPr>
            <p:extLst/>
          </p:nvPr>
        </p:nvGraphicFramePr>
        <p:xfrm>
          <a:off x="6629400" y="2209800"/>
          <a:ext cx="1371600" cy="1524000"/>
        </p:xfrm>
        <a:graphic>
          <a:graphicData uri="http://schemas.openxmlformats.org/drawingml/2006/table">
            <a:tbl>
              <a:tblPr>
                <a:tableStyleId>{5C22544A-7EE6-4342-B048-85BDC9FD1C3A}</a:tableStyleId>
              </a:tblPr>
              <a:tblGrid>
                <a:gridCol w="457200">
                  <a:extLst>
                    <a:ext uri="{9D8B030D-6E8A-4147-A177-3AD203B41FA5}">
                      <a16:colId xmlns:a16="http://schemas.microsoft.com/office/drawing/2014/main" val="1146530637"/>
                    </a:ext>
                  </a:extLst>
                </a:gridCol>
                <a:gridCol w="457200">
                  <a:extLst>
                    <a:ext uri="{9D8B030D-6E8A-4147-A177-3AD203B41FA5}">
                      <a16:colId xmlns:a16="http://schemas.microsoft.com/office/drawing/2014/main" val="4238631259"/>
                    </a:ext>
                  </a:extLst>
                </a:gridCol>
                <a:gridCol w="457200">
                  <a:extLst>
                    <a:ext uri="{9D8B030D-6E8A-4147-A177-3AD203B41FA5}">
                      <a16:colId xmlns:a16="http://schemas.microsoft.com/office/drawing/2014/main" val="2833130331"/>
                    </a:ext>
                  </a:extLst>
                </a:gridCol>
              </a:tblGrid>
              <a:tr h="381000">
                <a:tc gridSpan="3">
                  <a:txBody>
                    <a:bodyPr/>
                    <a:lstStyle/>
                    <a:p>
                      <a:pPr algn="ctr"/>
                      <a:r>
                        <a:rPr lang="en-US" b="1" i="1" dirty="0"/>
                        <a:t>4</a:t>
                      </a:r>
                    </a:p>
                  </a:txBody>
                  <a:tcPr anchor="b">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73035185"/>
                  </a:ext>
                </a:extLst>
              </a:tr>
              <a:tr h="381000">
                <a:tc>
                  <a:txBody>
                    <a:bodyPr/>
                    <a:lstStyle/>
                    <a:p>
                      <a:pPr algn="ctr"/>
                      <a:r>
                        <a:rPr lang="en-US" dirty="0"/>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r>
                        <a:rPr lang="en-US" dirty="0"/>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t>19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92117481"/>
                  </a:ext>
                </a:extLst>
              </a:tr>
              <a:tr h="381000">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dirty="0"/>
                    </a:p>
                  </a:txBody>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05691035"/>
                  </a:ext>
                </a:extLst>
              </a:tr>
              <a:tr h="381000">
                <a:tc gridSpan="3">
                  <a:txBody>
                    <a:bodyPr/>
                    <a:lstStyle/>
                    <a:p>
                      <a:endParaRPr lang="en-US" b="1" dirty="0"/>
                    </a:p>
                  </a:txBody>
                  <a:tcPr>
                    <a:lnT w="12700" cap="flat" cmpd="sng" algn="ctr">
                      <a:solidFill>
                        <a:schemeClr val="tx1"/>
                      </a:solidFill>
                      <a:prstDash val="solid"/>
                      <a:round/>
                      <a:headEnd type="none" w="med" len="med"/>
                      <a:tailEnd type="none" w="med" len="med"/>
                    </a:lnT>
                    <a:noFill/>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2327544745"/>
                  </a:ext>
                </a:extLst>
              </a:tr>
            </a:tbl>
          </a:graphicData>
        </a:graphic>
      </p:graphicFrame>
      <p:graphicFrame>
        <p:nvGraphicFramePr>
          <p:cNvPr id="9" name="Table 8">
            <a:extLst>
              <a:ext uri="{FF2B5EF4-FFF2-40B4-BE49-F238E27FC236}">
                <a16:creationId xmlns:a16="http://schemas.microsoft.com/office/drawing/2014/main" id="{B98E1455-C25D-4628-BEC5-55067A7B8927}"/>
              </a:ext>
            </a:extLst>
          </p:cNvPr>
          <p:cNvGraphicFramePr>
            <a:graphicFrameLocks noGrp="1"/>
          </p:cNvGraphicFramePr>
          <p:nvPr>
            <p:extLst/>
          </p:nvPr>
        </p:nvGraphicFramePr>
        <p:xfrm>
          <a:off x="6629400" y="4800600"/>
          <a:ext cx="1371600" cy="1524000"/>
        </p:xfrm>
        <a:graphic>
          <a:graphicData uri="http://schemas.openxmlformats.org/drawingml/2006/table">
            <a:tbl>
              <a:tblPr>
                <a:tableStyleId>{5C22544A-7EE6-4342-B048-85BDC9FD1C3A}</a:tableStyleId>
              </a:tblPr>
              <a:tblGrid>
                <a:gridCol w="457200">
                  <a:extLst>
                    <a:ext uri="{9D8B030D-6E8A-4147-A177-3AD203B41FA5}">
                      <a16:colId xmlns:a16="http://schemas.microsoft.com/office/drawing/2014/main" val="1146530637"/>
                    </a:ext>
                  </a:extLst>
                </a:gridCol>
                <a:gridCol w="457200">
                  <a:extLst>
                    <a:ext uri="{9D8B030D-6E8A-4147-A177-3AD203B41FA5}">
                      <a16:colId xmlns:a16="http://schemas.microsoft.com/office/drawing/2014/main" val="4238631259"/>
                    </a:ext>
                  </a:extLst>
                </a:gridCol>
                <a:gridCol w="457200">
                  <a:extLst>
                    <a:ext uri="{9D8B030D-6E8A-4147-A177-3AD203B41FA5}">
                      <a16:colId xmlns:a16="http://schemas.microsoft.com/office/drawing/2014/main" val="2833130331"/>
                    </a:ext>
                  </a:extLst>
                </a:gridCol>
              </a:tblGrid>
              <a:tr h="381000">
                <a:tc gridSpan="3">
                  <a:txBody>
                    <a:bodyPr/>
                    <a:lstStyle/>
                    <a:p>
                      <a:pPr algn="ctr"/>
                      <a:r>
                        <a:rPr lang="en-US" b="1" i="1" dirty="0"/>
                        <a:t>1</a:t>
                      </a:r>
                    </a:p>
                  </a:txBody>
                  <a:tcPr anchor="b">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73035185"/>
                  </a:ext>
                </a:extLst>
              </a:tr>
              <a:tr h="381000">
                <a:tc>
                  <a:txBody>
                    <a:bodyPr/>
                    <a:lstStyle/>
                    <a:p>
                      <a:pPr algn="ctr"/>
                      <a:r>
                        <a:rPr lang="en-US" dirty="0"/>
                        <a:t>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r>
                        <a:rPr lang="en-US" dirty="0"/>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t>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92117481"/>
                  </a:ext>
                </a:extLst>
              </a:tr>
              <a:tr h="381000">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dirty="0"/>
                    </a:p>
                  </a:txBody>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05691035"/>
                  </a:ext>
                </a:extLst>
              </a:tr>
              <a:tr h="381000">
                <a:tc gridSpan="3">
                  <a:txBody>
                    <a:bodyPr/>
                    <a:lstStyle/>
                    <a:p>
                      <a:endParaRPr lang="en-US" b="1" dirty="0"/>
                    </a:p>
                  </a:txBody>
                  <a:tcPr>
                    <a:lnT w="12700" cap="flat" cmpd="sng" algn="ctr">
                      <a:solidFill>
                        <a:schemeClr val="tx1"/>
                      </a:solidFill>
                      <a:prstDash val="solid"/>
                      <a:round/>
                      <a:headEnd type="none" w="med" len="med"/>
                      <a:tailEnd type="none" w="med" len="med"/>
                    </a:lnT>
                    <a:noFill/>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2327544745"/>
                  </a:ext>
                </a:extLst>
              </a:tr>
            </a:tbl>
          </a:graphicData>
        </a:graphic>
      </p:graphicFrame>
      <p:graphicFrame>
        <p:nvGraphicFramePr>
          <p:cNvPr id="10" name="Table 9">
            <a:extLst>
              <a:ext uri="{FF2B5EF4-FFF2-40B4-BE49-F238E27FC236}">
                <a16:creationId xmlns:a16="http://schemas.microsoft.com/office/drawing/2014/main" id="{602C267C-83EF-4DE7-86B4-8830941E89E2}"/>
              </a:ext>
            </a:extLst>
          </p:cNvPr>
          <p:cNvGraphicFramePr>
            <a:graphicFrameLocks noGrp="1"/>
          </p:cNvGraphicFramePr>
          <p:nvPr>
            <p:extLst/>
          </p:nvPr>
        </p:nvGraphicFramePr>
        <p:xfrm>
          <a:off x="4419600" y="838200"/>
          <a:ext cx="1371600" cy="1524000"/>
        </p:xfrm>
        <a:graphic>
          <a:graphicData uri="http://schemas.openxmlformats.org/drawingml/2006/table">
            <a:tbl>
              <a:tblPr>
                <a:tableStyleId>{5C22544A-7EE6-4342-B048-85BDC9FD1C3A}</a:tableStyleId>
              </a:tblPr>
              <a:tblGrid>
                <a:gridCol w="457200">
                  <a:extLst>
                    <a:ext uri="{9D8B030D-6E8A-4147-A177-3AD203B41FA5}">
                      <a16:colId xmlns:a16="http://schemas.microsoft.com/office/drawing/2014/main" val="1146530637"/>
                    </a:ext>
                  </a:extLst>
                </a:gridCol>
                <a:gridCol w="457200">
                  <a:extLst>
                    <a:ext uri="{9D8B030D-6E8A-4147-A177-3AD203B41FA5}">
                      <a16:colId xmlns:a16="http://schemas.microsoft.com/office/drawing/2014/main" val="4238631259"/>
                    </a:ext>
                  </a:extLst>
                </a:gridCol>
                <a:gridCol w="457200">
                  <a:extLst>
                    <a:ext uri="{9D8B030D-6E8A-4147-A177-3AD203B41FA5}">
                      <a16:colId xmlns:a16="http://schemas.microsoft.com/office/drawing/2014/main" val="2833130331"/>
                    </a:ext>
                  </a:extLst>
                </a:gridCol>
              </a:tblGrid>
              <a:tr h="381000">
                <a:tc gridSpan="3">
                  <a:txBody>
                    <a:bodyPr/>
                    <a:lstStyle/>
                    <a:p>
                      <a:pPr algn="ctr"/>
                      <a:r>
                        <a:rPr lang="en-US" b="1" i="1" dirty="0"/>
                        <a:t>4</a:t>
                      </a:r>
                    </a:p>
                  </a:txBody>
                  <a:tcPr anchor="b">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73035185"/>
                  </a:ext>
                </a:extLst>
              </a:tr>
              <a:tr h="381000">
                <a:tc>
                  <a:txBody>
                    <a:bodyPr/>
                    <a:lstStyle/>
                    <a:p>
                      <a:pPr algn="ctr"/>
                      <a:r>
                        <a:rPr lang="en-US" dirty="0"/>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r>
                        <a:rPr lang="en-US" dirty="0"/>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92117481"/>
                  </a:ext>
                </a:extLst>
              </a:tr>
              <a:tr h="381000">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dirty="0"/>
                    </a:p>
                  </a:txBody>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05691035"/>
                  </a:ext>
                </a:extLst>
              </a:tr>
              <a:tr h="381000">
                <a:tc gridSpan="3">
                  <a:txBody>
                    <a:bodyPr/>
                    <a:lstStyle/>
                    <a:p>
                      <a:endParaRPr lang="en-US" b="1" dirty="0"/>
                    </a:p>
                  </a:txBody>
                  <a:tcPr>
                    <a:lnT w="12700" cap="flat" cmpd="sng" algn="ctr">
                      <a:solidFill>
                        <a:schemeClr val="tx1"/>
                      </a:solidFill>
                      <a:prstDash val="solid"/>
                      <a:round/>
                      <a:headEnd type="none" w="med" len="med"/>
                      <a:tailEnd type="none" w="med" len="med"/>
                    </a:lnT>
                    <a:noFill/>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2327544745"/>
                  </a:ext>
                </a:extLst>
              </a:tr>
            </a:tbl>
          </a:graphicData>
        </a:graphic>
      </p:graphicFrame>
      <p:graphicFrame>
        <p:nvGraphicFramePr>
          <p:cNvPr id="11" name="Table 10">
            <a:extLst>
              <a:ext uri="{FF2B5EF4-FFF2-40B4-BE49-F238E27FC236}">
                <a16:creationId xmlns:a16="http://schemas.microsoft.com/office/drawing/2014/main" id="{3312900E-8835-4A10-9D6F-AC2956E889A5}"/>
              </a:ext>
            </a:extLst>
          </p:cNvPr>
          <p:cNvGraphicFramePr>
            <a:graphicFrameLocks noGrp="1"/>
          </p:cNvGraphicFramePr>
          <p:nvPr>
            <p:extLst/>
          </p:nvPr>
        </p:nvGraphicFramePr>
        <p:xfrm>
          <a:off x="4419600" y="2209800"/>
          <a:ext cx="1371600" cy="1524000"/>
        </p:xfrm>
        <a:graphic>
          <a:graphicData uri="http://schemas.openxmlformats.org/drawingml/2006/table">
            <a:tbl>
              <a:tblPr>
                <a:tableStyleId>{5C22544A-7EE6-4342-B048-85BDC9FD1C3A}</a:tableStyleId>
              </a:tblPr>
              <a:tblGrid>
                <a:gridCol w="457200">
                  <a:extLst>
                    <a:ext uri="{9D8B030D-6E8A-4147-A177-3AD203B41FA5}">
                      <a16:colId xmlns:a16="http://schemas.microsoft.com/office/drawing/2014/main" val="1146530637"/>
                    </a:ext>
                  </a:extLst>
                </a:gridCol>
                <a:gridCol w="457200">
                  <a:extLst>
                    <a:ext uri="{9D8B030D-6E8A-4147-A177-3AD203B41FA5}">
                      <a16:colId xmlns:a16="http://schemas.microsoft.com/office/drawing/2014/main" val="4238631259"/>
                    </a:ext>
                  </a:extLst>
                </a:gridCol>
                <a:gridCol w="457200">
                  <a:extLst>
                    <a:ext uri="{9D8B030D-6E8A-4147-A177-3AD203B41FA5}">
                      <a16:colId xmlns:a16="http://schemas.microsoft.com/office/drawing/2014/main" val="2833130331"/>
                    </a:ext>
                  </a:extLst>
                </a:gridCol>
              </a:tblGrid>
              <a:tr h="381000">
                <a:tc gridSpan="3">
                  <a:txBody>
                    <a:bodyPr/>
                    <a:lstStyle/>
                    <a:p>
                      <a:pPr algn="ctr"/>
                      <a:r>
                        <a:rPr lang="en-US" b="1" i="1" dirty="0"/>
                        <a:t>1</a:t>
                      </a:r>
                    </a:p>
                  </a:txBody>
                  <a:tcPr anchor="b">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73035185"/>
                  </a:ext>
                </a:extLst>
              </a:tr>
              <a:tr h="381000">
                <a:tc>
                  <a:txBody>
                    <a:bodyPr/>
                    <a:lstStyle/>
                    <a:p>
                      <a:pPr algn="ctr"/>
                      <a:r>
                        <a:rPr lang="en-US" dirty="0"/>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r>
                        <a:rPr lang="en-US" dirty="0"/>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t>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92117481"/>
                  </a:ext>
                </a:extLst>
              </a:tr>
              <a:tr h="381000">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dirty="0"/>
                    </a:p>
                  </a:txBody>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05691035"/>
                  </a:ext>
                </a:extLst>
              </a:tr>
              <a:tr h="381000">
                <a:tc gridSpan="3">
                  <a:txBody>
                    <a:bodyPr/>
                    <a:lstStyle/>
                    <a:p>
                      <a:endParaRPr lang="en-US" b="1" dirty="0"/>
                    </a:p>
                  </a:txBody>
                  <a:tcPr>
                    <a:lnT w="12700" cap="flat" cmpd="sng" algn="ctr">
                      <a:solidFill>
                        <a:schemeClr val="tx1"/>
                      </a:solidFill>
                      <a:prstDash val="solid"/>
                      <a:round/>
                      <a:headEnd type="none" w="med" len="med"/>
                      <a:tailEnd type="none" w="med" len="med"/>
                    </a:lnT>
                    <a:noFill/>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2327544745"/>
                  </a:ext>
                </a:extLst>
              </a:tr>
            </a:tbl>
          </a:graphicData>
        </a:graphic>
      </p:graphicFrame>
      <p:graphicFrame>
        <p:nvGraphicFramePr>
          <p:cNvPr id="12" name="Table 11">
            <a:extLst>
              <a:ext uri="{FF2B5EF4-FFF2-40B4-BE49-F238E27FC236}">
                <a16:creationId xmlns:a16="http://schemas.microsoft.com/office/drawing/2014/main" id="{8B5A8C74-A9C2-4FCA-9FD5-55E8E02AD9DE}"/>
              </a:ext>
            </a:extLst>
          </p:cNvPr>
          <p:cNvGraphicFramePr>
            <a:graphicFrameLocks noGrp="1"/>
          </p:cNvGraphicFramePr>
          <p:nvPr>
            <p:extLst/>
          </p:nvPr>
        </p:nvGraphicFramePr>
        <p:xfrm>
          <a:off x="4419600" y="3886200"/>
          <a:ext cx="1371600" cy="1524000"/>
        </p:xfrm>
        <a:graphic>
          <a:graphicData uri="http://schemas.openxmlformats.org/drawingml/2006/table">
            <a:tbl>
              <a:tblPr>
                <a:tableStyleId>{5C22544A-7EE6-4342-B048-85BDC9FD1C3A}</a:tableStyleId>
              </a:tblPr>
              <a:tblGrid>
                <a:gridCol w="457200">
                  <a:extLst>
                    <a:ext uri="{9D8B030D-6E8A-4147-A177-3AD203B41FA5}">
                      <a16:colId xmlns:a16="http://schemas.microsoft.com/office/drawing/2014/main" val="1146530637"/>
                    </a:ext>
                  </a:extLst>
                </a:gridCol>
                <a:gridCol w="457200">
                  <a:extLst>
                    <a:ext uri="{9D8B030D-6E8A-4147-A177-3AD203B41FA5}">
                      <a16:colId xmlns:a16="http://schemas.microsoft.com/office/drawing/2014/main" val="4238631259"/>
                    </a:ext>
                  </a:extLst>
                </a:gridCol>
                <a:gridCol w="457200">
                  <a:extLst>
                    <a:ext uri="{9D8B030D-6E8A-4147-A177-3AD203B41FA5}">
                      <a16:colId xmlns:a16="http://schemas.microsoft.com/office/drawing/2014/main" val="2833130331"/>
                    </a:ext>
                  </a:extLst>
                </a:gridCol>
              </a:tblGrid>
              <a:tr h="381000">
                <a:tc gridSpan="3">
                  <a:txBody>
                    <a:bodyPr/>
                    <a:lstStyle/>
                    <a:p>
                      <a:pPr algn="ctr"/>
                      <a:r>
                        <a:rPr lang="en-US" b="1" i="1" dirty="0"/>
                        <a:t>2</a:t>
                      </a:r>
                    </a:p>
                  </a:txBody>
                  <a:tcPr anchor="b">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73035185"/>
                  </a:ext>
                </a:extLst>
              </a:tr>
              <a:tr h="381000">
                <a:tc>
                  <a:txBody>
                    <a:bodyPr/>
                    <a:lstStyle/>
                    <a:p>
                      <a:pPr algn="ctr"/>
                      <a:r>
                        <a:rPr lang="en-US" dirty="0"/>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r>
                        <a:rPr lang="en-US" dirty="0"/>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t>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92117481"/>
                  </a:ext>
                </a:extLst>
              </a:tr>
              <a:tr h="381000">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dirty="0"/>
                    </a:p>
                  </a:txBody>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05691035"/>
                  </a:ext>
                </a:extLst>
              </a:tr>
              <a:tr h="381000">
                <a:tc gridSpan="3">
                  <a:txBody>
                    <a:bodyPr/>
                    <a:lstStyle/>
                    <a:p>
                      <a:endParaRPr lang="en-US" b="1" dirty="0"/>
                    </a:p>
                  </a:txBody>
                  <a:tcPr>
                    <a:lnT w="12700" cap="flat" cmpd="sng" algn="ctr">
                      <a:solidFill>
                        <a:schemeClr val="tx1"/>
                      </a:solidFill>
                      <a:prstDash val="solid"/>
                      <a:round/>
                      <a:headEnd type="none" w="med" len="med"/>
                      <a:tailEnd type="none" w="med" len="med"/>
                    </a:lnT>
                    <a:noFill/>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2327544745"/>
                  </a:ext>
                </a:extLst>
              </a:tr>
            </a:tbl>
          </a:graphicData>
        </a:graphic>
      </p:graphicFrame>
      <p:graphicFrame>
        <p:nvGraphicFramePr>
          <p:cNvPr id="13" name="Table 12">
            <a:extLst>
              <a:ext uri="{FF2B5EF4-FFF2-40B4-BE49-F238E27FC236}">
                <a16:creationId xmlns:a16="http://schemas.microsoft.com/office/drawing/2014/main" id="{069860A1-DE5F-4DE9-9AB8-8F72DE11B0A9}"/>
              </a:ext>
            </a:extLst>
          </p:cNvPr>
          <p:cNvGraphicFramePr>
            <a:graphicFrameLocks noGrp="1"/>
          </p:cNvGraphicFramePr>
          <p:nvPr>
            <p:extLst/>
          </p:nvPr>
        </p:nvGraphicFramePr>
        <p:xfrm>
          <a:off x="4419600" y="5334000"/>
          <a:ext cx="1371600" cy="1524000"/>
        </p:xfrm>
        <a:graphic>
          <a:graphicData uri="http://schemas.openxmlformats.org/drawingml/2006/table">
            <a:tbl>
              <a:tblPr>
                <a:tableStyleId>{5C22544A-7EE6-4342-B048-85BDC9FD1C3A}</a:tableStyleId>
              </a:tblPr>
              <a:tblGrid>
                <a:gridCol w="457200">
                  <a:extLst>
                    <a:ext uri="{9D8B030D-6E8A-4147-A177-3AD203B41FA5}">
                      <a16:colId xmlns:a16="http://schemas.microsoft.com/office/drawing/2014/main" val="1146530637"/>
                    </a:ext>
                  </a:extLst>
                </a:gridCol>
                <a:gridCol w="457200">
                  <a:extLst>
                    <a:ext uri="{9D8B030D-6E8A-4147-A177-3AD203B41FA5}">
                      <a16:colId xmlns:a16="http://schemas.microsoft.com/office/drawing/2014/main" val="4238631259"/>
                    </a:ext>
                  </a:extLst>
                </a:gridCol>
                <a:gridCol w="457200">
                  <a:extLst>
                    <a:ext uri="{9D8B030D-6E8A-4147-A177-3AD203B41FA5}">
                      <a16:colId xmlns:a16="http://schemas.microsoft.com/office/drawing/2014/main" val="2833130331"/>
                    </a:ext>
                  </a:extLst>
                </a:gridCol>
              </a:tblGrid>
              <a:tr h="381000">
                <a:tc gridSpan="3">
                  <a:txBody>
                    <a:bodyPr/>
                    <a:lstStyle/>
                    <a:p>
                      <a:pPr algn="ctr"/>
                      <a:r>
                        <a:rPr lang="en-US" b="1" i="1" dirty="0"/>
                        <a:t>4</a:t>
                      </a:r>
                    </a:p>
                  </a:txBody>
                  <a:tcPr anchor="b">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73035185"/>
                  </a:ext>
                </a:extLst>
              </a:tr>
              <a:tr h="381000">
                <a:tc>
                  <a:txBody>
                    <a:bodyPr/>
                    <a:lstStyle/>
                    <a:p>
                      <a:pPr algn="ctr"/>
                      <a:r>
                        <a:rPr lang="en-US" dirty="0"/>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r>
                        <a:rPr lang="en-US" dirty="0"/>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t>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92117481"/>
                  </a:ext>
                </a:extLst>
              </a:tr>
              <a:tr h="381000">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dirty="0"/>
                    </a:p>
                  </a:txBody>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05691035"/>
                  </a:ext>
                </a:extLst>
              </a:tr>
              <a:tr h="381000">
                <a:tc gridSpan="3">
                  <a:txBody>
                    <a:bodyPr/>
                    <a:lstStyle/>
                    <a:p>
                      <a:endParaRPr lang="en-US" b="1" dirty="0"/>
                    </a:p>
                  </a:txBody>
                  <a:tcPr>
                    <a:lnT w="12700" cap="flat" cmpd="sng" algn="ctr">
                      <a:solidFill>
                        <a:schemeClr val="tx1"/>
                      </a:solidFill>
                      <a:prstDash val="solid"/>
                      <a:round/>
                      <a:headEnd type="none" w="med" len="med"/>
                      <a:tailEnd type="none" w="med" len="med"/>
                    </a:lnT>
                    <a:noFill/>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2327544745"/>
                  </a:ext>
                </a:extLst>
              </a:tr>
            </a:tbl>
          </a:graphicData>
        </a:graphic>
      </p:graphicFrame>
      <p:graphicFrame>
        <p:nvGraphicFramePr>
          <p:cNvPr id="14" name="Table 13">
            <a:extLst>
              <a:ext uri="{FF2B5EF4-FFF2-40B4-BE49-F238E27FC236}">
                <a16:creationId xmlns:a16="http://schemas.microsoft.com/office/drawing/2014/main" id="{3F4AA737-E2C4-40E4-A389-7004DC92D594}"/>
              </a:ext>
            </a:extLst>
          </p:cNvPr>
          <p:cNvGraphicFramePr>
            <a:graphicFrameLocks noGrp="1"/>
          </p:cNvGraphicFramePr>
          <p:nvPr>
            <p:extLst/>
          </p:nvPr>
        </p:nvGraphicFramePr>
        <p:xfrm>
          <a:off x="2286000" y="76200"/>
          <a:ext cx="1371600" cy="1524000"/>
        </p:xfrm>
        <a:graphic>
          <a:graphicData uri="http://schemas.openxmlformats.org/drawingml/2006/table">
            <a:tbl>
              <a:tblPr>
                <a:tableStyleId>{5C22544A-7EE6-4342-B048-85BDC9FD1C3A}</a:tableStyleId>
              </a:tblPr>
              <a:tblGrid>
                <a:gridCol w="457200">
                  <a:extLst>
                    <a:ext uri="{9D8B030D-6E8A-4147-A177-3AD203B41FA5}">
                      <a16:colId xmlns:a16="http://schemas.microsoft.com/office/drawing/2014/main" val="1146530637"/>
                    </a:ext>
                  </a:extLst>
                </a:gridCol>
                <a:gridCol w="457200">
                  <a:extLst>
                    <a:ext uri="{9D8B030D-6E8A-4147-A177-3AD203B41FA5}">
                      <a16:colId xmlns:a16="http://schemas.microsoft.com/office/drawing/2014/main" val="4238631259"/>
                    </a:ext>
                  </a:extLst>
                </a:gridCol>
                <a:gridCol w="457200">
                  <a:extLst>
                    <a:ext uri="{9D8B030D-6E8A-4147-A177-3AD203B41FA5}">
                      <a16:colId xmlns:a16="http://schemas.microsoft.com/office/drawing/2014/main" val="2833130331"/>
                    </a:ext>
                  </a:extLst>
                </a:gridCol>
              </a:tblGrid>
              <a:tr h="381000">
                <a:tc gridSpan="3">
                  <a:txBody>
                    <a:bodyPr/>
                    <a:lstStyle/>
                    <a:p>
                      <a:pPr algn="ctr"/>
                      <a:r>
                        <a:rPr lang="en-US" b="1" i="1" dirty="0"/>
                        <a:t>5</a:t>
                      </a:r>
                    </a:p>
                  </a:txBody>
                  <a:tcPr anchor="b">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73035185"/>
                  </a:ext>
                </a:extLst>
              </a:tr>
              <a:tr h="381000">
                <a:tc>
                  <a:txBody>
                    <a:bodyPr/>
                    <a:lstStyle/>
                    <a:p>
                      <a:pPr algn="ctr"/>
                      <a:r>
                        <a:rPr lang="en-US" dirty="0"/>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r>
                        <a:rPr lang="en-US" dirty="0"/>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92117481"/>
                  </a:ext>
                </a:extLst>
              </a:tr>
              <a:tr h="381000">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dirty="0"/>
                    </a:p>
                  </a:txBody>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05691035"/>
                  </a:ext>
                </a:extLst>
              </a:tr>
              <a:tr h="381000">
                <a:tc gridSpan="3">
                  <a:txBody>
                    <a:bodyPr/>
                    <a:lstStyle/>
                    <a:p>
                      <a:endParaRPr lang="en-US" b="1" dirty="0"/>
                    </a:p>
                  </a:txBody>
                  <a:tcPr>
                    <a:lnT w="12700" cap="flat" cmpd="sng" algn="ctr">
                      <a:solidFill>
                        <a:schemeClr val="tx1"/>
                      </a:solidFill>
                      <a:prstDash val="solid"/>
                      <a:round/>
                      <a:headEnd type="none" w="med" len="med"/>
                      <a:tailEnd type="none" w="med" len="med"/>
                    </a:lnT>
                    <a:noFill/>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2327544745"/>
                  </a:ext>
                </a:extLst>
              </a:tr>
            </a:tbl>
          </a:graphicData>
        </a:graphic>
      </p:graphicFrame>
      <p:graphicFrame>
        <p:nvGraphicFramePr>
          <p:cNvPr id="15" name="Table 14">
            <a:extLst>
              <a:ext uri="{FF2B5EF4-FFF2-40B4-BE49-F238E27FC236}">
                <a16:creationId xmlns:a16="http://schemas.microsoft.com/office/drawing/2014/main" id="{D9E984B3-5FE9-44B2-83E6-C70DD8DD6868}"/>
              </a:ext>
            </a:extLst>
          </p:cNvPr>
          <p:cNvGraphicFramePr>
            <a:graphicFrameLocks noGrp="1"/>
          </p:cNvGraphicFramePr>
          <p:nvPr>
            <p:extLst/>
          </p:nvPr>
        </p:nvGraphicFramePr>
        <p:xfrm>
          <a:off x="2286000" y="2971800"/>
          <a:ext cx="1371600" cy="1524000"/>
        </p:xfrm>
        <a:graphic>
          <a:graphicData uri="http://schemas.openxmlformats.org/drawingml/2006/table">
            <a:tbl>
              <a:tblPr>
                <a:tableStyleId>{5C22544A-7EE6-4342-B048-85BDC9FD1C3A}</a:tableStyleId>
              </a:tblPr>
              <a:tblGrid>
                <a:gridCol w="457200">
                  <a:extLst>
                    <a:ext uri="{9D8B030D-6E8A-4147-A177-3AD203B41FA5}">
                      <a16:colId xmlns:a16="http://schemas.microsoft.com/office/drawing/2014/main" val="1146530637"/>
                    </a:ext>
                  </a:extLst>
                </a:gridCol>
                <a:gridCol w="457200">
                  <a:extLst>
                    <a:ext uri="{9D8B030D-6E8A-4147-A177-3AD203B41FA5}">
                      <a16:colId xmlns:a16="http://schemas.microsoft.com/office/drawing/2014/main" val="4238631259"/>
                    </a:ext>
                  </a:extLst>
                </a:gridCol>
                <a:gridCol w="457200">
                  <a:extLst>
                    <a:ext uri="{9D8B030D-6E8A-4147-A177-3AD203B41FA5}">
                      <a16:colId xmlns:a16="http://schemas.microsoft.com/office/drawing/2014/main" val="2833130331"/>
                    </a:ext>
                  </a:extLst>
                </a:gridCol>
              </a:tblGrid>
              <a:tr h="381000">
                <a:tc gridSpan="3">
                  <a:txBody>
                    <a:bodyPr/>
                    <a:lstStyle/>
                    <a:p>
                      <a:pPr algn="ctr"/>
                      <a:r>
                        <a:rPr lang="en-US" b="1" i="1" dirty="0"/>
                        <a:t>2</a:t>
                      </a:r>
                    </a:p>
                  </a:txBody>
                  <a:tcPr anchor="b">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73035185"/>
                  </a:ext>
                </a:extLst>
              </a:tr>
              <a:tr h="381000">
                <a:tc>
                  <a:txBody>
                    <a:bodyPr/>
                    <a:lstStyle/>
                    <a:p>
                      <a:pPr algn="ctr"/>
                      <a:r>
                        <a:rPr lang="en-US" dirty="0"/>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r>
                        <a:rPr lang="en-US" dirty="0"/>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92117481"/>
                  </a:ext>
                </a:extLst>
              </a:tr>
              <a:tr h="381000">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dirty="0"/>
                    </a:p>
                  </a:txBody>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05691035"/>
                  </a:ext>
                </a:extLst>
              </a:tr>
              <a:tr h="381000">
                <a:tc gridSpan="3">
                  <a:txBody>
                    <a:bodyPr/>
                    <a:lstStyle/>
                    <a:p>
                      <a:endParaRPr lang="en-US" b="1" dirty="0"/>
                    </a:p>
                  </a:txBody>
                  <a:tcPr>
                    <a:lnT w="12700" cap="flat" cmpd="sng" algn="ctr">
                      <a:solidFill>
                        <a:schemeClr val="tx1"/>
                      </a:solidFill>
                      <a:prstDash val="solid"/>
                      <a:round/>
                      <a:headEnd type="none" w="med" len="med"/>
                      <a:tailEnd type="none" w="med" len="med"/>
                    </a:lnT>
                    <a:noFill/>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2327544745"/>
                  </a:ext>
                </a:extLst>
              </a:tr>
            </a:tbl>
          </a:graphicData>
        </a:graphic>
      </p:graphicFrame>
      <p:graphicFrame>
        <p:nvGraphicFramePr>
          <p:cNvPr id="16" name="Table 15">
            <a:extLst>
              <a:ext uri="{FF2B5EF4-FFF2-40B4-BE49-F238E27FC236}">
                <a16:creationId xmlns:a16="http://schemas.microsoft.com/office/drawing/2014/main" id="{0896CD9A-5421-40A0-91C2-2145B6F64419}"/>
              </a:ext>
            </a:extLst>
          </p:cNvPr>
          <p:cNvGraphicFramePr>
            <a:graphicFrameLocks noGrp="1"/>
          </p:cNvGraphicFramePr>
          <p:nvPr>
            <p:extLst/>
          </p:nvPr>
        </p:nvGraphicFramePr>
        <p:xfrm>
          <a:off x="2286000" y="4800600"/>
          <a:ext cx="1371600" cy="1524000"/>
        </p:xfrm>
        <a:graphic>
          <a:graphicData uri="http://schemas.openxmlformats.org/drawingml/2006/table">
            <a:tbl>
              <a:tblPr>
                <a:tableStyleId>{5C22544A-7EE6-4342-B048-85BDC9FD1C3A}</a:tableStyleId>
              </a:tblPr>
              <a:tblGrid>
                <a:gridCol w="457200">
                  <a:extLst>
                    <a:ext uri="{9D8B030D-6E8A-4147-A177-3AD203B41FA5}">
                      <a16:colId xmlns:a16="http://schemas.microsoft.com/office/drawing/2014/main" val="1146530637"/>
                    </a:ext>
                  </a:extLst>
                </a:gridCol>
                <a:gridCol w="457200">
                  <a:extLst>
                    <a:ext uri="{9D8B030D-6E8A-4147-A177-3AD203B41FA5}">
                      <a16:colId xmlns:a16="http://schemas.microsoft.com/office/drawing/2014/main" val="4238631259"/>
                    </a:ext>
                  </a:extLst>
                </a:gridCol>
                <a:gridCol w="457200">
                  <a:extLst>
                    <a:ext uri="{9D8B030D-6E8A-4147-A177-3AD203B41FA5}">
                      <a16:colId xmlns:a16="http://schemas.microsoft.com/office/drawing/2014/main" val="2833130331"/>
                    </a:ext>
                  </a:extLst>
                </a:gridCol>
              </a:tblGrid>
              <a:tr h="381000">
                <a:tc gridSpan="3">
                  <a:txBody>
                    <a:bodyPr/>
                    <a:lstStyle/>
                    <a:p>
                      <a:pPr algn="ctr"/>
                      <a:r>
                        <a:rPr lang="en-US" b="1" i="1" dirty="0"/>
                        <a:t>6</a:t>
                      </a:r>
                    </a:p>
                  </a:txBody>
                  <a:tcPr anchor="b">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73035185"/>
                  </a:ext>
                </a:extLst>
              </a:tr>
              <a:tr h="381000">
                <a:tc>
                  <a:txBody>
                    <a:bodyPr/>
                    <a:lstStyle/>
                    <a:p>
                      <a:pPr algn="ctr"/>
                      <a:r>
                        <a:rPr lang="en-US" dirty="0"/>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r>
                        <a:rPr lang="en-US" dirty="0"/>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92117481"/>
                  </a:ext>
                </a:extLst>
              </a:tr>
              <a:tr h="381000">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dirty="0"/>
                    </a:p>
                  </a:txBody>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05691035"/>
                  </a:ext>
                </a:extLst>
              </a:tr>
              <a:tr h="381000">
                <a:tc gridSpan="3">
                  <a:txBody>
                    <a:bodyPr/>
                    <a:lstStyle/>
                    <a:p>
                      <a:endParaRPr lang="en-US" b="1" dirty="0"/>
                    </a:p>
                  </a:txBody>
                  <a:tcPr>
                    <a:lnT w="12700" cap="flat" cmpd="sng" algn="ctr">
                      <a:solidFill>
                        <a:schemeClr val="tx1"/>
                      </a:solidFill>
                      <a:prstDash val="solid"/>
                      <a:round/>
                      <a:headEnd type="none" w="med" len="med"/>
                      <a:tailEnd type="none" w="med" len="med"/>
                    </a:lnT>
                    <a:noFill/>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2327544745"/>
                  </a:ext>
                </a:extLst>
              </a:tr>
            </a:tbl>
          </a:graphicData>
        </a:graphic>
      </p:graphicFrame>
      <p:graphicFrame>
        <p:nvGraphicFramePr>
          <p:cNvPr id="17" name="Table 16">
            <a:extLst>
              <a:ext uri="{FF2B5EF4-FFF2-40B4-BE49-F238E27FC236}">
                <a16:creationId xmlns:a16="http://schemas.microsoft.com/office/drawing/2014/main" id="{00226282-8748-447B-802E-B234227BB6DE}"/>
              </a:ext>
            </a:extLst>
          </p:cNvPr>
          <p:cNvGraphicFramePr>
            <a:graphicFrameLocks noGrp="1"/>
          </p:cNvGraphicFramePr>
          <p:nvPr>
            <p:extLst/>
          </p:nvPr>
        </p:nvGraphicFramePr>
        <p:xfrm>
          <a:off x="152400" y="2971800"/>
          <a:ext cx="1371600" cy="1524000"/>
        </p:xfrm>
        <a:graphic>
          <a:graphicData uri="http://schemas.openxmlformats.org/drawingml/2006/table">
            <a:tbl>
              <a:tblPr>
                <a:tableStyleId>{5C22544A-7EE6-4342-B048-85BDC9FD1C3A}</a:tableStyleId>
              </a:tblPr>
              <a:tblGrid>
                <a:gridCol w="457200">
                  <a:extLst>
                    <a:ext uri="{9D8B030D-6E8A-4147-A177-3AD203B41FA5}">
                      <a16:colId xmlns:a16="http://schemas.microsoft.com/office/drawing/2014/main" val="1146530637"/>
                    </a:ext>
                  </a:extLst>
                </a:gridCol>
                <a:gridCol w="457200">
                  <a:extLst>
                    <a:ext uri="{9D8B030D-6E8A-4147-A177-3AD203B41FA5}">
                      <a16:colId xmlns:a16="http://schemas.microsoft.com/office/drawing/2014/main" val="4238631259"/>
                    </a:ext>
                  </a:extLst>
                </a:gridCol>
                <a:gridCol w="457200">
                  <a:extLst>
                    <a:ext uri="{9D8B030D-6E8A-4147-A177-3AD203B41FA5}">
                      <a16:colId xmlns:a16="http://schemas.microsoft.com/office/drawing/2014/main" val="2833130331"/>
                    </a:ext>
                  </a:extLst>
                </a:gridCol>
              </a:tblGrid>
              <a:tr h="381000">
                <a:tc gridSpan="3">
                  <a:txBody>
                    <a:bodyPr/>
                    <a:lstStyle/>
                    <a:p>
                      <a:pPr algn="ctr"/>
                      <a:r>
                        <a:rPr lang="en-US" b="1" i="1" dirty="0"/>
                        <a:t>6</a:t>
                      </a:r>
                    </a:p>
                  </a:txBody>
                  <a:tcPr anchor="b">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73035185"/>
                  </a:ext>
                </a:extLst>
              </a:tr>
              <a:tr h="381000">
                <a:tc>
                  <a:txBody>
                    <a:bodyPr/>
                    <a:lstStyle/>
                    <a:p>
                      <a:pPr algn="ctr"/>
                      <a:r>
                        <a:rPr lang="en-US" dirty="0"/>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r>
                        <a:rPr lang="en-US" dirty="0"/>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92117481"/>
                  </a:ext>
                </a:extLst>
              </a:tr>
              <a:tr h="381000">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dirty="0"/>
                    </a:p>
                  </a:txBody>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05691035"/>
                  </a:ext>
                </a:extLst>
              </a:tr>
              <a:tr h="381000">
                <a:tc gridSpan="3">
                  <a:txBody>
                    <a:bodyPr/>
                    <a:lstStyle/>
                    <a:p>
                      <a:endParaRPr lang="en-US" b="1" dirty="0"/>
                    </a:p>
                  </a:txBody>
                  <a:tcPr>
                    <a:lnT w="12700" cap="flat" cmpd="sng" algn="ctr">
                      <a:solidFill>
                        <a:schemeClr val="tx1"/>
                      </a:solidFill>
                      <a:prstDash val="solid"/>
                      <a:round/>
                      <a:headEnd type="none" w="med" len="med"/>
                      <a:tailEnd type="none" w="med" len="med"/>
                    </a:lnT>
                    <a:noFill/>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2327544745"/>
                  </a:ext>
                </a:extLst>
              </a:tr>
            </a:tbl>
          </a:graphicData>
        </a:graphic>
      </p:graphicFrame>
      <p:cxnSp>
        <p:nvCxnSpPr>
          <p:cNvPr id="21" name="Straight Arrow Connector 20">
            <a:extLst>
              <a:ext uri="{FF2B5EF4-FFF2-40B4-BE49-F238E27FC236}">
                <a16:creationId xmlns:a16="http://schemas.microsoft.com/office/drawing/2014/main" id="{54ED8237-BFF5-4B47-AC7E-39B048C4DB69}"/>
              </a:ext>
            </a:extLst>
          </p:cNvPr>
          <p:cNvCxnSpPr>
            <a:cxnSpLocks/>
            <a:stCxn id="17" idx="3"/>
            <a:endCxn id="14" idx="1"/>
          </p:cNvCxnSpPr>
          <p:nvPr/>
        </p:nvCxnSpPr>
        <p:spPr>
          <a:xfrm flipV="1">
            <a:off x="1524000" y="838200"/>
            <a:ext cx="762000" cy="2895600"/>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E8CB5CA6-7A18-4A3F-B372-C32BF75BD1BD}"/>
              </a:ext>
            </a:extLst>
          </p:cNvPr>
          <p:cNvCxnSpPr>
            <a:cxnSpLocks/>
            <a:stCxn id="17" idx="3"/>
            <a:endCxn id="16" idx="1"/>
          </p:cNvCxnSpPr>
          <p:nvPr/>
        </p:nvCxnSpPr>
        <p:spPr>
          <a:xfrm>
            <a:off x="1524000" y="3733800"/>
            <a:ext cx="762000" cy="1828800"/>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5E0755FF-6E4E-4D53-B2E2-4854E4380AB9}"/>
              </a:ext>
            </a:extLst>
          </p:cNvPr>
          <p:cNvCxnSpPr>
            <a:cxnSpLocks/>
            <a:stCxn id="17" idx="3"/>
            <a:endCxn id="15" idx="1"/>
          </p:cNvCxnSpPr>
          <p:nvPr/>
        </p:nvCxnSpPr>
        <p:spPr>
          <a:xfrm>
            <a:off x="1524000" y="3733800"/>
            <a:ext cx="762000" cy="0"/>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80FDF778-08C4-41AF-B339-C8CD20134CD7}"/>
              </a:ext>
            </a:extLst>
          </p:cNvPr>
          <p:cNvCxnSpPr>
            <a:cxnSpLocks/>
            <a:stCxn id="14" idx="3"/>
            <a:endCxn id="7" idx="1"/>
          </p:cNvCxnSpPr>
          <p:nvPr/>
        </p:nvCxnSpPr>
        <p:spPr>
          <a:xfrm>
            <a:off x="3657600" y="838200"/>
            <a:ext cx="2971800" cy="0"/>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2CAA2629-AAB9-40E3-A502-4D8D2FA0F3C8}"/>
              </a:ext>
            </a:extLst>
          </p:cNvPr>
          <p:cNvCxnSpPr>
            <a:cxnSpLocks/>
            <a:stCxn id="14" idx="3"/>
            <a:endCxn id="10" idx="1"/>
          </p:cNvCxnSpPr>
          <p:nvPr/>
        </p:nvCxnSpPr>
        <p:spPr>
          <a:xfrm>
            <a:off x="3657600" y="838200"/>
            <a:ext cx="762000" cy="762000"/>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9D2F8144-65CC-4F9E-9DB9-9B0D17C88CC5}"/>
              </a:ext>
            </a:extLst>
          </p:cNvPr>
          <p:cNvCxnSpPr>
            <a:cxnSpLocks/>
            <a:stCxn id="15" idx="3"/>
            <a:endCxn id="10" idx="1"/>
          </p:cNvCxnSpPr>
          <p:nvPr/>
        </p:nvCxnSpPr>
        <p:spPr>
          <a:xfrm flipV="1">
            <a:off x="3657600" y="1600200"/>
            <a:ext cx="762000" cy="2133600"/>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7A84BE3D-6009-485A-B6B0-CE5652064842}"/>
              </a:ext>
            </a:extLst>
          </p:cNvPr>
          <p:cNvCxnSpPr>
            <a:cxnSpLocks/>
            <a:stCxn id="16" idx="3"/>
            <a:endCxn id="11" idx="1"/>
          </p:cNvCxnSpPr>
          <p:nvPr/>
        </p:nvCxnSpPr>
        <p:spPr>
          <a:xfrm flipV="1">
            <a:off x="3657600" y="2971800"/>
            <a:ext cx="762000" cy="2590800"/>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EF4282AB-6AFE-4C98-944C-41839E09AE76}"/>
              </a:ext>
            </a:extLst>
          </p:cNvPr>
          <p:cNvCxnSpPr>
            <a:cxnSpLocks/>
            <a:stCxn id="16" idx="3"/>
            <a:endCxn id="12" idx="1"/>
          </p:cNvCxnSpPr>
          <p:nvPr/>
        </p:nvCxnSpPr>
        <p:spPr>
          <a:xfrm flipV="1">
            <a:off x="3657600" y="4648200"/>
            <a:ext cx="762000" cy="914400"/>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DE498CEE-CEE0-4FF8-A85C-7C42C43A5659}"/>
              </a:ext>
            </a:extLst>
          </p:cNvPr>
          <p:cNvCxnSpPr>
            <a:cxnSpLocks/>
            <a:stCxn id="16" idx="3"/>
            <a:endCxn id="13" idx="1"/>
          </p:cNvCxnSpPr>
          <p:nvPr/>
        </p:nvCxnSpPr>
        <p:spPr>
          <a:xfrm>
            <a:off x="3657600" y="5562600"/>
            <a:ext cx="762000" cy="533400"/>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7CE325E1-E22F-4A1D-8ABC-F55822B18C4A}"/>
              </a:ext>
            </a:extLst>
          </p:cNvPr>
          <p:cNvCxnSpPr>
            <a:cxnSpLocks/>
            <a:stCxn id="12" idx="3"/>
            <a:endCxn id="9" idx="1"/>
          </p:cNvCxnSpPr>
          <p:nvPr/>
        </p:nvCxnSpPr>
        <p:spPr>
          <a:xfrm>
            <a:off x="5791200" y="4648200"/>
            <a:ext cx="838200" cy="914400"/>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1E65A215-F821-41D4-BD37-98B9D0733E29}"/>
              </a:ext>
            </a:extLst>
          </p:cNvPr>
          <p:cNvCxnSpPr>
            <a:cxnSpLocks/>
            <a:stCxn id="13" idx="3"/>
            <a:endCxn id="9" idx="1"/>
          </p:cNvCxnSpPr>
          <p:nvPr/>
        </p:nvCxnSpPr>
        <p:spPr>
          <a:xfrm flipV="1">
            <a:off x="5791200" y="5562600"/>
            <a:ext cx="838200" cy="533400"/>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0B2EFA16-7F8D-47A7-BF17-9220ACC77CE9}"/>
              </a:ext>
            </a:extLst>
          </p:cNvPr>
          <p:cNvCxnSpPr>
            <a:cxnSpLocks/>
            <a:stCxn id="11" idx="3"/>
            <a:endCxn id="6" idx="1"/>
          </p:cNvCxnSpPr>
          <p:nvPr/>
        </p:nvCxnSpPr>
        <p:spPr>
          <a:xfrm>
            <a:off x="5791200" y="2971800"/>
            <a:ext cx="2895600" cy="1676400"/>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2F61F1A0-34E0-4174-8A5F-54CCF6449AFD}"/>
              </a:ext>
            </a:extLst>
          </p:cNvPr>
          <p:cNvCxnSpPr>
            <a:cxnSpLocks/>
            <a:stCxn id="11" idx="3"/>
            <a:endCxn id="8" idx="1"/>
          </p:cNvCxnSpPr>
          <p:nvPr/>
        </p:nvCxnSpPr>
        <p:spPr>
          <a:xfrm>
            <a:off x="5791200" y="2971800"/>
            <a:ext cx="838200" cy="0"/>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D56231FF-2424-4150-9095-2D8D6EE5D014}"/>
              </a:ext>
            </a:extLst>
          </p:cNvPr>
          <p:cNvCxnSpPr>
            <a:cxnSpLocks/>
            <a:stCxn id="7" idx="3"/>
            <a:endCxn id="5" idx="1"/>
          </p:cNvCxnSpPr>
          <p:nvPr/>
        </p:nvCxnSpPr>
        <p:spPr>
          <a:xfrm>
            <a:off x="8001000" y="838200"/>
            <a:ext cx="685800" cy="2133600"/>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F8736ADE-0069-4E0E-A9B4-807BFD330121}"/>
              </a:ext>
            </a:extLst>
          </p:cNvPr>
          <p:cNvCxnSpPr>
            <a:cxnSpLocks/>
            <a:stCxn id="5" idx="3"/>
            <a:endCxn id="4" idx="1"/>
          </p:cNvCxnSpPr>
          <p:nvPr/>
        </p:nvCxnSpPr>
        <p:spPr>
          <a:xfrm>
            <a:off x="10058400" y="2971800"/>
            <a:ext cx="609600" cy="990600"/>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13F13853-8868-4DDB-BEC5-032557798461}"/>
              </a:ext>
            </a:extLst>
          </p:cNvPr>
          <p:cNvCxnSpPr>
            <a:cxnSpLocks/>
            <a:stCxn id="6" idx="3"/>
            <a:endCxn id="4" idx="1"/>
          </p:cNvCxnSpPr>
          <p:nvPr/>
        </p:nvCxnSpPr>
        <p:spPr>
          <a:xfrm flipV="1">
            <a:off x="10058400" y="3962400"/>
            <a:ext cx="609600" cy="685800"/>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6D4D18C0-3E7E-4569-8932-2FD63A62171D}"/>
              </a:ext>
            </a:extLst>
          </p:cNvPr>
          <p:cNvCxnSpPr>
            <a:cxnSpLocks/>
            <a:stCxn id="9" idx="3"/>
            <a:endCxn id="6" idx="1"/>
          </p:cNvCxnSpPr>
          <p:nvPr/>
        </p:nvCxnSpPr>
        <p:spPr>
          <a:xfrm flipV="1">
            <a:off x="8001000" y="4648200"/>
            <a:ext cx="685800" cy="914400"/>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EF0D12CC-145C-492B-8DCE-3B9465E8E728}"/>
              </a:ext>
            </a:extLst>
          </p:cNvPr>
          <p:cNvCxnSpPr>
            <a:cxnSpLocks/>
            <a:stCxn id="8" idx="3"/>
            <a:endCxn id="5" idx="1"/>
          </p:cNvCxnSpPr>
          <p:nvPr/>
        </p:nvCxnSpPr>
        <p:spPr>
          <a:xfrm>
            <a:off x="8001000" y="2971800"/>
            <a:ext cx="685800" cy="0"/>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D45DC71B-315B-47D9-AF50-0209B668CBAF}"/>
              </a:ext>
            </a:extLst>
          </p:cNvPr>
          <p:cNvCxnSpPr>
            <a:cxnSpLocks/>
            <a:stCxn id="10" idx="3"/>
            <a:endCxn id="8" idx="1"/>
          </p:cNvCxnSpPr>
          <p:nvPr/>
        </p:nvCxnSpPr>
        <p:spPr>
          <a:xfrm>
            <a:off x="5791200" y="1600200"/>
            <a:ext cx="838200" cy="1371600"/>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9877893"/>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E55D4-8620-404E-9DDB-2D9666F14C21}"/>
              </a:ext>
            </a:extLst>
          </p:cNvPr>
          <p:cNvSpPr>
            <a:spLocks noGrp="1"/>
          </p:cNvSpPr>
          <p:nvPr>
            <p:ph type="title"/>
          </p:nvPr>
        </p:nvSpPr>
        <p:spPr/>
        <p:txBody>
          <a:bodyPr/>
          <a:lstStyle/>
          <a:p>
            <a:r>
              <a:rPr lang="en-US" dirty="0"/>
              <a:t>Latest start and finish times</a:t>
            </a:r>
          </a:p>
        </p:txBody>
      </p:sp>
      <p:sp>
        <p:nvSpPr>
          <p:cNvPr id="3" name="Content Placeholder 2">
            <a:extLst>
              <a:ext uri="{FF2B5EF4-FFF2-40B4-BE49-F238E27FC236}">
                <a16:creationId xmlns:a16="http://schemas.microsoft.com/office/drawing/2014/main" id="{6623C716-BC56-4120-8F6A-67672298F3A0}"/>
              </a:ext>
            </a:extLst>
          </p:cNvPr>
          <p:cNvSpPr>
            <a:spLocks noGrp="1"/>
          </p:cNvSpPr>
          <p:nvPr>
            <p:ph idx="1"/>
          </p:nvPr>
        </p:nvSpPr>
        <p:spPr/>
        <p:txBody>
          <a:bodyPr/>
          <a:lstStyle/>
          <a:p>
            <a:r>
              <a:rPr lang="en-US" dirty="0"/>
              <a:t>Every task that isn't the prerequisite for anything has an </a:t>
            </a:r>
            <a:r>
              <a:rPr lang="en-US" i="1" dirty="0"/>
              <a:t>LF</a:t>
            </a:r>
            <a:r>
              <a:rPr lang="en-US" dirty="0"/>
              <a:t> = </a:t>
            </a:r>
            <a:r>
              <a:rPr lang="en-US" i="1" dirty="0"/>
              <a:t>EF</a:t>
            </a:r>
          </a:p>
          <a:p>
            <a:r>
              <a:rPr lang="en-US" dirty="0"/>
              <a:t>For a task that is the prerequisite for something, its </a:t>
            </a:r>
            <a:r>
              <a:rPr lang="en-US" i="1" dirty="0"/>
              <a:t>LF</a:t>
            </a:r>
            <a:r>
              <a:rPr lang="en-US" dirty="0"/>
              <a:t> is the minimum </a:t>
            </a:r>
            <a:r>
              <a:rPr lang="en-US" i="1" dirty="0"/>
              <a:t>LS</a:t>
            </a:r>
            <a:r>
              <a:rPr lang="en-US" dirty="0"/>
              <a:t> of the tasks it’s a prerequisite for</a:t>
            </a:r>
          </a:p>
          <a:p>
            <a:r>
              <a:rPr lang="en-US" dirty="0"/>
              <a:t>For each task, </a:t>
            </a:r>
            <a:r>
              <a:rPr lang="en-US" i="1" dirty="0"/>
              <a:t>LS</a:t>
            </a:r>
            <a:r>
              <a:rPr lang="en-US" dirty="0"/>
              <a:t> = </a:t>
            </a:r>
            <a:r>
              <a:rPr lang="en-US" i="1" dirty="0"/>
              <a:t>LF</a:t>
            </a:r>
            <a:r>
              <a:rPr lang="en-US" dirty="0"/>
              <a:t> - </a:t>
            </a:r>
            <a:r>
              <a:rPr lang="en-US" i="1" dirty="0"/>
              <a:t>D</a:t>
            </a:r>
          </a:p>
          <a:p>
            <a:r>
              <a:rPr lang="en-US" dirty="0"/>
              <a:t>Using these relationships, we can fill in the </a:t>
            </a:r>
            <a:r>
              <a:rPr lang="en-US" i="1" dirty="0"/>
              <a:t>LF</a:t>
            </a:r>
            <a:r>
              <a:rPr lang="en-US" dirty="0"/>
              <a:t> and </a:t>
            </a:r>
            <a:r>
              <a:rPr lang="en-US" i="1" dirty="0"/>
              <a:t>LS</a:t>
            </a:r>
            <a:r>
              <a:rPr lang="en-US" dirty="0"/>
              <a:t> for each task, starting from those that aren't the prerequisites for anything and working through the rest of the graph</a:t>
            </a:r>
          </a:p>
          <a:p>
            <a:endParaRPr lang="en-US" dirty="0"/>
          </a:p>
        </p:txBody>
      </p:sp>
    </p:spTree>
    <p:extLst>
      <p:ext uri="{BB962C8B-B14F-4D97-AF65-F5344CB8AC3E}">
        <p14:creationId xmlns:p14="http://schemas.microsoft.com/office/powerpoint/2010/main" val="3084234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9007F-178E-456C-9191-FE9443C4361B}"/>
              </a:ext>
            </a:extLst>
          </p:cNvPr>
          <p:cNvSpPr>
            <a:spLocks noGrp="1"/>
          </p:cNvSpPr>
          <p:nvPr>
            <p:ph type="title"/>
          </p:nvPr>
        </p:nvSpPr>
        <p:spPr>
          <a:xfrm>
            <a:off x="8610600" y="381000"/>
            <a:ext cx="3124200" cy="1252728"/>
          </a:xfrm>
        </p:spPr>
        <p:txBody>
          <a:bodyPr>
            <a:normAutofit fontScale="90000"/>
          </a:bodyPr>
          <a:lstStyle/>
          <a:p>
            <a:pPr algn="r"/>
            <a:r>
              <a:rPr lang="en-US" dirty="0"/>
              <a:t>Graph with all start and finish times</a:t>
            </a:r>
          </a:p>
        </p:txBody>
      </p:sp>
      <p:graphicFrame>
        <p:nvGraphicFramePr>
          <p:cNvPr id="4" name="Table 3">
            <a:extLst>
              <a:ext uri="{FF2B5EF4-FFF2-40B4-BE49-F238E27FC236}">
                <a16:creationId xmlns:a16="http://schemas.microsoft.com/office/drawing/2014/main" id="{CA0947F3-89E8-47BE-BFFA-E738246DDDA5}"/>
              </a:ext>
            </a:extLst>
          </p:cNvPr>
          <p:cNvGraphicFramePr>
            <a:graphicFrameLocks noGrp="1"/>
          </p:cNvGraphicFramePr>
          <p:nvPr>
            <p:extLst/>
          </p:nvPr>
        </p:nvGraphicFramePr>
        <p:xfrm>
          <a:off x="10668000" y="3200400"/>
          <a:ext cx="1371600" cy="1524000"/>
        </p:xfrm>
        <a:graphic>
          <a:graphicData uri="http://schemas.openxmlformats.org/drawingml/2006/table">
            <a:tbl>
              <a:tblPr>
                <a:tableStyleId>{5C22544A-7EE6-4342-B048-85BDC9FD1C3A}</a:tableStyleId>
              </a:tblPr>
              <a:tblGrid>
                <a:gridCol w="457200">
                  <a:extLst>
                    <a:ext uri="{9D8B030D-6E8A-4147-A177-3AD203B41FA5}">
                      <a16:colId xmlns:a16="http://schemas.microsoft.com/office/drawing/2014/main" val="1146530637"/>
                    </a:ext>
                  </a:extLst>
                </a:gridCol>
                <a:gridCol w="457200">
                  <a:extLst>
                    <a:ext uri="{9D8B030D-6E8A-4147-A177-3AD203B41FA5}">
                      <a16:colId xmlns:a16="http://schemas.microsoft.com/office/drawing/2014/main" val="4238631259"/>
                    </a:ext>
                  </a:extLst>
                </a:gridCol>
                <a:gridCol w="457200">
                  <a:extLst>
                    <a:ext uri="{9D8B030D-6E8A-4147-A177-3AD203B41FA5}">
                      <a16:colId xmlns:a16="http://schemas.microsoft.com/office/drawing/2014/main" val="2833130331"/>
                    </a:ext>
                  </a:extLst>
                </a:gridCol>
              </a:tblGrid>
              <a:tr h="381000">
                <a:tc gridSpan="3">
                  <a:txBody>
                    <a:bodyPr/>
                    <a:lstStyle/>
                    <a:p>
                      <a:pPr algn="ctr"/>
                      <a:r>
                        <a:rPr lang="en-US" b="1" i="1" dirty="0"/>
                        <a:t>1</a:t>
                      </a:r>
                    </a:p>
                  </a:txBody>
                  <a:tcPr anchor="b">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73035185"/>
                  </a:ext>
                </a:extLst>
              </a:tr>
              <a:tr h="381000">
                <a:tc>
                  <a:txBody>
                    <a:bodyPr/>
                    <a:lstStyle/>
                    <a:p>
                      <a:pPr algn="ctr"/>
                      <a:r>
                        <a:rPr lang="en-US" dirty="0"/>
                        <a:t>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r>
                        <a:rPr lang="en-US" dirty="0"/>
                        <a:t>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t>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92117481"/>
                  </a:ext>
                </a:extLst>
              </a:tr>
              <a:tr h="381000">
                <a:tc>
                  <a:txBody>
                    <a:bodyPr/>
                    <a:lstStyle/>
                    <a:p>
                      <a:pPr algn="ctr"/>
                      <a:r>
                        <a:rPr lang="en-US" dirty="0"/>
                        <a:t>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dirty="0"/>
                    </a:p>
                  </a:txBody>
                  <a:tcPr/>
                </a:tc>
                <a:tc>
                  <a:txBody>
                    <a:bodyPr/>
                    <a:lstStyle/>
                    <a:p>
                      <a:pPr algn="ctr"/>
                      <a:r>
                        <a:rPr lang="en-US" dirty="0"/>
                        <a:t>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05691035"/>
                  </a:ext>
                </a:extLst>
              </a:tr>
              <a:tr h="381000">
                <a:tc gridSpan="3">
                  <a:txBody>
                    <a:bodyPr/>
                    <a:lstStyle/>
                    <a:p>
                      <a:endParaRPr lang="en-US" b="1" dirty="0"/>
                    </a:p>
                  </a:txBody>
                  <a:tcPr>
                    <a:lnT w="12700" cap="flat" cmpd="sng" algn="ctr">
                      <a:solidFill>
                        <a:schemeClr val="tx1"/>
                      </a:solidFill>
                      <a:prstDash val="solid"/>
                      <a:round/>
                      <a:headEnd type="none" w="med" len="med"/>
                      <a:tailEnd type="none" w="med" len="med"/>
                    </a:lnT>
                    <a:noFill/>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2327544745"/>
                  </a:ext>
                </a:extLst>
              </a:tr>
            </a:tbl>
          </a:graphicData>
        </a:graphic>
      </p:graphicFrame>
      <p:graphicFrame>
        <p:nvGraphicFramePr>
          <p:cNvPr id="5" name="Table 4">
            <a:extLst>
              <a:ext uri="{FF2B5EF4-FFF2-40B4-BE49-F238E27FC236}">
                <a16:creationId xmlns:a16="http://schemas.microsoft.com/office/drawing/2014/main" id="{546205AE-7636-4B24-8191-C0E4A6ABD472}"/>
              </a:ext>
            </a:extLst>
          </p:cNvPr>
          <p:cNvGraphicFramePr>
            <a:graphicFrameLocks noGrp="1"/>
          </p:cNvGraphicFramePr>
          <p:nvPr>
            <p:extLst/>
          </p:nvPr>
        </p:nvGraphicFramePr>
        <p:xfrm>
          <a:off x="8686800" y="2209800"/>
          <a:ext cx="1371600" cy="1524000"/>
        </p:xfrm>
        <a:graphic>
          <a:graphicData uri="http://schemas.openxmlformats.org/drawingml/2006/table">
            <a:tbl>
              <a:tblPr>
                <a:tableStyleId>{5C22544A-7EE6-4342-B048-85BDC9FD1C3A}</a:tableStyleId>
              </a:tblPr>
              <a:tblGrid>
                <a:gridCol w="457200">
                  <a:extLst>
                    <a:ext uri="{9D8B030D-6E8A-4147-A177-3AD203B41FA5}">
                      <a16:colId xmlns:a16="http://schemas.microsoft.com/office/drawing/2014/main" val="1146530637"/>
                    </a:ext>
                  </a:extLst>
                </a:gridCol>
                <a:gridCol w="457200">
                  <a:extLst>
                    <a:ext uri="{9D8B030D-6E8A-4147-A177-3AD203B41FA5}">
                      <a16:colId xmlns:a16="http://schemas.microsoft.com/office/drawing/2014/main" val="4238631259"/>
                    </a:ext>
                  </a:extLst>
                </a:gridCol>
                <a:gridCol w="457200">
                  <a:extLst>
                    <a:ext uri="{9D8B030D-6E8A-4147-A177-3AD203B41FA5}">
                      <a16:colId xmlns:a16="http://schemas.microsoft.com/office/drawing/2014/main" val="2833130331"/>
                    </a:ext>
                  </a:extLst>
                </a:gridCol>
              </a:tblGrid>
              <a:tr h="381000">
                <a:tc gridSpan="3">
                  <a:txBody>
                    <a:bodyPr/>
                    <a:lstStyle/>
                    <a:p>
                      <a:pPr algn="ctr"/>
                      <a:r>
                        <a:rPr lang="en-US" b="1" i="1" dirty="0"/>
                        <a:t>4</a:t>
                      </a:r>
                    </a:p>
                  </a:txBody>
                  <a:tcPr anchor="b">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73035185"/>
                  </a:ext>
                </a:extLst>
              </a:tr>
              <a:tr h="381000">
                <a:tc>
                  <a:txBody>
                    <a:bodyPr/>
                    <a:lstStyle/>
                    <a:p>
                      <a:pPr algn="ctr"/>
                      <a:r>
                        <a:rPr lang="en-US" dirty="0"/>
                        <a:t>19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r>
                        <a:rPr lang="en-US" dirty="0"/>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t>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92117481"/>
                  </a:ext>
                </a:extLst>
              </a:tr>
              <a:tr h="381000">
                <a:tc>
                  <a:txBody>
                    <a:bodyPr/>
                    <a:lstStyle/>
                    <a:p>
                      <a:pPr algn="ctr"/>
                      <a:r>
                        <a:rPr lang="en-US" dirty="0"/>
                        <a:t>19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dirty="0"/>
                    </a:p>
                  </a:txBody>
                  <a:tcPr/>
                </a:tc>
                <a:tc>
                  <a:txBody>
                    <a:bodyPr/>
                    <a:lstStyle/>
                    <a:p>
                      <a:pPr algn="ctr"/>
                      <a:r>
                        <a:rPr lang="en-US" dirty="0"/>
                        <a:t>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05691035"/>
                  </a:ext>
                </a:extLst>
              </a:tr>
              <a:tr h="381000">
                <a:tc gridSpan="3">
                  <a:txBody>
                    <a:bodyPr/>
                    <a:lstStyle/>
                    <a:p>
                      <a:endParaRPr lang="en-US" b="1" dirty="0"/>
                    </a:p>
                  </a:txBody>
                  <a:tcPr>
                    <a:lnT w="12700" cap="flat" cmpd="sng" algn="ctr">
                      <a:solidFill>
                        <a:schemeClr val="tx1"/>
                      </a:solidFill>
                      <a:prstDash val="solid"/>
                      <a:round/>
                      <a:headEnd type="none" w="med" len="med"/>
                      <a:tailEnd type="none" w="med" len="med"/>
                    </a:lnT>
                    <a:noFill/>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2327544745"/>
                  </a:ext>
                </a:extLst>
              </a:tr>
            </a:tbl>
          </a:graphicData>
        </a:graphic>
      </p:graphicFrame>
      <p:graphicFrame>
        <p:nvGraphicFramePr>
          <p:cNvPr id="6" name="Table 5">
            <a:extLst>
              <a:ext uri="{FF2B5EF4-FFF2-40B4-BE49-F238E27FC236}">
                <a16:creationId xmlns:a16="http://schemas.microsoft.com/office/drawing/2014/main" id="{B308D3F0-5023-4043-B0BA-1BB4730E26E4}"/>
              </a:ext>
            </a:extLst>
          </p:cNvPr>
          <p:cNvGraphicFramePr>
            <a:graphicFrameLocks noGrp="1"/>
          </p:cNvGraphicFramePr>
          <p:nvPr>
            <p:extLst/>
          </p:nvPr>
        </p:nvGraphicFramePr>
        <p:xfrm>
          <a:off x="8686800" y="3886200"/>
          <a:ext cx="1371600" cy="1524000"/>
        </p:xfrm>
        <a:graphic>
          <a:graphicData uri="http://schemas.openxmlformats.org/drawingml/2006/table">
            <a:tbl>
              <a:tblPr>
                <a:tableStyleId>{5C22544A-7EE6-4342-B048-85BDC9FD1C3A}</a:tableStyleId>
              </a:tblPr>
              <a:tblGrid>
                <a:gridCol w="457200">
                  <a:extLst>
                    <a:ext uri="{9D8B030D-6E8A-4147-A177-3AD203B41FA5}">
                      <a16:colId xmlns:a16="http://schemas.microsoft.com/office/drawing/2014/main" val="1146530637"/>
                    </a:ext>
                  </a:extLst>
                </a:gridCol>
                <a:gridCol w="457200">
                  <a:extLst>
                    <a:ext uri="{9D8B030D-6E8A-4147-A177-3AD203B41FA5}">
                      <a16:colId xmlns:a16="http://schemas.microsoft.com/office/drawing/2014/main" val="4238631259"/>
                    </a:ext>
                  </a:extLst>
                </a:gridCol>
                <a:gridCol w="457200">
                  <a:extLst>
                    <a:ext uri="{9D8B030D-6E8A-4147-A177-3AD203B41FA5}">
                      <a16:colId xmlns:a16="http://schemas.microsoft.com/office/drawing/2014/main" val="2833130331"/>
                    </a:ext>
                  </a:extLst>
                </a:gridCol>
              </a:tblGrid>
              <a:tr h="381000">
                <a:tc gridSpan="3">
                  <a:txBody>
                    <a:bodyPr/>
                    <a:lstStyle/>
                    <a:p>
                      <a:pPr algn="ctr"/>
                      <a:r>
                        <a:rPr lang="en-US" b="1" i="1" dirty="0"/>
                        <a:t>2</a:t>
                      </a:r>
                    </a:p>
                  </a:txBody>
                  <a:tcPr anchor="b">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73035185"/>
                  </a:ext>
                </a:extLst>
              </a:tr>
              <a:tr h="381000">
                <a:tc>
                  <a:txBody>
                    <a:bodyPr/>
                    <a:lstStyle/>
                    <a:p>
                      <a:pPr algn="ctr"/>
                      <a:r>
                        <a:rPr lang="en-US" dirty="0"/>
                        <a:t>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r>
                        <a:rPr lang="en-US" dirty="0"/>
                        <a:t>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t>19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92117481"/>
                  </a:ext>
                </a:extLst>
              </a:tr>
              <a:tr h="381000">
                <a:tc>
                  <a:txBody>
                    <a:bodyPr/>
                    <a:lstStyle/>
                    <a:p>
                      <a:pPr algn="ctr"/>
                      <a:r>
                        <a:rPr lang="en-US" dirty="0"/>
                        <a:t>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dirty="0"/>
                    </a:p>
                  </a:txBody>
                  <a:tcPr/>
                </a:tc>
                <a:tc>
                  <a:txBody>
                    <a:bodyPr/>
                    <a:lstStyle/>
                    <a:p>
                      <a:pPr algn="ctr"/>
                      <a:r>
                        <a:rPr lang="en-US" dirty="0"/>
                        <a:t>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05691035"/>
                  </a:ext>
                </a:extLst>
              </a:tr>
              <a:tr h="381000">
                <a:tc gridSpan="3">
                  <a:txBody>
                    <a:bodyPr/>
                    <a:lstStyle/>
                    <a:p>
                      <a:endParaRPr lang="en-US" b="1" dirty="0"/>
                    </a:p>
                  </a:txBody>
                  <a:tcPr>
                    <a:lnT w="12700" cap="flat" cmpd="sng" algn="ctr">
                      <a:solidFill>
                        <a:schemeClr val="tx1"/>
                      </a:solidFill>
                      <a:prstDash val="solid"/>
                      <a:round/>
                      <a:headEnd type="none" w="med" len="med"/>
                      <a:tailEnd type="none" w="med" len="med"/>
                    </a:lnT>
                    <a:noFill/>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2327544745"/>
                  </a:ext>
                </a:extLst>
              </a:tr>
            </a:tbl>
          </a:graphicData>
        </a:graphic>
      </p:graphicFrame>
      <p:graphicFrame>
        <p:nvGraphicFramePr>
          <p:cNvPr id="7" name="Table 6">
            <a:extLst>
              <a:ext uri="{FF2B5EF4-FFF2-40B4-BE49-F238E27FC236}">
                <a16:creationId xmlns:a16="http://schemas.microsoft.com/office/drawing/2014/main" id="{C0733467-E8A9-4457-A4A6-B59F6CD472FD}"/>
              </a:ext>
            </a:extLst>
          </p:cNvPr>
          <p:cNvGraphicFramePr>
            <a:graphicFrameLocks noGrp="1"/>
          </p:cNvGraphicFramePr>
          <p:nvPr>
            <p:extLst/>
          </p:nvPr>
        </p:nvGraphicFramePr>
        <p:xfrm>
          <a:off x="6629400" y="76200"/>
          <a:ext cx="1371600" cy="1524000"/>
        </p:xfrm>
        <a:graphic>
          <a:graphicData uri="http://schemas.openxmlformats.org/drawingml/2006/table">
            <a:tbl>
              <a:tblPr>
                <a:tableStyleId>{5C22544A-7EE6-4342-B048-85BDC9FD1C3A}</a:tableStyleId>
              </a:tblPr>
              <a:tblGrid>
                <a:gridCol w="457200">
                  <a:extLst>
                    <a:ext uri="{9D8B030D-6E8A-4147-A177-3AD203B41FA5}">
                      <a16:colId xmlns:a16="http://schemas.microsoft.com/office/drawing/2014/main" val="1146530637"/>
                    </a:ext>
                  </a:extLst>
                </a:gridCol>
                <a:gridCol w="457200">
                  <a:extLst>
                    <a:ext uri="{9D8B030D-6E8A-4147-A177-3AD203B41FA5}">
                      <a16:colId xmlns:a16="http://schemas.microsoft.com/office/drawing/2014/main" val="4238631259"/>
                    </a:ext>
                  </a:extLst>
                </a:gridCol>
                <a:gridCol w="457200">
                  <a:extLst>
                    <a:ext uri="{9D8B030D-6E8A-4147-A177-3AD203B41FA5}">
                      <a16:colId xmlns:a16="http://schemas.microsoft.com/office/drawing/2014/main" val="2833130331"/>
                    </a:ext>
                  </a:extLst>
                </a:gridCol>
              </a:tblGrid>
              <a:tr h="381000">
                <a:tc gridSpan="3">
                  <a:txBody>
                    <a:bodyPr/>
                    <a:lstStyle/>
                    <a:p>
                      <a:pPr algn="ctr"/>
                      <a:r>
                        <a:rPr lang="en-US" b="1" i="1" dirty="0"/>
                        <a:t>3</a:t>
                      </a:r>
                    </a:p>
                  </a:txBody>
                  <a:tcPr anchor="b">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73035185"/>
                  </a:ext>
                </a:extLst>
              </a:tr>
              <a:tr h="381000">
                <a:tc>
                  <a:txBody>
                    <a:bodyPr/>
                    <a:lstStyle/>
                    <a:p>
                      <a:pPr algn="ctr"/>
                      <a:r>
                        <a:rPr lang="en-US" dirty="0"/>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r>
                        <a:rPr lang="en-US" dirty="0"/>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t>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92117481"/>
                  </a:ext>
                </a:extLst>
              </a:tr>
              <a:tr h="381000">
                <a:tc>
                  <a:txBody>
                    <a:bodyPr/>
                    <a:lstStyle/>
                    <a:p>
                      <a:pPr algn="ctr"/>
                      <a:r>
                        <a:rPr lang="en-US" dirty="0"/>
                        <a:t>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dirty="0"/>
                    </a:p>
                  </a:txBody>
                  <a:tcPr/>
                </a:tc>
                <a:tc>
                  <a:txBody>
                    <a:bodyPr/>
                    <a:lstStyle/>
                    <a:p>
                      <a:pPr algn="ctr"/>
                      <a:r>
                        <a:rPr lang="en-US" dirty="0"/>
                        <a:t>19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05691035"/>
                  </a:ext>
                </a:extLst>
              </a:tr>
              <a:tr h="381000">
                <a:tc gridSpan="3">
                  <a:txBody>
                    <a:bodyPr/>
                    <a:lstStyle/>
                    <a:p>
                      <a:endParaRPr lang="en-US" b="1" dirty="0"/>
                    </a:p>
                  </a:txBody>
                  <a:tcPr>
                    <a:lnT w="12700" cap="flat" cmpd="sng" algn="ctr">
                      <a:solidFill>
                        <a:schemeClr val="tx1"/>
                      </a:solidFill>
                      <a:prstDash val="solid"/>
                      <a:round/>
                      <a:headEnd type="none" w="med" len="med"/>
                      <a:tailEnd type="none" w="med" len="med"/>
                    </a:lnT>
                    <a:noFill/>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2327544745"/>
                  </a:ext>
                </a:extLst>
              </a:tr>
            </a:tbl>
          </a:graphicData>
        </a:graphic>
      </p:graphicFrame>
      <p:graphicFrame>
        <p:nvGraphicFramePr>
          <p:cNvPr id="8" name="Table 7">
            <a:extLst>
              <a:ext uri="{FF2B5EF4-FFF2-40B4-BE49-F238E27FC236}">
                <a16:creationId xmlns:a16="http://schemas.microsoft.com/office/drawing/2014/main" id="{ED4EF69E-8F7C-4B9C-8F08-0190BB57C3BE}"/>
              </a:ext>
            </a:extLst>
          </p:cNvPr>
          <p:cNvGraphicFramePr>
            <a:graphicFrameLocks noGrp="1"/>
          </p:cNvGraphicFramePr>
          <p:nvPr>
            <p:extLst/>
          </p:nvPr>
        </p:nvGraphicFramePr>
        <p:xfrm>
          <a:off x="6629400" y="2209800"/>
          <a:ext cx="1371600" cy="1524000"/>
        </p:xfrm>
        <a:graphic>
          <a:graphicData uri="http://schemas.openxmlformats.org/drawingml/2006/table">
            <a:tbl>
              <a:tblPr>
                <a:tableStyleId>{5C22544A-7EE6-4342-B048-85BDC9FD1C3A}</a:tableStyleId>
              </a:tblPr>
              <a:tblGrid>
                <a:gridCol w="457200">
                  <a:extLst>
                    <a:ext uri="{9D8B030D-6E8A-4147-A177-3AD203B41FA5}">
                      <a16:colId xmlns:a16="http://schemas.microsoft.com/office/drawing/2014/main" val="1146530637"/>
                    </a:ext>
                  </a:extLst>
                </a:gridCol>
                <a:gridCol w="457200">
                  <a:extLst>
                    <a:ext uri="{9D8B030D-6E8A-4147-A177-3AD203B41FA5}">
                      <a16:colId xmlns:a16="http://schemas.microsoft.com/office/drawing/2014/main" val="4238631259"/>
                    </a:ext>
                  </a:extLst>
                </a:gridCol>
                <a:gridCol w="457200">
                  <a:extLst>
                    <a:ext uri="{9D8B030D-6E8A-4147-A177-3AD203B41FA5}">
                      <a16:colId xmlns:a16="http://schemas.microsoft.com/office/drawing/2014/main" val="2833130331"/>
                    </a:ext>
                  </a:extLst>
                </a:gridCol>
              </a:tblGrid>
              <a:tr h="381000">
                <a:tc gridSpan="3">
                  <a:txBody>
                    <a:bodyPr/>
                    <a:lstStyle/>
                    <a:p>
                      <a:pPr algn="ctr"/>
                      <a:r>
                        <a:rPr lang="en-US" b="1" i="1" dirty="0"/>
                        <a:t>4</a:t>
                      </a:r>
                    </a:p>
                  </a:txBody>
                  <a:tcPr anchor="b">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73035185"/>
                  </a:ext>
                </a:extLst>
              </a:tr>
              <a:tr h="381000">
                <a:tc>
                  <a:txBody>
                    <a:bodyPr/>
                    <a:lstStyle/>
                    <a:p>
                      <a:pPr algn="ctr"/>
                      <a:r>
                        <a:rPr lang="en-US" dirty="0"/>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r>
                        <a:rPr lang="en-US" dirty="0"/>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t>19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92117481"/>
                  </a:ext>
                </a:extLst>
              </a:tr>
              <a:tr h="381000">
                <a:tc>
                  <a:txBody>
                    <a:bodyPr/>
                    <a:lstStyle/>
                    <a:p>
                      <a:pPr algn="ctr"/>
                      <a:r>
                        <a:rPr lang="en-US" dirty="0"/>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dirty="0"/>
                    </a:p>
                  </a:txBody>
                  <a:tcPr/>
                </a:tc>
                <a:tc>
                  <a:txBody>
                    <a:bodyPr/>
                    <a:lstStyle/>
                    <a:p>
                      <a:pPr algn="ctr"/>
                      <a:r>
                        <a:rPr lang="en-US" dirty="0"/>
                        <a:t>19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05691035"/>
                  </a:ext>
                </a:extLst>
              </a:tr>
              <a:tr h="381000">
                <a:tc gridSpan="3">
                  <a:txBody>
                    <a:bodyPr/>
                    <a:lstStyle/>
                    <a:p>
                      <a:endParaRPr lang="en-US" b="1" dirty="0"/>
                    </a:p>
                  </a:txBody>
                  <a:tcPr>
                    <a:lnT w="12700" cap="flat" cmpd="sng" algn="ctr">
                      <a:solidFill>
                        <a:schemeClr val="tx1"/>
                      </a:solidFill>
                      <a:prstDash val="solid"/>
                      <a:round/>
                      <a:headEnd type="none" w="med" len="med"/>
                      <a:tailEnd type="none" w="med" len="med"/>
                    </a:lnT>
                    <a:noFill/>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2327544745"/>
                  </a:ext>
                </a:extLst>
              </a:tr>
            </a:tbl>
          </a:graphicData>
        </a:graphic>
      </p:graphicFrame>
      <p:graphicFrame>
        <p:nvGraphicFramePr>
          <p:cNvPr id="9" name="Table 8">
            <a:extLst>
              <a:ext uri="{FF2B5EF4-FFF2-40B4-BE49-F238E27FC236}">
                <a16:creationId xmlns:a16="http://schemas.microsoft.com/office/drawing/2014/main" id="{B98E1455-C25D-4628-BEC5-55067A7B8927}"/>
              </a:ext>
            </a:extLst>
          </p:cNvPr>
          <p:cNvGraphicFramePr>
            <a:graphicFrameLocks noGrp="1"/>
          </p:cNvGraphicFramePr>
          <p:nvPr>
            <p:extLst/>
          </p:nvPr>
        </p:nvGraphicFramePr>
        <p:xfrm>
          <a:off x="6629400" y="4800600"/>
          <a:ext cx="1371600" cy="1524000"/>
        </p:xfrm>
        <a:graphic>
          <a:graphicData uri="http://schemas.openxmlformats.org/drawingml/2006/table">
            <a:tbl>
              <a:tblPr>
                <a:tableStyleId>{5C22544A-7EE6-4342-B048-85BDC9FD1C3A}</a:tableStyleId>
              </a:tblPr>
              <a:tblGrid>
                <a:gridCol w="457200">
                  <a:extLst>
                    <a:ext uri="{9D8B030D-6E8A-4147-A177-3AD203B41FA5}">
                      <a16:colId xmlns:a16="http://schemas.microsoft.com/office/drawing/2014/main" val="1146530637"/>
                    </a:ext>
                  </a:extLst>
                </a:gridCol>
                <a:gridCol w="457200">
                  <a:extLst>
                    <a:ext uri="{9D8B030D-6E8A-4147-A177-3AD203B41FA5}">
                      <a16:colId xmlns:a16="http://schemas.microsoft.com/office/drawing/2014/main" val="4238631259"/>
                    </a:ext>
                  </a:extLst>
                </a:gridCol>
                <a:gridCol w="457200">
                  <a:extLst>
                    <a:ext uri="{9D8B030D-6E8A-4147-A177-3AD203B41FA5}">
                      <a16:colId xmlns:a16="http://schemas.microsoft.com/office/drawing/2014/main" val="2833130331"/>
                    </a:ext>
                  </a:extLst>
                </a:gridCol>
              </a:tblGrid>
              <a:tr h="381000">
                <a:tc gridSpan="3">
                  <a:txBody>
                    <a:bodyPr/>
                    <a:lstStyle/>
                    <a:p>
                      <a:pPr algn="ctr"/>
                      <a:r>
                        <a:rPr lang="en-US" b="1" i="1" dirty="0"/>
                        <a:t>1</a:t>
                      </a:r>
                    </a:p>
                  </a:txBody>
                  <a:tcPr anchor="b">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73035185"/>
                  </a:ext>
                </a:extLst>
              </a:tr>
              <a:tr h="381000">
                <a:tc>
                  <a:txBody>
                    <a:bodyPr/>
                    <a:lstStyle/>
                    <a:p>
                      <a:pPr algn="ctr"/>
                      <a:r>
                        <a:rPr lang="en-US" dirty="0"/>
                        <a:t>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r>
                        <a:rPr lang="en-US" dirty="0"/>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t>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92117481"/>
                  </a:ext>
                </a:extLst>
              </a:tr>
              <a:tr h="381000">
                <a:tc>
                  <a:txBody>
                    <a:bodyPr/>
                    <a:lstStyle/>
                    <a:p>
                      <a:pPr algn="ctr"/>
                      <a:r>
                        <a:rPr lang="en-US" dirty="0"/>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dirty="0"/>
                    </a:p>
                  </a:txBody>
                  <a:tcPr/>
                </a:tc>
                <a:tc>
                  <a:txBody>
                    <a:bodyPr/>
                    <a:lstStyle/>
                    <a:p>
                      <a:pPr algn="ctr"/>
                      <a:r>
                        <a:rPr lang="en-US" dirty="0"/>
                        <a:t>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05691035"/>
                  </a:ext>
                </a:extLst>
              </a:tr>
              <a:tr h="381000">
                <a:tc gridSpan="3">
                  <a:txBody>
                    <a:bodyPr/>
                    <a:lstStyle/>
                    <a:p>
                      <a:endParaRPr lang="en-US" b="1" dirty="0"/>
                    </a:p>
                  </a:txBody>
                  <a:tcPr>
                    <a:lnT w="12700" cap="flat" cmpd="sng" algn="ctr">
                      <a:solidFill>
                        <a:schemeClr val="tx1"/>
                      </a:solidFill>
                      <a:prstDash val="solid"/>
                      <a:round/>
                      <a:headEnd type="none" w="med" len="med"/>
                      <a:tailEnd type="none" w="med" len="med"/>
                    </a:lnT>
                    <a:noFill/>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2327544745"/>
                  </a:ext>
                </a:extLst>
              </a:tr>
            </a:tbl>
          </a:graphicData>
        </a:graphic>
      </p:graphicFrame>
      <p:graphicFrame>
        <p:nvGraphicFramePr>
          <p:cNvPr id="10" name="Table 9">
            <a:extLst>
              <a:ext uri="{FF2B5EF4-FFF2-40B4-BE49-F238E27FC236}">
                <a16:creationId xmlns:a16="http://schemas.microsoft.com/office/drawing/2014/main" id="{602C267C-83EF-4DE7-86B4-8830941E89E2}"/>
              </a:ext>
            </a:extLst>
          </p:cNvPr>
          <p:cNvGraphicFramePr>
            <a:graphicFrameLocks noGrp="1"/>
          </p:cNvGraphicFramePr>
          <p:nvPr>
            <p:extLst/>
          </p:nvPr>
        </p:nvGraphicFramePr>
        <p:xfrm>
          <a:off x="4419600" y="838200"/>
          <a:ext cx="1371600" cy="1524000"/>
        </p:xfrm>
        <a:graphic>
          <a:graphicData uri="http://schemas.openxmlformats.org/drawingml/2006/table">
            <a:tbl>
              <a:tblPr>
                <a:tableStyleId>{5C22544A-7EE6-4342-B048-85BDC9FD1C3A}</a:tableStyleId>
              </a:tblPr>
              <a:tblGrid>
                <a:gridCol w="457200">
                  <a:extLst>
                    <a:ext uri="{9D8B030D-6E8A-4147-A177-3AD203B41FA5}">
                      <a16:colId xmlns:a16="http://schemas.microsoft.com/office/drawing/2014/main" val="1146530637"/>
                    </a:ext>
                  </a:extLst>
                </a:gridCol>
                <a:gridCol w="457200">
                  <a:extLst>
                    <a:ext uri="{9D8B030D-6E8A-4147-A177-3AD203B41FA5}">
                      <a16:colId xmlns:a16="http://schemas.microsoft.com/office/drawing/2014/main" val="4238631259"/>
                    </a:ext>
                  </a:extLst>
                </a:gridCol>
                <a:gridCol w="457200">
                  <a:extLst>
                    <a:ext uri="{9D8B030D-6E8A-4147-A177-3AD203B41FA5}">
                      <a16:colId xmlns:a16="http://schemas.microsoft.com/office/drawing/2014/main" val="2833130331"/>
                    </a:ext>
                  </a:extLst>
                </a:gridCol>
              </a:tblGrid>
              <a:tr h="381000">
                <a:tc gridSpan="3">
                  <a:txBody>
                    <a:bodyPr/>
                    <a:lstStyle/>
                    <a:p>
                      <a:pPr algn="ctr"/>
                      <a:r>
                        <a:rPr lang="en-US" b="1" i="1" dirty="0"/>
                        <a:t>4</a:t>
                      </a:r>
                    </a:p>
                  </a:txBody>
                  <a:tcPr anchor="b">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73035185"/>
                  </a:ext>
                </a:extLst>
              </a:tr>
              <a:tr h="381000">
                <a:tc>
                  <a:txBody>
                    <a:bodyPr/>
                    <a:lstStyle/>
                    <a:p>
                      <a:pPr algn="ctr"/>
                      <a:r>
                        <a:rPr lang="en-US" dirty="0"/>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r>
                        <a:rPr lang="en-US" dirty="0"/>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92117481"/>
                  </a:ext>
                </a:extLst>
              </a:tr>
              <a:tr h="381000">
                <a:tc>
                  <a:txBody>
                    <a:bodyPr/>
                    <a:lstStyle/>
                    <a:p>
                      <a:pPr algn="ctr"/>
                      <a:r>
                        <a:rPr lang="en-US" dirty="0"/>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dirty="0"/>
                    </a:p>
                  </a:txBody>
                  <a:tcPr/>
                </a:tc>
                <a:tc>
                  <a:txBody>
                    <a:bodyPr/>
                    <a:lstStyle/>
                    <a:p>
                      <a:pPr algn="ctr"/>
                      <a:r>
                        <a:rPr lang="en-US" dirty="0"/>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05691035"/>
                  </a:ext>
                </a:extLst>
              </a:tr>
              <a:tr h="381000">
                <a:tc gridSpan="3">
                  <a:txBody>
                    <a:bodyPr/>
                    <a:lstStyle/>
                    <a:p>
                      <a:endParaRPr lang="en-US" b="1" dirty="0"/>
                    </a:p>
                  </a:txBody>
                  <a:tcPr>
                    <a:lnT w="12700" cap="flat" cmpd="sng" algn="ctr">
                      <a:solidFill>
                        <a:schemeClr val="tx1"/>
                      </a:solidFill>
                      <a:prstDash val="solid"/>
                      <a:round/>
                      <a:headEnd type="none" w="med" len="med"/>
                      <a:tailEnd type="none" w="med" len="med"/>
                    </a:lnT>
                    <a:noFill/>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2327544745"/>
                  </a:ext>
                </a:extLst>
              </a:tr>
            </a:tbl>
          </a:graphicData>
        </a:graphic>
      </p:graphicFrame>
      <p:graphicFrame>
        <p:nvGraphicFramePr>
          <p:cNvPr id="11" name="Table 10">
            <a:extLst>
              <a:ext uri="{FF2B5EF4-FFF2-40B4-BE49-F238E27FC236}">
                <a16:creationId xmlns:a16="http://schemas.microsoft.com/office/drawing/2014/main" id="{3312900E-8835-4A10-9D6F-AC2956E889A5}"/>
              </a:ext>
            </a:extLst>
          </p:cNvPr>
          <p:cNvGraphicFramePr>
            <a:graphicFrameLocks noGrp="1"/>
          </p:cNvGraphicFramePr>
          <p:nvPr>
            <p:extLst/>
          </p:nvPr>
        </p:nvGraphicFramePr>
        <p:xfrm>
          <a:off x="4419600" y="2209800"/>
          <a:ext cx="1371600" cy="1524000"/>
        </p:xfrm>
        <a:graphic>
          <a:graphicData uri="http://schemas.openxmlformats.org/drawingml/2006/table">
            <a:tbl>
              <a:tblPr>
                <a:tableStyleId>{5C22544A-7EE6-4342-B048-85BDC9FD1C3A}</a:tableStyleId>
              </a:tblPr>
              <a:tblGrid>
                <a:gridCol w="457200">
                  <a:extLst>
                    <a:ext uri="{9D8B030D-6E8A-4147-A177-3AD203B41FA5}">
                      <a16:colId xmlns:a16="http://schemas.microsoft.com/office/drawing/2014/main" val="1146530637"/>
                    </a:ext>
                  </a:extLst>
                </a:gridCol>
                <a:gridCol w="457200">
                  <a:extLst>
                    <a:ext uri="{9D8B030D-6E8A-4147-A177-3AD203B41FA5}">
                      <a16:colId xmlns:a16="http://schemas.microsoft.com/office/drawing/2014/main" val="4238631259"/>
                    </a:ext>
                  </a:extLst>
                </a:gridCol>
                <a:gridCol w="457200">
                  <a:extLst>
                    <a:ext uri="{9D8B030D-6E8A-4147-A177-3AD203B41FA5}">
                      <a16:colId xmlns:a16="http://schemas.microsoft.com/office/drawing/2014/main" val="2833130331"/>
                    </a:ext>
                  </a:extLst>
                </a:gridCol>
              </a:tblGrid>
              <a:tr h="381000">
                <a:tc gridSpan="3">
                  <a:txBody>
                    <a:bodyPr/>
                    <a:lstStyle/>
                    <a:p>
                      <a:pPr algn="ctr"/>
                      <a:r>
                        <a:rPr lang="en-US" b="1" i="1" dirty="0"/>
                        <a:t>1</a:t>
                      </a:r>
                    </a:p>
                  </a:txBody>
                  <a:tcPr anchor="b">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73035185"/>
                  </a:ext>
                </a:extLst>
              </a:tr>
              <a:tr h="381000">
                <a:tc>
                  <a:txBody>
                    <a:bodyPr/>
                    <a:lstStyle/>
                    <a:p>
                      <a:pPr algn="ctr"/>
                      <a:r>
                        <a:rPr lang="en-US" dirty="0"/>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r>
                        <a:rPr lang="en-US" dirty="0"/>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t>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92117481"/>
                  </a:ext>
                </a:extLst>
              </a:tr>
              <a:tr h="381000">
                <a:tc>
                  <a:txBody>
                    <a:bodyPr/>
                    <a:lstStyle/>
                    <a:p>
                      <a:pPr algn="ctr"/>
                      <a:r>
                        <a:rPr lang="en-US" dirty="0"/>
                        <a:t>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dirty="0"/>
                    </a:p>
                  </a:txBody>
                  <a:tcPr/>
                </a:tc>
                <a:tc>
                  <a:txBody>
                    <a:bodyPr/>
                    <a:lstStyle/>
                    <a:p>
                      <a:pPr algn="ctr"/>
                      <a:r>
                        <a:rPr lang="en-US" dirty="0"/>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05691035"/>
                  </a:ext>
                </a:extLst>
              </a:tr>
              <a:tr h="381000">
                <a:tc gridSpan="3">
                  <a:txBody>
                    <a:bodyPr/>
                    <a:lstStyle/>
                    <a:p>
                      <a:endParaRPr lang="en-US" b="1" dirty="0"/>
                    </a:p>
                  </a:txBody>
                  <a:tcPr>
                    <a:lnT w="12700" cap="flat" cmpd="sng" algn="ctr">
                      <a:solidFill>
                        <a:schemeClr val="tx1"/>
                      </a:solidFill>
                      <a:prstDash val="solid"/>
                      <a:round/>
                      <a:headEnd type="none" w="med" len="med"/>
                      <a:tailEnd type="none" w="med" len="med"/>
                    </a:lnT>
                    <a:noFill/>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2327544745"/>
                  </a:ext>
                </a:extLst>
              </a:tr>
            </a:tbl>
          </a:graphicData>
        </a:graphic>
      </p:graphicFrame>
      <p:graphicFrame>
        <p:nvGraphicFramePr>
          <p:cNvPr id="12" name="Table 11">
            <a:extLst>
              <a:ext uri="{FF2B5EF4-FFF2-40B4-BE49-F238E27FC236}">
                <a16:creationId xmlns:a16="http://schemas.microsoft.com/office/drawing/2014/main" id="{8B5A8C74-A9C2-4FCA-9FD5-55E8E02AD9DE}"/>
              </a:ext>
            </a:extLst>
          </p:cNvPr>
          <p:cNvGraphicFramePr>
            <a:graphicFrameLocks noGrp="1"/>
          </p:cNvGraphicFramePr>
          <p:nvPr>
            <p:extLst/>
          </p:nvPr>
        </p:nvGraphicFramePr>
        <p:xfrm>
          <a:off x="4419600" y="3886200"/>
          <a:ext cx="1371600" cy="1524000"/>
        </p:xfrm>
        <a:graphic>
          <a:graphicData uri="http://schemas.openxmlformats.org/drawingml/2006/table">
            <a:tbl>
              <a:tblPr>
                <a:tableStyleId>{5C22544A-7EE6-4342-B048-85BDC9FD1C3A}</a:tableStyleId>
              </a:tblPr>
              <a:tblGrid>
                <a:gridCol w="457200">
                  <a:extLst>
                    <a:ext uri="{9D8B030D-6E8A-4147-A177-3AD203B41FA5}">
                      <a16:colId xmlns:a16="http://schemas.microsoft.com/office/drawing/2014/main" val="1146530637"/>
                    </a:ext>
                  </a:extLst>
                </a:gridCol>
                <a:gridCol w="457200">
                  <a:extLst>
                    <a:ext uri="{9D8B030D-6E8A-4147-A177-3AD203B41FA5}">
                      <a16:colId xmlns:a16="http://schemas.microsoft.com/office/drawing/2014/main" val="4238631259"/>
                    </a:ext>
                  </a:extLst>
                </a:gridCol>
                <a:gridCol w="457200">
                  <a:extLst>
                    <a:ext uri="{9D8B030D-6E8A-4147-A177-3AD203B41FA5}">
                      <a16:colId xmlns:a16="http://schemas.microsoft.com/office/drawing/2014/main" val="2833130331"/>
                    </a:ext>
                  </a:extLst>
                </a:gridCol>
              </a:tblGrid>
              <a:tr h="381000">
                <a:tc gridSpan="3">
                  <a:txBody>
                    <a:bodyPr/>
                    <a:lstStyle/>
                    <a:p>
                      <a:pPr algn="ctr"/>
                      <a:r>
                        <a:rPr lang="en-US" b="1" i="1" dirty="0"/>
                        <a:t>2</a:t>
                      </a:r>
                    </a:p>
                  </a:txBody>
                  <a:tcPr anchor="b">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73035185"/>
                  </a:ext>
                </a:extLst>
              </a:tr>
              <a:tr h="381000">
                <a:tc>
                  <a:txBody>
                    <a:bodyPr/>
                    <a:lstStyle/>
                    <a:p>
                      <a:pPr algn="ctr"/>
                      <a:r>
                        <a:rPr lang="en-US" dirty="0"/>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r>
                        <a:rPr lang="en-US" dirty="0"/>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t>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92117481"/>
                  </a:ext>
                </a:extLst>
              </a:tr>
              <a:tr h="381000">
                <a:tc>
                  <a:txBody>
                    <a:bodyPr/>
                    <a:lstStyle/>
                    <a:p>
                      <a:pPr algn="ctr"/>
                      <a:r>
                        <a:rPr lang="en-US" dirty="0"/>
                        <a:t>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dirty="0"/>
                    </a:p>
                  </a:txBody>
                  <a:tcPr/>
                </a:tc>
                <a:tc>
                  <a:txBody>
                    <a:bodyPr/>
                    <a:lstStyle/>
                    <a:p>
                      <a:pPr algn="ctr"/>
                      <a:r>
                        <a:rPr lang="en-US" dirty="0"/>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05691035"/>
                  </a:ext>
                </a:extLst>
              </a:tr>
              <a:tr h="381000">
                <a:tc gridSpan="3">
                  <a:txBody>
                    <a:bodyPr/>
                    <a:lstStyle/>
                    <a:p>
                      <a:endParaRPr lang="en-US" b="1" dirty="0"/>
                    </a:p>
                  </a:txBody>
                  <a:tcPr>
                    <a:lnT w="12700" cap="flat" cmpd="sng" algn="ctr">
                      <a:solidFill>
                        <a:schemeClr val="tx1"/>
                      </a:solidFill>
                      <a:prstDash val="solid"/>
                      <a:round/>
                      <a:headEnd type="none" w="med" len="med"/>
                      <a:tailEnd type="none" w="med" len="med"/>
                    </a:lnT>
                    <a:noFill/>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2327544745"/>
                  </a:ext>
                </a:extLst>
              </a:tr>
            </a:tbl>
          </a:graphicData>
        </a:graphic>
      </p:graphicFrame>
      <p:graphicFrame>
        <p:nvGraphicFramePr>
          <p:cNvPr id="13" name="Table 12">
            <a:extLst>
              <a:ext uri="{FF2B5EF4-FFF2-40B4-BE49-F238E27FC236}">
                <a16:creationId xmlns:a16="http://schemas.microsoft.com/office/drawing/2014/main" id="{069860A1-DE5F-4DE9-9AB8-8F72DE11B0A9}"/>
              </a:ext>
            </a:extLst>
          </p:cNvPr>
          <p:cNvGraphicFramePr>
            <a:graphicFrameLocks noGrp="1"/>
          </p:cNvGraphicFramePr>
          <p:nvPr>
            <p:extLst/>
          </p:nvPr>
        </p:nvGraphicFramePr>
        <p:xfrm>
          <a:off x="4419600" y="5334000"/>
          <a:ext cx="1371600" cy="1524000"/>
        </p:xfrm>
        <a:graphic>
          <a:graphicData uri="http://schemas.openxmlformats.org/drawingml/2006/table">
            <a:tbl>
              <a:tblPr>
                <a:tableStyleId>{5C22544A-7EE6-4342-B048-85BDC9FD1C3A}</a:tableStyleId>
              </a:tblPr>
              <a:tblGrid>
                <a:gridCol w="457200">
                  <a:extLst>
                    <a:ext uri="{9D8B030D-6E8A-4147-A177-3AD203B41FA5}">
                      <a16:colId xmlns:a16="http://schemas.microsoft.com/office/drawing/2014/main" val="1146530637"/>
                    </a:ext>
                  </a:extLst>
                </a:gridCol>
                <a:gridCol w="457200">
                  <a:extLst>
                    <a:ext uri="{9D8B030D-6E8A-4147-A177-3AD203B41FA5}">
                      <a16:colId xmlns:a16="http://schemas.microsoft.com/office/drawing/2014/main" val="4238631259"/>
                    </a:ext>
                  </a:extLst>
                </a:gridCol>
                <a:gridCol w="457200">
                  <a:extLst>
                    <a:ext uri="{9D8B030D-6E8A-4147-A177-3AD203B41FA5}">
                      <a16:colId xmlns:a16="http://schemas.microsoft.com/office/drawing/2014/main" val="2833130331"/>
                    </a:ext>
                  </a:extLst>
                </a:gridCol>
              </a:tblGrid>
              <a:tr h="381000">
                <a:tc gridSpan="3">
                  <a:txBody>
                    <a:bodyPr/>
                    <a:lstStyle/>
                    <a:p>
                      <a:pPr algn="ctr"/>
                      <a:r>
                        <a:rPr lang="en-US" b="1" i="1" dirty="0"/>
                        <a:t>4</a:t>
                      </a:r>
                    </a:p>
                  </a:txBody>
                  <a:tcPr anchor="b">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73035185"/>
                  </a:ext>
                </a:extLst>
              </a:tr>
              <a:tr h="381000">
                <a:tc>
                  <a:txBody>
                    <a:bodyPr/>
                    <a:lstStyle/>
                    <a:p>
                      <a:pPr algn="ctr"/>
                      <a:r>
                        <a:rPr lang="en-US" dirty="0"/>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r>
                        <a:rPr lang="en-US" dirty="0"/>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t>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92117481"/>
                  </a:ext>
                </a:extLst>
              </a:tr>
              <a:tr h="381000">
                <a:tc>
                  <a:txBody>
                    <a:bodyPr/>
                    <a:lstStyle/>
                    <a:p>
                      <a:pPr algn="ctr"/>
                      <a:r>
                        <a:rPr lang="en-US" dirty="0"/>
                        <a:t>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dirty="0"/>
                    </a:p>
                  </a:txBody>
                  <a:tcPr/>
                </a:tc>
                <a:tc>
                  <a:txBody>
                    <a:bodyPr/>
                    <a:lstStyle/>
                    <a:p>
                      <a:pPr algn="ctr"/>
                      <a:r>
                        <a:rPr lang="en-US" dirty="0"/>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05691035"/>
                  </a:ext>
                </a:extLst>
              </a:tr>
              <a:tr h="381000">
                <a:tc gridSpan="3">
                  <a:txBody>
                    <a:bodyPr/>
                    <a:lstStyle/>
                    <a:p>
                      <a:endParaRPr lang="en-US" b="1" dirty="0"/>
                    </a:p>
                  </a:txBody>
                  <a:tcPr>
                    <a:lnT w="12700" cap="flat" cmpd="sng" algn="ctr">
                      <a:solidFill>
                        <a:schemeClr val="tx1"/>
                      </a:solidFill>
                      <a:prstDash val="solid"/>
                      <a:round/>
                      <a:headEnd type="none" w="med" len="med"/>
                      <a:tailEnd type="none" w="med" len="med"/>
                    </a:lnT>
                    <a:noFill/>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2327544745"/>
                  </a:ext>
                </a:extLst>
              </a:tr>
            </a:tbl>
          </a:graphicData>
        </a:graphic>
      </p:graphicFrame>
      <p:graphicFrame>
        <p:nvGraphicFramePr>
          <p:cNvPr id="14" name="Table 13">
            <a:extLst>
              <a:ext uri="{FF2B5EF4-FFF2-40B4-BE49-F238E27FC236}">
                <a16:creationId xmlns:a16="http://schemas.microsoft.com/office/drawing/2014/main" id="{3F4AA737-E2C4-40E4-A389-7004DC92D594}"/>
              </a:ext>
            </a:extLst>
          </p:cNvPr>
          <p:cNvGraphicFramePr>
            <a:graphicFrameLocks noGrp="1"/>
          </p:cNvGraphicFramePr>
          <p:nvPr>
            <p:extLst/>
          </p:nvPr>
        </p:nvGraphicFramePr>
        <p:xfrm>
          <a:off x="2286000" y="76200"/>
          <a:ext cx="1371600" cy="1524000"/>
        </p:xfrm>
        <a:graphic>
          <a:graphicData uri="http://schemas.openxmlformats.org/drawingml/2006/table">
            <a:tbl>
              <a:tblPr>
                <a:tableStyleId>{5C22544A-7EE6-4342-B048-85BDC9FD1C3A}</a:tableStyleId>
              </a:tblPr>
              <a:tblGrid>
                <a:gridCol w="457200">
                  <a:extLst>
                    <a:ext uri="{9D8B030D-6E8A-4147-A177-3AD203B41FA5}">
                      <a16:colId xmlns:a16="http://schemas.microsoft.com/office/drawing/2014/main" val="1146530637"/>
                    </a:ext>
                  </a:extLst>
                </a:gridCol>
                <a:gridCol w="457200">
                  <a:extLst>
                    <a:ext uri="{9D8B030D-6E8A-4147-A177-3AD203B41FA5}">
                      <a16:colId xmlns:a16="http://schemas.microsoft.com/office/drawing/2014/main" val="4238631259"/>
                    </a:ext>
                  </a:extLst>
                </a:gridCol>
                <a:gridCol w="457200">
                  <a:extLst>
                    <a:ext uri="{9D8B030D-6E8A-4147-A177-3AD203B41FA5}">
                      <a16:colId xmlns:a16="http://schemas.microsoft.com/office/drawing/2014/main" val="2833130331"/>
                    </a:ext>
                  </a:extLst>
                </a:gridCol>
              </a:tblGrid>
              <a:tr h="381000">
                <a:tc gridSpan="3">
                  <a:txBody>
                    <a:bodyPr/>
                    <a:lstStyle/>
                    <a:p>
                      <a:pPr algn="ctr"/>
                      <a:r>
                        <a:rPr lang="en-US" b="1" i="1" dirty="0"/>
                        <a:t>5</a:t>
                      </a:r>
                    </a:p>
                  </a:txBody>
                  <a:tcPr anchor="b">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73035185"/>
                  </a:ext>
                </a:extLst>
              </a:tr>
              <a:tr h="381000">
                <a:tc>
                  <a:txBody>
                    <a:bodyPr/>
                    <a:lstStyle/>
                    <a:p>
                      <a:pPr algn="ctr"/>
                      <a:r>
                        <a:rPr lang="en-US" dirty="0"/>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r>
                        <a:rPr lang="en-US" dirty="0"/>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92117481"/>
                  </a:ext>
                </a:extLst>
              </a:tr>
              <a:tr h="381000">
                <a:tc>
                  <a:txBody>
                    <a:bodyPr/>
                    <a:lstStyle/>
                    <a:p>
                      <a:pPr algn="ctr"/>
                      <a:r>
                        <a:rPr lang="en-US" dirty="0"/>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dirty="0"/>
                    </a:p>
                  </a:txBody>
                  <a:tcPr/>
                </a:tc>
                <a:tc>
                  <a:txBody>
                    <a:bodyPr/>
                    <a:lstStyle/>
                    <a:p>
                      <a:pPr algn="ctr"/>
                      <a:r>
                        <a:rPr lang="en-US" dirty="0"/>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05691035"/>
                  </a:ext>
                </a:extLst>
              </a:tr>
              <a:tr h="381000">
                <a:tc gridSpan="3">
                  <a:txBody>
                    <a:bodyPr/>
                    <a:lstStyle/>
                    <a:p>
                      <a:endParaRPr lang="en-US" b="1" dirty="0"/>
                    </a:p>
                  </a:txBody>
                  <a:tcPr>
                    <a:lnT w="12700" cap="flat" cmpd="sng" algn="ctr">
                      <a:solidFill>
                        <a:schemeClr val="tx1"/>
                      </a:solidFill>
                      <a:prstDash val="solid"/>
                      <a:round/>
                      <a:headEnd type="none" w="med" len="med"/>
                      <a:tailEnd type="none" w="med" len="med"/>
                    </a:lnT>
                    <a:noFill/>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2327544745"/>
                  </a:ext>
                </a:extLst>
              </a:tr>
            </a:tbl>
          </a:graphicData>
        </a:graphic>
      </p:graphicFrame>
      <p:graphicFrame>
        <p:nvGraphicFramePr>
          <p:cNvPr id="15" name="Table 14">
            <a:extLst>
              <a:ext uri="{FF2B5EF4-FFF2-40B4-BE49-F238E27FC236}">
                <a16:creationId xmlns:a16="http://schemas.microsoft.com/office/drawing/2014/main" id="{D9E984B3-5FE9-44B2-83E6-C70DD8DD6868}"/>
              </a:ext>
            </a:extLst>
          </p:cNvPr>
          <p:cNvGraphicFramePr>
            <a:graphicFrameLocks noGrp="1"/>
          </p:cNvGraphicFramePr>
          <p:nvPr>
            <p:extLst/>
          </p:nvPr>
        </p:nvGraphicFramePr>
        <p:xfrm>
          <a:off x="2286000" y="2971800"/>
          <a:ext cx="1371600" cy="1524000"/>
        </p:xfrm>
        <a:graphic>
          <a:graphicData uri="http://schemas.openxmlformats.org/drawingml/2006/table">
            <a:tbl>
              <a:tblPr>
                <a:tableStyleId>{5C22544A-7EE6-4342-B048-85BDC9FD1C3A}</a:tableStyleId>
              </a:tblPr>
              <a:tblGrid>
                <a:gridCol w="457200">
                  <a:extLst>
                    <a:ext uri="{9D8B030D-6E8A-4147-A177-3AD203B41FA5}">
                      <a16:colId xmlns:a16="http://schemas.microsoft.com/office/drawing/2014/main" val="1146530637"/>
                    </a:ext>
                  </a:extLst>
                </a:gridCol>
                <a:gridCol w="457200">
                  <a:extLst>
                    <a:ext uri="{9D8B030D-6E8A-4147-A177-3AD203B41FA5}">
                      <a16:colId xmlns:a16="http://schemas.microsoft.com/office/drawing/2014/main" val="4238631259"/>
                    </a:ext>
                  </a:extLst>
                </a:gridCol>
                <a:gridCol w="457200">
                  <a:extLst>
                    <a:ext uri="{9D8B030D-6E8A-4147-A177-3AD203B41FA5}">
                      <a16:colId xmlns:a16="http://schemas.microsoft.com/office/drawing/2014/main" val="2833130331"/>
                    </a:ext>
                  </a:extLst>
                </a:gridCol>
              </a:tblGrid>
              <a:tr h="381000">
                <a:tc gridSpan="3">
                  <a:txBody>
                    <a:bodyPr/>
                    <a:lstStyle/>
                    <a:p>
                      <a:pPr algn="ctr"/>
                      <a:r>
                        <a:rPr lang="en-US" b="1" i="1" dirty="0"/>
                        <a:t>2</a:t>
                      </a:r>
                    </a:p>
                  </a:txBody>
                  <a:tcPr anchor="b">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73035185"/>
                  </a:ext>
                </a:extLst>
              </a:tr>
              <a:tr h="381000">
                <a:tc>
                  <a:txBody>
                    <a:bodyPr/>
                    <a:lstStyle/>
                    <a:p>
                      <a:pPr algn="ctr"/>
                      <a:r>
                        <a:rPr lang="en-US" dirty="0"/>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r>
                        <a:rPr lang="en-US" dirty="0"/>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92117481"/>
                  </a:ext>
                </a:extLst>
              </a:tr>
              <a:tr h="381000">
                <a:tc>
                  <a:txBody>
                    <a:bodyPr/>
                    <a:lstStyle/>
                    <a:p>
                      <a:pPr algn="ctr"/>
                      <a:r>
                        <a:rPr lang="en-US" dirty="0"/>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dirty="0"/>
                    </a:p>
                  </a:txBody>
                  <a:tcPr/>
                </a:tc>
                <a:tc>
                  <a:txBody>
                    <a:bodyPr/>
                    <a:lstStyle/>
                    <a:p>
                      <a:pPr algn="ctr"/>
                      <a:r>
                        <a:rPr lang="en-US" dirty="0"/>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05691035"/>
                  </a:ext>
                </a:extLst>
              </a:tr>
              <a:tr h="381000">
                <a:tc gridSpan="3">
                  <a:txBody>
                    <a:bodyPr/>
                    <a:lstStyle/>
                    <a:p>
                      <a:endParaRPr lang="en-US" b="1" dirty="0"/>
                    </a:p>
                  </a:txBody>
                  <a:tcPr>
                    <a:lnT w="12700" cap="flat" cmpd="sng" algn="ctr">
                      <a:solidFill>
                        <a:schemeClr val="tx1"/>
                      </a:solidFill>
                      <a:prstDash val="solid"/>
                      <a:round/>
                      <a:headEnd type="none" w="med" len="med"/>
                      <a:tailEnd type="none" w="med" len="med"/>
                    </a:lnT>
                    <a:noFill/>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2327544745"/>
                  </a:ext>
                </a:extLst>
              </a:tr>
            </a:tbl>
          </a:graphicData>
        </a:graphic>
      </p:graphicFrame>
      <p:graphicFrame>
        <p:nvGraphicFramePr>
          <p:cNvPr id="16" name="Table 15">
            <a:extLst>
              <a:ext uri="{FF2B5EF4-FFF2-40B4-BE49-F238E27FC236}">
                <a16:creationId xmlns:a16="http://schemas.microsoft.com/office/drawing/2014/main" id="{0896CD9A-5421-40A0-91C2-2145B6F64419}"/>
              </a:ext>
            </a:extLst>
          </p:cNvPr>
          <p:cNvGraphicFramePr>
            <a:graphicFrameLocks noGrp="1"/>
          </p:cNvGraphicFramePr>
          <p:nvPr>
            <p:extLst/>
          </p:nvPr>
        </p:nvGraphicFramePr>
        <p:xfrm>
          <a:off x="2286000" y="4800600"/>
          <a:ext cx="1371600" cy="1524000"/>
        </p:xfrm>
        <a:graphic>
          <a:graphicData uri="http://schemas.openxmlformats.org/drawingml/2006/table">
            <a:tbl>
              <a:tblPr>
                <a:tableStyleId>{5C22544A-7EE6-4342-B048-85BDC9FD1C3A}</a:tableStyleId>
              </a:tblPr>
              <a:tblGrid>
                <a:gridCol w="457200">
                  <a:extLst>
                    <a:ext uri="{9D8B030D-6E8A-4147-A177-3AD203B41FA5}">
                      <a16:colId xmlns:a16="http://schemas.microsoft.com/office/drawing/2014/main" val="1146530637"/>
                    </a:ext>
                  </a:extLst>
                </a:gridCol>
                <a:gridCol w="457200">
                  <a:extLst>
                    <a:ext uri="{9D8B030D-6E8A-4147-A177-3AD203B41FA5}">
                      <a16:colId xmlns:a16="http://schemas.microsoft.com/office/drawing/2014/main" val="4238631259"/>
                    </a:ext>
                  </a:extLst>
                </a:gridCol>
                <a:gridCol w="457200">
                  <a:extLst>
                    <a:ext uri="{9D8B030D-6E8A-4147-A177-3AD203B41FA5}">
                      <a16:colId xmlns:a16="http://schemas.microsoft.com/office/drawing/2014/main" val="2833130331"/>
                    </a:ext>
                  </a:extLst>
                </a:gridCol>
              </a:tblGrid>
              <a:tr h="381000">
                <a:tc gridSpan="3">
                  <a:txBody>
                    <a:bodyPr/>
                    <a:lstStyle/>
                    <a:p>
                      <a:pPr algn="ctr"/>
                      <a:r>
                        <a:rPr lang="en-US" b="1" i="1" dirty="0"/>
                        <a:t>6</a:t>
                      </a:r>
                    </a:p>
                  </a:txBody>
                  <a:tcPr anchor="b">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73035185"/>
                  </a:ext>
                </a:extLst>
              </a:tr>
              <a:tr h="381000">
                <a:tc>
                  <a:txBody>
                    <a:bodyPr/>
                    <a:lstStyle/>
                    <a:p>
                      <a:pPr algn="ctr"/>
                      <a:r>
                        <a:rPr lang="en-US" dirty="0"/>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r>
                        <a:rPr lang="en-US" dirty="0"/>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92117481"/>
                  </a:ext>
                </a:extLst>
              </a:tr>
              <a:tr h="381000">
                <a:tc>
                  <a:txBody>
                    <a:bodyPr/>
                    <a:lstStyle/>
                    <a:p>
                      <a:pPr algn="ctr"/>
                      <a:r>
                        <a:rPr lang="en-US" dirty="0"/>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dirty="0"/>
                    </a:p>
                  </a:txBody>
                  <a:tcPr/>
                </a:tc>
                <a:tc>
                  <a:txBody>
                    <a:bodyPr/>
                    <a:lstStyle/>
                    <a:p>
                      <a:pPr algn="ctr"/>
                      <a:r>
                        <a:rPr lang="en-US" dirty="0"/>
                        <a:t>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05691035"/>
                  </a:ext>
                </a:extLst>
              </a:tr>
              <a:tr h="381000">
                <a:tc gridSpan="3">
                  <a:txBody>
                    <a:bodyPr/>
                    <a:lstStyle/>
                    <a:p>
                      <a:endParaRPr lang="en-US" b="1" dirty="0"/>
                    </a:p>
                  </a:txBody>
                  <a:tcPr>
                    <a:lnT w="12700" cap="flat" cmpd="sng" algn="ctr">
                      <a:solidFill>
                        <a:schemeClr val="tx1"/>
                      </a:solidFill>
                      <a:prstDash val="solid"/>
                      <a:round/>
                      <a:headEnd type="none" w="med" len="med"/>
                      <a:tailEnd type="none" w="med" len="med"/>
                    </a:lnT>
                    <a:noFill/>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2327544745"/>
                  </a:ext>
                </a:extLst>
              </a:tr>
            </a:tbl>
          </a:graphicData>
        </a:graphic>
      </p:graphicFrame>
      <p:graphicFrame>
        <p:nvGraphicFramePr>
          <p:cNvPr id="17" name="Table 16">
            <a:extLst>
              <a:ext uri="{FF2B5EF4-FFF2-40B4-BE49-F238E27FC236}">
                <a16:creationId xmlns:a16="http://schemas.microsoft.com/office/drawing/2014/main" id="{00226282-8748-447B-802E-B234227BB6DE}"/>
              </a:ext>
            </a:extLst>
          </p:cNvPr>
          <p:cNvGraphicFramePr>
            <a:graphicFrameLocks noGrp="1"/>
          </p:cNvGraphicFramePr>
          <p:nvPr>
            <p:extLst/>
          </p:nvPr>
        </p:nvGraphicFramePr>
        <p:xfrm>
          <a:off x="152400" y="2971800"/>
          <a:ext cx="1371600" cy="1524000"/>
        </p:xfrm>
        <a:graphic>
          <a:graphicData uri="http://schemas.openxmlformats.org/drawingml/2006/table">
            <a:tbl>
              <a:tblPr>
                <a:tableStyleId>{5C22544A-7EE6-4342-B048-85BDC9FD1C3A}</a:tableStyleId>
              </a:tblPr>
              <a:tblGrid>
                <a:gridCol w="457200">
                  <a:extLst>
                    <a:ext uri="{9D8B030D-6E8A-4147-A177-3AD203B41FA5}">
                      <a16:colId xmlns:a16="http://schemas.microsoft.com/office/drawing/2014/main" val="1146530637"/>
                    </a:ext>
                  </a:extLst>
                </a:gridCol>
                <a:gridCol w="457200">
                  <a:extLst>
                    <a:ext uri="{9D8B030D-6E8A-4147-A177-3AD203B41FA5}">
                      <a16:colId xmlns:a16="http://schemas.microsoft.com/office/drawing/2014/main" val="4238631259"/>
                    </a:ext>
                  </a:extLst>
                </a:gridCol>
                <a:gridCol w="457200">
                  <a:extLst>
                    <a:ext uri="{9D8B030D-6E8A-4147-A177-3AD203B41FA5}">
                      <a16:colId xmlns:a16="http://schemas.microsoft.com/office/drawing/2014/main" val="2833130331"/>
                    </a:ext>
                  </a:extLst>
                </a:gridCol>
              </a:tblGrid>
              <a:tr h="381000">
                <a:tc gridSpan="3">
                  <a:txBody>
                    <a:bodyPr/>
                    <a:lstStyle/>
                    <a:p>
                      <a:pPr algn="ctr"/>
                      <a:r>
                        <a:rPr lang="en-US" b="1" i="1" dirty="0"/>
                        <a:t>6</a:t>
                      </a:r>
                    </a:p>
                  </a:txBody>
                  <a:tcPr anchor="b">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73035185"/>
                  </a:ext>
                </a:extLst>
              </a:tr>
              <a:tr h="381000">
                <a:tc>
                  <a:txBody>
                    <a:bodyPr/>
                    <a:lstStyle/>
                    <a:p>
                      <a:pPr algn="ctr"/>
                      <a:r>
                        <a:rPr lang="en-US" dirty="0"/>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r>
                        <a:rPr lang="en-US" dirty="0"/>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92117481"/>
                  </a:ext>
                </a:extLst>
              </a:tr>
              <a:tr h="381000">
                <a:tc>
                  <a:txBody>
                    <a:bodyPr/>
                    <a:lstStyle/>
                    <a:p>
                      <a:pPr algn="ctr"/>
                      <a:r>
                        <a:rPr lang="en-US" dirty="0"/>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dirty="0"/>
                    </a:p>
                  </a:txBody>
                  <a:tcPr/>
                </a:tc>
                <a:tc>
                  <a:txBody>
                    <a:bodyPr/>
                    <a:lstStyle/>
                    <a:p>
                      <a:pPr algn="ctr"/>
                      <a:r>
                        <a:rPr lang="en-US" dirty="0"/>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05691035"/>
                  </a:ext>
                </a:extLst>
              </a:tr>
              <a:tr h="381000">
                <a:tc gridSpan="3">
                  <a:txBody>
                    <a:bodyPr/>
                    <a:lstStyle/>
                    <a:p>
                      <a:endParaRPr lang="en-US" b="1" dirty="0"/>
                    </a:p>
                  </a:txBody>
                  <a:tcPr>
                    <a:lnT w="12700" cap="flat" cmpd="sng" algn="ctr">
                      <a:solidFill>
                        <a:schemeClr val="tx1"/>
                      </a:solidFill>
                      <a:prstDash val="solid"/>
                      <a:round/>
                      <a:headEnd type="none" w="med" len="med"/>
                      <a:tailEnd type="none" w="med" len="med"/>
                    </a:lnT>
                    <a:noFill/>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2327544745"/>
                  </a:ext>
                </a:extLst>
              </a:tr>
            </a:tbl>
          </a:graphicData>
        </a:graphic>
      </p:graphicFrame>
      <p:cxnSp>
        <p:nvCxnSpPr>
          <p:cNvPr id="21" name="Straight Arrow Connector 20">
            <a:extLst>
              <a:ext uri="{FF2B5EF4-FFF2-40B4-BE49-F238E27FC236}">
                <a16:creationId xmlns:a16="http://schemas.microsoft.com/office/drawing/2014/main" id="{54ED8237-BFF5-4B47-AC7E-39B048C4DB69}"/>
              </a:ext>
            </a:extLst>
          </p:cNvPr>
          <p:cNvCxnSpPr>
            <a:cxnSpLocks/>
            <a:stCxn id="17" idx="3"/>
            <a:endCxn id="14" idx="1"/>
          </p:cNvCxnSpPr>
          <p:nvPr/>
        </p:nvCxnSpPr>
        <p:spPr>
          <a:xfrm flipV="1">
            <a:off x="1524000" y="838200"/>
            <a:ext cx="762000" cy="2895600"/>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E8CB5CA6-7A18-4A3F-B372-C32BF75BD1BD}"/>
              </a:ext>
            </a:extLst>
          </p:cNvPr>
          <p:cNvCxnSpPr>
            <a:cxnSpLocks/>
            <a:stCxn id="17" idx="3"/>
            <a:endCxn id="16" idx="1"/>
          </p:cNvCxnSpPr>
          <p:nvPr/>
        </p:nvCxnSpPr>
        <p:spPr>
          <a:xfrm>
            <a:off x="1524000" y="3733800"/>
            <a:ext cx="762000" cy="1828800"/>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5E0755FF-6E4E-4D53-B2E2-4854E4380AB9}"/>
              </a:ext>
            </a:extLst>
          </p:cNvPr>
          <p:cNvCxnSpPr>
            <a:cxnSpLocks/>
            <a:stCxn id="17" idx="3"/>
            <a:endCxn id="15" idx="1"/>
          </p:cNvCxnSpPr>
          <p:nvPr/>
        </p:nvCxnSpPr>
        <p:spPr>
          <a:xfrm>
            <a:off x="1524000" y="3733800"/>
            <a:ext cx="762000" cy="0"/>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80FDF778-08C4-41AF-B339-C8CD20134CD7}"/>
              </a:ext>
            </a:extLst>
          </p:cNvPr>
          <p:cNvCxnSpPr>
            <a:cxnSpLocks/>
            <a:stCxn id="14" idx="3"/>
            <a:endCxn id="7" idx="1"/>
          </p:cNvCxnSpPr>
          <p:nvPr/>
        </p:nvCxnSpPr>
        <p:spPr>
          <a:xfrm>
            <a:off x="3657600" y="838200"/>
            <a:ext cx="2971800" cy="0"/>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2CAA2629-AAB9-40E3-A502-4D8D2FA0F3C8}"/>
              </a:ext>
            </a:extLst>
          </p:cNvPr>
          <p:cNvCxnSpPr>
            <a:cxnSpLocks/>
            <a:stCxn id="14" idx="3"/>
            <a:endCxn id="10" idx="1"/>
          </p:cNvCxnSpPr>
          <p:nvPr/>
        </p:nvCxnSpPr>
        <p:spPr>
          <a:xfrm>
            <a:off x="3657600" y="838200"/>
            <a:ext cx="762000" cy="762000"/>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9D2F8144-65CC-4F9E-9DB9-9B0D17C88CC5}"/>
              </a:ext>
            </a:extLst>
          </p:cNvPr>
          <p:cNvCxnSpPr>
            <a:cxnSpLocks/>
            <a:stCxn id="15" idx="3"/>
            <a:endCxn id="10" idx="1"/>
          </p:cNvCxnSpPr>
          <p:nvPr/>
        </p:nvCxnSpPr>
        <p:spPr>
          <a:xfrm flipV="1">
            <a:off x="3657600" y="1600200"/>
            <a:ext cx="762000" cy="2133600"/>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7A84BE3D-6009-485A-B6B0-CE5652064842}"/>
              </a:ext>
            </a:extLst>
          </p:cNvPr>
          <p:cNvCxnSpPr>
            <a:cxnSpLocks/>
            <a:stCxn id="16" idx="3"/>
            <a:endCxn id="11" idx="1"/>
          </p:cNvCxnSpPr>
          <p:nvPr/>
        </p:nvCxnSpPr>
        <p:spPr>
          <a:xfrm flipV="1">
            <a:off x="3657600" y="2971800"/>
            <a:ext cx="762000" cy="2590800"/>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EF4282AB-6AFE-4C98-944C-41839E09AE76}"/>
              </a:ext>
            </a:extLst>
          </p:cNvPr>
          <p:cNvCxnSpPr>
            <a:cxnSpLocks/>
            <a:stCxn id="16" idx="3"/>
            <a:endCxn id="12" idx="1"/>
          </p:cNvCxnSpPr>
          <p:nvPr/>
        </p:nvCxnSpPr>
        <p:spPr>
          <a:xfrm flipV="1">
            <a:off x="3657600" y="4648200"/>
            <a:ext cx="762000" cy="914400"/>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DE498CEE-CEE0-4FF8-A85C-7C42C43A5659}"/>
              </a:ext>
            </a:extLst>
          </p:cNvPr>
          <p:cNvCxnSpPr>
            <a:cxnSpLocks/>
            <a:stCxn id="16" idx="3"/>
            <a:endCxn id="13" idx="1"/>
          </p:cNvCxnSpPr>
          <p:nvPr/>
        </p:nvCxnSpPr>
        <p:spPr>
          <a:xfrm>
            <a:off x="3657600" y="5562600"/>
            <a:ext cx="762000" cy="533400"/>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7CE325E1-E22F-4A1D-8ABC-F55822B18C4A}"/>
              </a:ext>
            </a:extLst>
          </p:cNvPr>
          <p:cNvCxnSpPr>
            <a:cxnSpLocks/>
            <a:stCxn id="12" idx="3"/>
            <a:endCxn id="9" idx="1"/>
          </p:cNvCxnSpPr>
          <p:nvPr/>
        </p:nvCxnSpPr>
        <p:spPr>
          <a:xfrm>
            <a:off x="5791200" y="4648200"/>
            <a:ext cx="838200" cy="914400"/>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1E65A215-F821-41D4-BD37-98B9D0733E29}"/>
              </a:ext>
            </a:extLst>
          </p:cNvPr>
          <p:cNvCxnSpPr>
            <a:cxnSpLocks/>
            <a:stCxn id="13" idx="3"/>
            <a:endCxn id="9" idx="1"/>
          </p:cNvCxnSpPr>
          <p:nvPr/>
        </p:nvCxnSpPr>
        <p:spPr>
          <a:xfrm flipV="1">
            <a:off x="5791200" y="5562600"/>
            <a:ext cx="838200" cy="533400"/>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0B2EFA16-7F8D-47A7-BF17-9220ACC77CE9}"/>
              </a:ext>
            </a:extLst>
          </p:cNvPr>
          <p:cNvCxnSpPr>
            <a:cxnSpLocks/>
            <a:stCxn id="11" idx="3"/>
            <a:endCxn id="6" idx="1"/>
          </p:cNvCxnSpPr>
          <p:nvPr/>
        </p:nvCxnSpPr>
        <p:spPr>
          <a:xfrm>
            <a:off x="5791200" y="2971800"/>
            <a:ext cx="2895600" cy="1676400"/>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2F61F1A0-34E0-4174-8A5F-54CCF6449AFD}"/>
              </a:ext>
            </a:extLst>
          </p:cNvPr>
          <p:cNvCxnSpPr>
            <a:cxnSpLocks/>
            <a:stCxn id="11" idx="3"/>
            <a:endCxn id="8" idx="1"/>
          </p:cNvCxnSpPr>
          <p:nvPr/>
        </p:nvCxnSpPr>
        <p:spPr>
          <a:xfrm>
            <a:off x="5791200" y="2971800"/>
            <a:ext cx="838200" cy="0"/>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D56231FF-2424-4150-9095-2D8D6EE5D014}"/>
              </a:ext>
            </a:extLst>
          </p:cNvPr>
          <p:cNvCxnSpPr>
            <a:cxnSpLocks/>
            <a:stCxn id="7" idx="3"/>
            <a:endCxn id="5" idx="1"/>
          </p:cNvCxnSpPr>
          <p:nvPr/>
        </p:nvCxnSpPr>
        <p:spPr>
          <a:xfrm>
            <a:off x="8001000" y="838200"/>
            <a:ext cx="685800" cy="2133600"/>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F8736ADE-0069-4E0E-A9B4-807BFD330121}"/>
              </a:ext>
            </a:extLst>
          </p:cNvPr>
          <p:cNvCxnSpPr>
            <a:cxnSpLocks/>
            <a:stCxn id="5" idx="3"/>
            <a:endCxn id="4" idx="1"/>
          </p:cNvCxnSpPr>
          <p:nvPr/>
        </p:nvCxnSpPr>
        <p:spPr>
          <a:xfrm>
            <a:off x="10058400" y="2971800"/>
            <a:ext cx="609600" cy="990600"/>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13F13853-8868-4DDB-BEC5-032557798461}"/>
              </a:ext>
            </a:extLst>
          </p:cNvPr>
          <p:cNvCxnSpPr>
            <a:cxnSpLocks/>
            <a:stCxn id="6" idx="3"/>
            <a:endCxn id="4" idx="1"/>
          </p:cNvCxnSpPr>
          <p:nvPr/>
        </p:nvCxnSpPr>
        <p:spPr>
          <a:xfrm flipV="1">
            <a:off x="10058400" y="3962400"/>
            <a:ext cx="609600" cy="685800"/>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6D4D18C0-3E7E-4569-8932-2FD63A62171D}"/>
              </a:ext>
            </a:extLst>
          </p:cNvPr>
          <p:cNvCxnSpPr>
            <a:cxnSpLocks/>
            <a:stCxn id="9" idx="3"/>
            <a:endCxn id="6" idx="1"/>
          </p:cNvCxnSpPr>
          <p:nvPr/>
        </p:nvCxnSpPr>
        <p:spPr>
          <a:xfrm flipV="1">
            <a:off x="8001000" y="4648200"/>
            <a:ext cx="685800" cy="914400"/>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EF0D12CC-145C-492B-8DCE-3B9465E8E728}"/>
              </a:ext>
            </a:extLst>
          </p:cNvPr>
          <p:cNvCxnSpPr>
            <a:cxnSpLocks/>
            <a:stCxn id="8" idx="3"/>
            <a:endCxn id="5" idx="1"/>
          </p:cNvCxnSpPr>
          <p:nvPr/>
        </p:nvCxnSpPr>
        <p:spPr>
          <a:xfrm>
            <a:off x="8001000" y="2971800"/>
            <a:ext cx="685800" cy="0"/>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6C48D863-FDFB-4584-8D10-E330806EA3B9}"/>
              </a:ext>
            </a:extLst>
          </p:cNvPr>
          <p:cNvCxnSpPr>
            <a:cxnSpLocks/>
            <a:stCxn id="10" idx="3"/>
            <a:endCxn id="8" idx="1"/>
          </p:cNvCxnSpPr>
          <p:nvPr/>
        </p:nvCxnSpPr>
        <p:spPr>
          <a:xfrm>
            <a:off x="5791200" y="1600200"/>
            <a:ext cx="838200" cy="1371600"/>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3976626"/>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E55D4-8620-404E-9DDB-2D9666F14C21}"/>
              </a:ext>
            </a:extLst>
          </p:cNvPr>
          <p:cNvSpPr>
            <a:spLocks noGrp="1"/>
          </p:cNvSpPr>
          <p:nvPr>
            <p:ph type="title"/>
          </p:nvPr>
        </p:nvSpPr>
        <p:spPr/>
        <p:txBody>
          <a:bodyPr/>
          <a:lstStyle/>
          <a:p>
            <a:r>
              <a:rPr lang="en-US" dirty="0"/>
              <a:t>Slack</a:t>
            </a:r>
          </a:p>
        </p:txBody>
      </p:sp>
      <p:sp>
        <p:nvSpPr>
          <p:cNvPr id="3" name="Content Placeholder 2">
            <a:extLst>
              <a:ext uri="{FF2B5EF4-FFF2-40B4-BE49-F238E27FC236}">
                <a16:creationId xmlns:a16="http://schemas.microsoft.com/office/drawing/2014/main" id="{6623C716-BC56-4120-8F6A-67672298F3A0}"/>
              </a:ext>
            </a:extLst>
          </p:cNvPr>
          <p:cNvSpPr>
            <a:spLocks noGrp="1"/>
          </p:cNvSpPr>
          <p:nvPr>
            <p:ph idx="1"/>
          </p:nvPr>
        </p:nvSpPr>
        <p:spPr/>
        <p:txBody>
          <a:bodyPr/>
          <a:lstStyle/>
          <a:p>
            <a:r>
              <a:rPr lang="en-US" dirty="0"/>
              <a:t>For each task, the slack time </a:t>
            </a:r>
            <a:r>
              <a:rPr lang="en-US" i="1" dirty="0"/>
              <a:t>S</a:t>
            </a:r>
            <a:r>
              <a:rPr lang="en-US" dirty="0"/>
              <a:t> = </a:t>
            </a:r>
            <a:r>
              <a:rPr lang="en-US" i="1" dirty="0"/>
              <a:t>LF</a:t>
            </a:r>
            <a:r>
              <a:rPr lang="en-US" dirty="0"/>
              <a:t> – </a:t>
            </a:r>
            <a:r>
              <a:rPr lang="en-US" i="1" dirty="0"/>
              <a:t>EF</a:t>
            </a:r>
          </a:p>
          <a:p>
            <a:r>
              <a:rPr lang="en-US" dirty="0"/>
              <a:t>We can run through the graph and mark that as well</a:t>
            </a:r>
          </a:p>
          <a:p>
            <a:r>
              <a:rPr lang="en-US" dirty="0"/>
              <a:t>Nodes with no slack are on the critical path</a:t>
            </a:r>
          </a:p>
        </p:txBody>
      </p:sp>
    </p:spTree>
    <p:extLst>
      <p:ext uri="{BB962C8B-B14F-4D97-AF65-F5344CB8AC3E}">
        <p14:creationId xmlns:p14="http://schemas.microsoft.com/office/powerpoint/2010/main" val="664101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9007F-178E-456C-9191-FE9443C4361B}"/>
              </a:ext>
            </a:extLst>
          </p:cNvPr>
          <p:cNvSpPr>
            <a:spLocks noGrp="1"/>
          </p:cNvSpPr>
          <p:nvPr>
            <p:ph type="title"/>
          </p:nvPr>
        </p:nvSpPr>
        <p:spPr>
          <a:xfrm>
            <a:off x="8153400" y="228600"/>
            <a:ext cx="3657600" cy="1825752"/>
          </a:xfrm>
        </p:spPr>
        <p:txBody>
          <a:bodyPr>
            <a:normAutofit/>
          </a:bodyPr>
          <a:lstStyle/>
          <a:p>
            <a:pPr algn="r"/>
            <a:r>
              <a:rPr lang="en-US" dirty="0"/>
              <a:t>Final graph</a:t>
            </a:r>
            <a:br>
              <a:rPr lang="en-US" dirty="0"/>
            </a:br>
            <a:r>
              <a:rPr lang="en-US" dirty="0"/>
              <a:t>with slack</a:t>
            </a:r>
          </a:p>
        </p:txBody>
      </p:sp>
      <p:graphicFrame>
        <p:nvGraphicFramePr>
          <p:cNvPr id="4" name="Table 3">
            <a:extLst>
              <a:ext uri="{FF2B5EF4-FFF2-40B4-BE49-F238E27FC236}">
                <a16:creationId xmlns:a16="http://schemas.microsoft.com/office/drawing/2014/main" id="{CA0947F3-89E8-47BE-BFFA-E738246DDDA5}"/>
              </a:ext>
            </a:extLst>
          </p:cNvPr>
          <p:cNvGraphicFramePr>
            <a:graphicFrameLocks noGrp="1"/>
          </p:cNvGraphicFramePr>
          <p:nvPr>
            <p:extLst/>
          </p:nvPr>
        </p:nvGraphicFramePr>
        <p:xfrm>
          <a:off x="10668000" y="3200400"/>
          <a:ext cx="1371600" cy="1524000"/>
        </p:xfrm>
        <a:graphic>
          <a:graphicData uri="http://schemas.openxmlformats.org/drawingml/2006/table">
            <a:tbl>
              <a:tblPr>
                <a:tableStyleId>{5C22544A-7EE6-4342-B048-85BDC9FD1C3A}</a:tableStyleId>
              </a:tblPr>
              <a:tblGrid>
                <a:gridCol w="457200">
                  <a:extLst>
                    <a:ext uri="{9D8B030D-6E8A-4147-A177-3AD203B41FA5}">
                      <a16:colId xmlns:a16="http://schemas.microsoft.com/office/drawing/2014/main" val="1146530637"/>
                    </a:ext>
                  </a:extLst>
                </a:gridCol>
                <a:gridCol w="457200">
                  <a:extLst>
                    <a:ext uri="{9D8B030D-6E8A-4147-A177-3AD203B41FA5}">
                      <a16:colId xmlns:a16="http://schemas.microsoft.com/office/drawing/2014/main" val="4238631259"/>
                    </a:ext>
                  </a:extLst>
                </a:gridCol>
                <a:gridCol w="457200">
                  <a:extLst>
                    <a:ext uri="{9D8B030D-6E8A-4147-A177-3AD203B41FA5}">
                      <a16:colId xmlns:a16="http://schemas.microsoft.com/office/drawing/2014/main" val="2833130331"/>
                    </a:ext>
                  </a:extLst>
                </a:gridCol>
              </a:tblGrid>
              <a:tr h="381000">
                <a:tc gridSpan="3">
                  <a:txBody>
                    <a:bodyPr/>
                    <a:lstStyle/>
                    <a:p>
                      <a:pPr algn="ctr"/>
                      <a:r>
                        <a:rPr lang="en-US" b="1" i="1" dirty="0"/>
                        <a:t>1</a:t>
                      </a:r>
                    </a:p>
                  </a:txBody>
                  <a:tcPr anchor="b">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73035185"/>
                  </a:ext>
                </a:extLst>
              </a:tr>
              <a:tr h="381000">
                <a:tc>
                  <a:txBody>
                    <a:bodyPr/>
                    <a:lstStyle/>
                    <a:p>
                      <a:pPr algn="ctr"/>
                      <a:r>
                        <a:rPr lang="en-US" dirty="0"/>
                        <a:t>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rowSpan="2">
                  <a:txBody>
                    <a:bodyPr/>
                    <a:lstStyle/>
                    <a:p>
                      <a:pPr algn="ctr"/>
                      <a:r>
                        <a:rPr lang="en-US" dirty="0"/>
                        <a:t>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lang="en-US" dirty="0"/>
                        <a:t>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3592117481"/>
                  </a:ext>
                </a:extLst>
              </a:tr>
              <a:tr h="381000">
                <a:tc>
                  <a:txBody>
                    <a:bodyPr/>
                    <a:lstStyle/>
                    <a:p>
                      <a:pPr algn="ctr"/>
                      <a:r>
                        <a:rPr lang="en-US" dirty="0"/>
                        <a:t>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vMerge="1">
                  <a:txBody>
                    <a:bodyPr/>
                    <a:lstStyle/>
                    <a:p>
                      <a:endParaRPr lang="en-US" dirty="0"/>
                    </a:p>
                  </a:txBody>
                  <a:tcPr/>
                </a:tc>
                <a:tc>
                  <a:txBody>
                    <a:bodyPr/>
                    <a:lstStyle/>
                    <a:p>
                      <a:pPr algn="ctr"/>
                      <a:r>
                        <a:rPr lang="en-US" dirty="0"/>
                        <a:t>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605691035"/>
                  </a:ext>
                </a:extLst>
              </a:tr>
              <a:tr h="381000">
                <a:tc gridSpan="3">
                  <a:txBody>
                    <a:bodyPr/>
                    <a:lstStyle/>
                    <a:p>
                      <a:r>
                        <a:rPr lang="en-US" b="1" dirty="0"/>
                        <a:t>0</a:t>
                      </a:r>
                    </a:p>
                  </a:txBody>
                  <a:tcPr>
                    <a:lnT w="12700" cap="flat" cmpd="sng" algn="ctr">
                      <a:solidFill>
                        <a:schemeClr val="tx1"/>
                      </a:solidFill>
                      <a:prstDash val="solid"/>
                      <a:round/>
                      <a:headEnd type="none" w="med" len="med"/>
                      <a:tailEnd type="none" w="med" len="med"/>
                    </a:lnT>
                    <a:noFill/>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2327544745"/>
                  </a:ext>
                </a:extLst>
              </a:tr>
            </a:tbl>
          </a:graphicData>
        </a:graphic>
      </p:graphicFrame>
      <p:graphicFrame>
        <p:nvGraphicFramePr>
          <p:cNvPr id="5" name="Table 4">
            <a:extLst>
              <a:ext uri="{FF2B5EF4-FFF2-40B4-BE49-F238E27FC236}">
                <a16:creationId xmlns:a16="http://schemas.microsoft.com/office/drawing/2014/main" id="{546205AE-7636-4B24-8191-C0E4A6ABD472}"/>
              </a:ext>
            </a:extLst>
          </p:cNvPr>
          <p:cNvGraphicFramePr>
            <a:graphicFrameLocks noGrp="1"/>
          </p:cNvGraphicFramePr>
          <p:nvPr>
            <p:extLst/>
          </p:nvPr>
        </p:nvGraphicFramePr>
        <p:xfrm>
          <a:off x="8686800" y="2209800"/>
          <a:ext cx="1371600" cy="1524000"/>
        </p:xfrm>
        <a:graphic>
          <a:graphicData uri="http://schemas.openxmlformats.org/drawingml/2006/table">
            <a:tbl>
              <a:tblPr>
                <a:tableStyleId>{5C22544A-7EE6-4342-B048-85BDC9FD1C3A}</a:tableStyleId>
              </a:tblPr>
              <a:tblGrid>
                <a:gridCol w="457200">
                  <a:extLst>
                    <a:ext uri="{9D8B030D-6E8A-4147-A177-3AD203B41FA5}">
                      <a16:colId xmlns:a16="http://schemas.microsoft.com/office/drawing/2014/main" val="1146530637"/>
                    </a:ext>
                  </a:extLst>
                </a:gridCol>
                <a:gridCol w="457200">
                  <a:extLst>
                    <a:ext uri="{9D8B030D-6E8A-4147-A177-3AD203B41FA5}">
                      <a16:colId xmlns:a16="http://schemas.microsoft.com/office/drawing/2014/main" val="4238631259"/>
                    </a:ext>
                  </a:extLst>
                </a:gridCol>
                <a:gridCol w="457200">
                  <a:extLst>
                    <a:ext uri="{9D8B030D-6E8A-4147-A177-3AD203B41FA5}">
                      <a16:colId xmlns:a16="http://schemas.microsoft.com/office/drawing/2014/main" val="2833130331"/>
                    </a:ext>
                  </a:extLst>
                </a:gridCol>
              </a:tblGrid>
              <a:tr h="381000">
                <a:tc gridSpan="3">
                  <a:txBody>
                    <a:bodyPr/>
                    <a:lstStyle/>
                    <a:p>
                      <a:pPr algn="ctr"/>
                      <a:r>
                        <a:rPr lang="en-US" b="1" i="1" dirty="0"/>
                        <a:t>4</a:t>
                      </a:r>
                    </a:p>
                  </a:txBody>
                  <a:tcPr anchor="b">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73035185"/>
                  </a:ext>
                </a:extLst>
              </a:tr>
              <a:tr h="381000">
                <a:tc>
                  <a:txBody>
                    <a:bodyPr/>
                    <a:lstStyle/>
                    <a:p>
                      <a:pPr algn="ctr"/>
                      <a:r>
                        <a:rPr lang="en-US" dirty="0"/>
                        <a:t>19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rowSpan="2">
                  <a:txBody>
                    <a:bodyPr/>
                    <a:lstStyle/>
                    <a:p>
                      <a:pPr algn="ctr"/>
                      <a:r>
                        <a:rPr lang="en-US" dirty="0"/>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lang="en-US" dirty="0"/>
                        <a:t>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3592117481"/>
                  </a:ext>
                </a:extLst>
              </a:tr>
              <a:tr h="381000">
                <a:tc>
                  <a:txBody>
                    <a:bodyPr/>
                    <a:lstStyle/>
                    <a:p>
                      <a:pPr algn="ctr"/>
                      <a:r>
                        <a:rPr lang="en-US" dirty="0"/>
                        <a:t>19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vMerge="1">
                  <a:txBody>
                    <a:bodyPr/>
                    <a:lstStyle/>
                    <a:p>
                      <a:endParaRPr lang="en-US" dirty="0"/>
                    </a:p>
                  </a:txBody>
                  <a:tcPr/>
                </a:tc>
                <a:tc>
                  <a:txBody>
                    <a:bodyPr/>
                    <a:lstStyle/>
                    <a:p>
                      <a:pPr algn="ctr"/>
                      <a:r>
                        <a:rPr lang="en-US" dirty="0"/>
                        <a:t>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605691035"/>
                  </a:ext>
                </a:extLst>
              </a:tr>
              <a:tr h="381000">
                <a:tc gridSpan="3">
                  <a:txBody>
                    <a:bodyPr/>
                    <a:lstStyle/>
                    <a:p>
                      <a:r>
                        <a:rPr lang="en-US" b="1" dirty="0"/>
                        <a:t>0</a:t>
                      </a:r>
                    </a:p>
                  </a:txBody>
                  <a:tcPr>
                    <a:lnT w="12700" cap="flat" cmpd="sng" algn="ctr">
                      <a:solidFill>
                        <a:schemeClr val="tx1"/>
                      </a:solidFill>
                      <a:prstDash val="solid"/>
                      <a:round/>
                      <a:headEnd type="none" w="med" len="med"/>
                      <a:tailEnd type="none" w="med" len="med"/>
                    </a:lnT>
                    <a:noFill/>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2327544745"/>
                  </a:ext>
                </a:extLst>
              </a:tr>
            </a:tbl>
          </a:graphicData>
        </a:graphic>
      </p:graphicFrame>
      <p:graphicFrame>
        <p:nvGraphicFramePr>
          <p:cNvPr id="6" name="Table 5">
            <a:extLst>
              <a:ext uri="{FF2B5EF4-FFF2-40B4-BE49-F238E27FC236}">
                <a16:creationId xmlns:a16="http://schemas.microsoft.com/office/drawing/2014/main" id="{B308D3F0-5023-4043-B0BA-1BB4730E26E4}"/>
              </a:ext>
            </a:extLst>
          </p:cNvPr>
          <p:cNvGraphicFramePr>
            <a:graphicFrameLocks noGrp="1"/>
          </p:cNvGraphicFramePr>
          <p:nvPr>
            <p:extLst/>
          </p:nvPr>
        </p:nvGraphicFramePr>
        <p:xfrm>
          <a:off x="8686800" y="3886200"/>
          <a:ext cx="1371600" cy="1524000"/>
        </p:xfrm>
        <a:graphic>
          <a:graphicData uri="http://schemas.openxmlformats.org/drawingml/2006/table">
            <a:tbl>
              <a:tblPr>
                <a:tableStyleId>{5C22544A-7EE6-4342-B048-85BDC9FD1C3A}</a:tableStyleId>
              </a:tblPr>
              <a:tblGrid>
                <a:gridCol w="457200">
                  <a:extLst>
                    <a:ext uri="{9D8B030D-6E8A-4147-A177-3AD203B41FA5}">
                      <a16:colId xmlns:a16="http://schemas.microsoft.com/office/drawing/2014/main" val="1146530637"/>
                    </a:ext>
                  </a:extLst>
                </a:gridCol>
                <a:gridCol w="457200">
                  <a:extLst>
                    <a:ext uri="{9D8B030D-6E8A-4147-A177-3AD203B41FA5}">
                      <a16:colId xmlns:a16="http://schemas.microsoft.com/office/drawing/2014/main" val="4238631259"/>
                    </a:ext>
                  </a:extLst>
                </a:gridCol>
                <a:gridCol w="457200">
                  <a:extLst>
                    <a:ext uri="{9D8B030D-6E8A-4147-A177-3AD203B41FA5}">
                      <a16:colId xmlns:a16="http://schemas.microsoft.com/office/drawing/2014/main" val="2833130331"/>
                    </a:ext>
                  </a:extLst>
                </a:gridCol>
              </a:tblGrid>
              <a:tr h="381000">
                <a:tc gridSpan="3">
                  <a:txBody>
                    <a:bodyPr/>
                    <a:lstStyle/>
                    <a:p>
                      <a:pPr algn="ctr"/>
                      <a:r>
                        <a:rPr lang="en-US" b="1" i="1" dirty="0"/>
                        <a:t>2</a:t>
                      </a:r>
                    </a:p>
                  </a:txBody>
                  <a:tcPr anchor="b">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73035185"/>
                  </a:ext>
                </a:extLst>
              </a:tr>
              <a:tr h="381000">
                <a:tc>
                  <a:txBody>
                    <a:bodyPr/>
                    <a:lstStyle/>
                    <a:p>
                      <a:pPr algn="ctr"/>
                      <a:r>
                        <a:rPr lang="en-US" dirty="0"/>
                        <a:t>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r>
                        <a:rPr lang="en-US" dirty="0"/>
                        <a:t>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t>19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92117481"/>
                  </a:ext>
                </a:extLst>
              </a:tr>
              <a:tr h="381000">
                <a:tc>
                  <a:txBody>
                    <a:bodyPr/>
                    <a:lstStyle/>
                    <a:p>
                      <a:pPr algn="ctr"/>
                      <a:r>
                        <a:rPr lang="en-US" dirty="0"/>
                        <a:t>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dirty="0"/>
                    </a:p>
                  </a:txBody>
                  <a:tcPr/>
                </a:tc>
                <a:tc>
                  <a:txBody>
                    <a:bodyPr/>
                    <a:lstStyle/>
                    <a:p>
                      <a:pPr algn="ctr"/>
                      <a:r>
                        <a:rPr lang="en-US" dirty="0"/>
                        <a:t>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05691035"/>
                  </a:ext>
                </a:extLst>
              </a:tr>
              <a:tr h="381000">
                <a:tc gridSpan="3">
                  <a:txBody>
                    <a:bodyPr/>
                    <a:lstStyle/>
                    <a:p>
                      <a:r>
                        <a:rPr lang="en-US" b="1" dirty="0"/>
                        <a:t>4</a:t>
                      </a:r>
                    </a:p>
                  </a:txBody>
                  <a:tcPr>
                    <a:lnT w="12700" cap="flat" cmpd="sng" algn="ctr">
                      <a:solidFill>
                        <a:schemeClr val="tx1"/>
                      </a:solidFill>
                      <a:prstDash val="solid"/>
                      <a:round/>
                      <a:headEnd type="none" w="med" len="med"/>
                      <a:tailEnd type="none" w="med" len="med"/>
                    </a:lnT>
                    <a:noFill/>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2327544745"/>
                  </a:ext>
                </a:extLst>
              </a:tr>
            </a:tbl>
          </a:graphicData>
        </a:graphic>
      </p:graphicFrame>
      <p:graphicFrame>
        <p:nvGraphicFramePr>
          <p:cNvPr id="7" name="Table 6">
            <a:extLst>
              <a:ext uri="{FF2B5EF4-FFF2-40B4-BE49-F238E27FC236}">
                <a16:creationId xmlns:a16="http://schemas.microsoft.com/office/drawing/2014/main" id="{C0733467-E8A9-4457-A4A6-B59F6CD472FD}"/>
              </a:ext>
            </a:extLst>
          </p:cNvPr>
          <p:cNvGraphicFramePr>
            <a:graphicFrameLocks noGrp="1"/>
          </p:cNvGraphicFramePr>
          <p:nvPr>
            <p:extLst/>
          </p:nvPr>
        </p:nvGraphicFramePr>
        <p:xfrm>
          <a:off x="6629400" y="76200"/>
          <a:ext cx="1371600" cy="1524000"/>
        </p:xfrm>
        <a:graphic>
          <a:graphicData uri="http://schemas.openxmlformats.org/drawingml/2006/table">
            <a:tbl>
              <a:tblPr>
                <a:tableStyleId>{5C22544A-7EE6-4342-B048-85BDC9FD1C3A}</a:tableStyleId>
              </a:tblPr>
              <a:tblGrid>
                <a:gridCol w="457200">
                  <a:extLst>
                    <a:ext uri="{9D8B030D-6E8A-4147-A177-3AD203B41FA5}">
                      <a16:colId xmlns:a16="http://schemas.microsoft.com/office/drawing/2014/main" val="1146530637"/>
                    </a:ext>
                  </a:extLst>
                </a:gridCol>
                <a:gridCol w="457200">
                  <a:extLst>
                    <a:ext uri="{9D8B030D-6E8A-4147-A177-3AD203B41FA5}">
                      <a16:colId xmlns:a16="http://schemas.microsoft.com/office/drawing/2014/main" val="4238631259"/>
                    </a:ext>
                  </a:extLst>
                </a:gridCol>
                <a:gridCol w="457200">
                  <a:extLst>
                    <a:ext uri="{9D8B030D-6E8A-4147-A177-3AD203B41FA5}">
                      <a16:colId xmlns:a16="http://schemas.microsoft.com/office/drawing/2014/main" val="2833130331"/>
                    </a:ext>
                  </a:extLst>
                </a:gridCol>
              </a:tblGrid>
              <a:tr h="381000">
                <a:tc gridSpan="3">
                  <a:txBody>
                    <a:bodyPr/>
                    <a:lstStyle/>
                    <a:p>
                      <a:pPr algn="ctr"/>
                      <a:r>
                        <a:rPr lang="en-US" b="1" i="1" dirty="0"/>
                        <a:t>3</a:t>
                      </a:r>
                    </a:p>
                  </a:txBody>
                  <a:tcPr anchor="b">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73035185"/>
                  </a:ext>
                </a:extLst>
              </a:tr>
              <a:tr h="381000">
                <a:tc>
                  <a:txBody>
                    <a:bodyPr/>
                    <a:lstStyle/>
                    <a:p>
                      <a:pPr algn="ctr"/>
                      <a:r>
                        <a:rPr lang="en-US" dirty="0"/>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r>
                        <a:rPr lang="en-US" dirty="0"/>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t>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92117481"/>
                  </a:ext>
                </a:extLst>
              </a:tr>
              <a:tr h="381000">
                <a:tc>
                  <a:txBody>
                    <a:bodyPr/>
                    <a:lstStyle/>
                    <a:p>
                      <a:pPr algn="ctr"/>
                      <a:r>
                        <a:rPr lang="en-US" dirty="0"/>
                        <a:t>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dirty="0"/>
                    </a:p>
                  </a:txBody>
                  <a:tcPr/>
                </a:tc>
                <a:tc>
                  <a:txBody>
                    <a:bodyPr/>
                    <a:lstStyle/>
                    <a:p>
                      <a:pPr algn="ctr"/>
                      <a:r>
                        <a:rPr lang="en-US" dirty="0"/>
                        <a:t>19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05691035"/>
                  </a:ext>
                </a:extLst>
              </a:tr>
              <a:tr h="381000">
                <a:tc gridSpan="3">
                  <a:txBody>
                    <a:bodyPr/>
                    <a:lstStyle/>
                    <a:p>
                      <a:r>
                        <a:rPr lang="en-US" b="1" dirty="0"/>
                        <a:t>5</a:t>
                      </a:r>
                    </a:p>
                  </a:txBody>
                  <a:tcPr>
                    <a:lnT w="12700" cap="flat" cmpd="sng" algn="ctr">
                      <a:solidFill>
                        <a:schemeClr val="tx1"/>
                      </a:solidFill>
                      <a:prstDash val="solid"/>
                      <a:round/>
                      <a:headEnd type="none" w="med" len="med"/>
                      <a:tailEnd type="none" w="med" len="med"/>
                    </a:lnT>
                    <a:noFill/>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2327544745"/>
                  </a:ext>
                </a:extLst>
              </a:tr>
            </a:tbl>
          </a:graphicData>
        </a:graphic>
      </p:graphicFrame>
      <p:graphicFrame>
        <p:nvGraphicFramePr>
          <p:cNvPr id="8" name="Table 7">
            <a:extLst>
              <a:ext uri="{FF2B5EF4-FFF2-40B4-BE49-F238E27FC236}">
                <a16:creationId xmlns:a16="http://schemas.microsoft.com/office/drawing/2014/main" id="{ED4EF69E-8F7C-4B9C-8F08-0190BB57C3BE}"/>
              </a:ext>
            </a:extLst>
          </p:cNvPr>
          <p:cNvGraphicFramePr>
            <a:graphicFrameLocks noGrp="1"/>
          </p:cNvGraphicFramePr>
          <p:nvPr>
            <p:extLst/>
          </p:nvPr>
        </p:nvGraphicFramePr>
        <p:xfrm>
          <a:off x="6629400" y="2209800"/>
          <a:ext cx="1371600" cy="1524000"/>
        </p:xfrm>
        <a:graphic>
          <a:graphicData uri="http://schemas.openxmlformats.org/drawingml/2006/table">
            <a:tbl>
              <a:tblPr>
                <a:tableStyleId>{5C22544A-7EE6-4342-B048-85BDC9FD1C3A}</a:tableStyleId>
              </a:tblPr>
              <a:tblGrid>
                <a:gridCol w="457200">
                  <a:extLst>
                    <a:ext uri="{9D8B030D-6E8A-4147-A177-3AD203B41FA5}">
                      <a16:colId xmlns:a16="http://schemas.microsoft.com/office/drawing/2014/main" val="1146530637"/>
                    </a:ext>
                  </a:extLst>
                </a:gridCol>
                <a:gridCol w="457200">
                  <a:extLst>
                    <a:ext uri="{9D8B030D-6E8A-4147-A177-3AD203B41FA5}">
                      <a16:colId xmlns:a16="http://schemas.microsoft.com/office/drawing/2014/main" val="4238631259"/>
                    </a:ext>
                  </a:extLst>
                </a:gridCol>
                <a:gridCol w="457200">
                  <a:extLst>
                    <a:ext uri="{9D8B030D-6E8A-4147-A177-3AD203B41FA5}">
                      <a16:colId xmlns:a16="http://schemas.microsoft.com/office/drawing/2014/main" val="2833130331"/>
                    </a:ext>
                  </a:extLst>
                </a:gridCol>
              </a:tblGrid>
              <a:tr h="381000">
                <a:tc gridSpan="3">
                  <a:txBody>
                    <a:bodyPr/>
                    <a:lstStyle/>
                    <a:p>
                      <a:pPr algn="ctr"/>
                      <a:r>
                        <a:rPr lang="en-US" b="1" i="1" dirty="0"/>
                        <a:t>4</a:t>
                      </a:r>
                    </a:p>
                  </a:txBody>
                  <a:tcPr anchor="b">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73035185"/>
                  </a:ext>
                </a:extLst>
              </a:tr>
              <a:tr h="381000">
                <a:tc>
                  <a:txBody>
                    <a:bodyPr/>
                    <a:lstStyle/>
                    <a:p>
                      <a:pPr algn="ctr"/>
                      <a:r>
                        <a:rPr lang="en-US" dirty="0"/>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rowSpan="2">
                  <a:txBody>
                    <a:bodyPr/>
                    <a:lstStyle/>
                    <a:p>
                      <a:pPr algn="ctr"/>
                      <a:r>
                        <a:rPr lang="en-US" dirty="0"/>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lang="en-US" dirty="0"/>
                        <a:t>19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3592117481"/>
                  </a:ext>
                </a:extLst>
              </a:tr>
              <a:tr h="381000">
                <a:tc>
                  <a:txBody>
                    <a:bodyPr/>
                    <a:lstStyle/>
                    <a:p>
                      <a:pPr algn="ctr"/>
                      <a:r>
                        <a:rPr lang="en-US" dirty="0"/>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vMerge="1">
                  <a:txBody>
                    <a:bodyPr/>
                    <a:lstStyle/>
                    <a:p>
                      <a:endParaRPr lang="en-US" dirty="0"/>
                    </a:p>
                  </a:txBody>
                  <a:tcPr/>
                </a:tc>
                <a:tc>
                  <a:txBody>
                    <a:bodyPr/>
                    <a:lstStyle/>
                    <a:p>
                      <a:pPr algn="ctr"/>
                      <a:r>
                        <a:rPr lang="en-US" dirty="0"/>
                        <a:t>19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605691035"/>
                  </a:ext>
                </a:extLst>
              </a:tr>
              <a:tr h="381000">
                <a:tc gridSpan="3">
                  <a:txBody>
                    <a:bodyPr/>
                    <a:lstStyle/>
                    <a:p>
                      <a:r>
                        <a:rPr lang="en-US" b="1" dirty="0"/>
                        <a:t>0</a:t>
                      </a:r>
                    </a:p>
                  </a:txBody>
                  <a:tcPr>
                    <a:lnT w="12700" cap="flat" cmpd="sng" algn="ctr">
                      <a:solidFill>
                        <a:schemeClr val="tx1"/>
                      </a:solidFill>
                      <a:prstDash val="solid"/>
                      <a:round/>
                      <a:headEnd type="none" w="med" len="med"/>
                      <a:tailEnd type="none" w="med" len="med"/>
                    </a:lnT>
                    <a:noFill/>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2327544745"/>
                  </a:ext>
                </a:extLst>
              </a:tr>
            </a:tbl>
          </a:graphicData>
        </a:graphic>
      </p:graphicFrame>
      <p:graphicFrame>
        <p:nvGraphicFramePr>
          <p:cNvPr id="9" name="Table 8">
            <a:extLst>
              <a:ext uri="{FF2B5EF4-FFF2-40B4-BE49-F238E27FC236}">
                <a16:creationId xmlns:a16="http://schemas.microsoft.com/office/drawing/2014/main" id="{B98E1455-C25D-4628-BEC5-55067A7B8927}"/>
              </a:ext>
            </a:extLst>
          </p:cNvPr>
          <p:cNvGraphicFramePr>
            <a:graphicFrameLocks noGrp="1"/>
          </p:cNvGraphicFramePr>
          <p:nvPr>
            <p:extLst/>
          </p:nvPr>
        </p:nvGraphicFramePr>
        <p:xfrm>
          <a:off x="6629400" y="4800600"/>
          <a:ext cx="1371600" cy="1524000"/>
        </p:xfrm>
        <a:graphic>
          <a:graphicData uri="http://schemas.openxmlformats.org/drawingml/2006/table">
            <a:tbl>
              <a:tblPr>
                <a:tableStyleId>{5C22544A-7EE6-4342-B048-85BDC9FD1C3A}</a:tableStyleId>
              </a:tblPr>
              <a:tblGrid>
                <a:gridCol w="457200">
                  <a:extLst>
                    <a:ext uri="{9D8B030D-6E8A-4147-A177-3AD203B41FA5}">
                      <a16:colId xmlns:a16="http://schemas.microsoft.com/office/drawing/2014/main" val="1146530637"/>
                    </a:ext>
                  </a:extLst>
                </a:gridCol>
                <a:gridCol w="457200">
                  <a:extLst>
                    <a:ext uri="{9D8B030D-6E8A-4147-A177-3AD203B41FA5}">
                      <a16:colId xmlns:a16="http://schemas.microsoft.com/office/drawing/2014/main" val="4238631259"/>
                    </a:ext>
                  </a:extLst>
                </a:gridCol>
                <a:gridCol w="457200">
                  <a:extLst>
                    <a:ext uri="{9D8B030D-6E8A-4147-A177-3AD203B41FA5}">
                      <a16:colId xmlns:a16="http://schemas.microsoft.com/office/drawing/2014/main" val="2833130331"/>
                    </a:ext>
                  </a:extLst>
                </a:gridCol>
              </a:tblGrid>
              <a:tr h="381000">
                <a:tc gridSpan="3">
                  <a:txBody>
                    <a:bodyPr/>
                    <a:lstStyle/>
                    <a:p>
                      <a:pPr algn="ctr"/>
                      <a:r>
                        <a:rPr lang="en-US" b="1" i="1" dirty="0"/>
                        <a:t>1</a:t>
                      </a:r>
                    </a:p>
                  </a:txBody>
                  <a:tcPr anchor="b">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73035185"/>
                  </a:ext>
                </a:extLst>
              </a:tr>
              <a:tr h="381000">
                <a:tc>
                  <a:txBody>
                    <a:bodyPr/>
                    <a:lstStyle/>
                    <a:p>
                      <a:pPr algn="ctr"/>
                      <a:r>
                        <a:rPr lang="en-US" dirty="0"/>
                        <a:t>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r>
                        <a:rPr lang="en-US" dirty="0"/>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t>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92117481"/>
                  </a:ext>
                </a:extLst>
              </a:tr>
              <a:tr h="381000">
                <a:tc>
                  <a:txBody>
                    <a:bodyPr/>
                    <a:lstStyle/>
                    <a:p>
                      <a:pPr algn="ctr"/>
                      <a:r>
                        <a:rPr lang="en-US" dirty="0"/>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dirty="0"/>
                    </a:p>
                  </a:txBody>
                  <a:tcPr/>
                </a:tc>
                <a:tc>
                  <a:txBody>
                    <a:bodyPr/>
                    <a:lstStyle/>
                    <a:p>
                      <a:pPr algn="ctr"/>
                      <a:r>
                        <a:rPr lang="en-US" dirty="0"/>
                        <a:t>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05691035"/>
                  </a:ext>
                </a:extLst>
              </a:tr>
              <a:tr h="381000">
                <a:tc gridSpan="3">
                  <a:txBody>
                    <a:bodyPr/>
                    <a:lstStyle/>
                    <a:p>
                      <a:r>
                        <a:rPr lang="en-US" b="1" dirty="0"/>
                        <a:t>4</a:t>
                      </a:r>
                    </a:p>
                  </a:txBody>
                  <a:tcPr>
                    <a:lnT w="12700" cap="flat" cmpd="sng" algn="ctr">
                      <a:solidFill>
                        <a:schemeClr val="tx1"/>
                      </a:solidFill>
                      <a:prstDash val="solid"/>
                      <a:round/>
                      <a:headEnd type="none" w="med" len="med"/>
                      <a:tailEnd type="none" w="med" len="med"/>
                    </a:lnT>
                    <a:noFill/>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2327544745"/>
                  </a:ext>
                </a:extLst>
              </a:tr>
            </a:tbl>
          </a:graphicData>
        </a:graphic>
      </p:graphicFrame>
      <p:graphicFrame>
        <p:nvGraphicFramePr>
          <p:cNvPr id="10" name="Table 9">
            <a:extLst>
              <a:ext uri="{FF2B5EF4-FFF2-40B4-BE49-F238E27FC236}">
                <a16:creationId xmlns:a16="http://schemas.microsoft.com/office/drawing/2014/main" id="{602C267C-83EF-4DE7-86B4-8830941E89E2}"/>
              </a:ext>
            </a:extLst>
          </p:cNvPr>
          <p:cNvGraphicFramePr>
            <a:graphicFrameLocks noGrp="1"/>
          </p:cNvGraphicFramePr>
          <p:nvPr>
            <p:extLst/>
          </p:nvPr>
        </p:nvGraphicFramePr>
        <p:xfrm>
          <a:off x="4419600" y="838200"/>
          <a:ext cx="1371600" cy="1524000"/>
        </p:xfrm>
        <a:graphic>
          <a:graphicData uri="http://schemas.openxmlformats.org/drawingml/2006/table">
            <a:tbl>
              <a:tblPr>
                <a:tableStyleId>{5C22544A-7EE6-4342-B048-85BDC9FD1C3A}</a:tableStyleId>
              </a:tblPr>
              <a:tblGrid>
                <a:gridCol w="457200">
                  <a:extLst>
                    <a:ext uri="{9D8B030D-6E8A-4147-A177-3AD203B41FA5}">
                      <a16:colId xmlns:a16="http://schemas.microsoft.com/office/drawing/2014/main" val="1146530637"/>
                    </a:ext>
                  </a:extLst>
                </a:gridCol>
                <a:gridCol w="457200">
                  <a:extLst>
                    <a:ext uri="{9D8B030D-6E8A-4147-A177-3AD203B41FA5}">
                      <a16:colId xmlns:a16="http://schemas.microsoft.com/office/drawing/2014/main" val="4238631259"/>
                    </a:ext>
                  </a:extLst>
                </a:gridCol>
                <a:gridCol w="457200">
                  <a:extLst>
                    <a:ext uri="{9D8B030D-6E8A-4147-A177-3AD203B41FA5}">
                      <a16:colId xmlns:a16="http://schemas.microsoft.com/office/drawing/2014/main" val="2833130331"/>
                    </a:ext>
                  </a:extLst>
                </a:gridCol>
              </a:tblGrid>
              <a:tr h="381000">
                <a:tc gridSpan="3">
                  <a:txBody>
                    <a:bodyPr/>
                    <a:lstStyle/>
                    <a:p>
                      <a:pPr algn="ctr"/>
                      <a:r>
                        <a:rPr lang="en-US" b="1" i="1" dirty="0"/>
                        <a:t>4</a:t>
                      </a:r>
                    </a:p>
                  </a:txBody>
                  <a:tcPr anchor="b">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73035185"/>
                  </a:ext>
                </a:extLst>
              </a:tr>
              <a:tr h="381000">
                <a:tc>
                  <a:txBody>
                    <a:bodyPr/>
                    <a:lstStyle/>
                    <a:p>
                      <a:pPr algn="ctr"/>
                      <a:r>
                        <a:rPr lang="en-US" dirty="0"/>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rowSpan="2">
                  <a:txBody>
                    <a:bodyPr/>
                    <a:lstStyle/>
                    <a:p>
                      <a:pPr algn="ctr"/>
                      <a:r>
                        <a:rPr lang="en-US" dirty="0"/>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lang="en-US" dirty="0"/>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3592117481"/>
                  </a:ext>
                </a:extLst>
              </a:tr>
              <a:tr h="381000">
                <a:tc>
                  <a:txBody>
                    <a:bodyPr/>
                    <a:lstStyle/>
                    <a:p>
                      <a:pPr algn="ctr"/>
                      <a:r>
                        <a:rPr lang="en-US" dirty="0"/>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vMerge="1">
                  <a:txBody>
                    <a:bodyPr/>
                    <a:lstStyle/>
                    <a:p>
                      <a:endParaRPr lang="en-US" dirty="0"/>
                    </a:p>
                  </a:txBody>
                  <a:tcPr/>
                </a:tc>
                <a:tc>
                  <a:txBody>
                    <a:bodyPr/>
                    <a:lstStyle/>
                    <a:p>
                      <a:pPr algn="ctr"/>
                      <a:r>
                        <a:rPr lang="en-US" dirty="0"/>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605691035"/>
                  </a:ext>
                </a:extLst>
              </a:tr>
              <a:tr h="381000">
                <a:tc gridSpan="3">
                  <a:txBody>
                    <a:bodyPr/>
                    <a:lstStyle/>
                    <a:p>
                      <a:r>
                        <a:rPr lang="en-US" b="1" dirty="0"/>
                        <a:t>0</a:t>
                      </a:r>
                    </a:p>
                  </a:txBody>
                  <a:tcPr>
                    <a:lnT w="12700" cap="flat" cmpd="sng" algn="ctr">
                      <a:solidFill>
                        <a:schemeClr val="tx1"/>
                      </a:solidFill>
                      <a:prstDash val="solid"/>
                      <a:round/>
                      <a:headEnd type="none" w="med" len="med"/>
                      <a:tailEnd type="none" w="med" len="med"/>
                    </a:lnT>
                    <a:noFill/>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2327544745"/>
                  </a:ext>
                </a:extLst>
              </a:tr>
            </a:tbl>
          </a:graphicData>
        </a:graphic>
      </p:graphicFrame>
      <p:graphicFrame>
        <p:nvGraphicFramePr>
          <p:cNvPr id="11" name="Table 10">
            <a:extLst>
              <a:ext uri="{FF2B5EF4-FFF2-40B4-BE49-F238E27FC236}">
                <a16:creationId xmlns:a16="http://schemas.microsoft.com/office/drawing/2014/main" id="{3312900E-8835-4A10-9D6F-AC2956E889A5}"/>
              </a:ext>
            </a:extLst>
          </p:cNvPr>
          <p:cNvGraphicFramePr>
            <a:graphicFrameLocks noGrp="1"/>
          </p:cNvGraphicFramePr>
          <p:nvPr>
            <p:extLst/>
          </p:nvPr>
        </p:nvGraphicFramePr>
        <p:xfrm>
          <a:off x="4419600" y="2209800"/>
          <a:ext cx="1371600" cy="1524000"/>
        </p:xfrm>
        <a:graphic>
          <a:graphicData uri="http://schemas.openxmlformats.org/drawingml/2006/table">
            <a:tbl>
              <a:tblPr>
                <a:tableStyleId>{5C22544A-7EE6-4342-B048-85BDC9FD1C3A}</a:tableStyleId>
              </a:tblPr>
              <a:tblGrid>
                <a:gridCol w="457200">
                  <a:extLst>
                    <a:ext uri="{9D8B030D-6E8A-4147-A177-3AD203B41FA5}">
                      <a16:colId xmlns:a16="http://schemas.microsoft.com/office/drawing/2014/main" val="1146530637"/>
                    </a:ext>
                  </a:extLst>
                </a:gridCol>
                <a:gridCol w="457200">
                  <a:extLst>
                    <a:ext uri="{9D8B030D-6E8A-4147-A177-3AD203B41FA5}">
                      <a16:colId xmlns:a16="http://schemas.microsoft.com/office/drawing/2014/main" val="4238631259"/>
                    </a:ext>
                  </a:extLst>
                </a:gridCol>
                <a:gridCol w="457200">
                  <a:extLst>
                    <a:ext uri="{9D8B030D-6E8A-4147-A177-3AD203B41FA5}">
                      <a16:colId xmlns:a16="http://schemas.microsoft.com/office/drawing/2014/main" val="2833130331"/>
                    </a:ext>
                  </a:extLst>
                </a:gridCol>
              </a:tblGrid>
              <a:tr h="381000">
                <a:tc gridSpan="3">
                  <a:txBody>
                    <a:bodyPr/>
                    <a:lstStyle/>
                    <a:p>
                      <a:pPr algn="ctr"/>
                      <a:r>
                        <a:rPr lang="en-US" b="1" i="1" dirty="0"/>
                        <a:t>1</a:t>
                      </a:r>
                    </a:p>
                  </a:txBody>
                  <a:tcPr anchor="b">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73035185"/>
                  </a:ext>
                </a:extLst>
              </a:tr>
              <a:tr h="381000">
                <a:tc>
                  <a:txBody>
                    <a:bodyPr/>
                    <a:lstStyle/>
                    <a:p>
                      <a:pPr algn="ctr"/>
                      <a:r>
                        <a:rPr lang="en-US" dirty="0"/>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r>
                        <a:rPr lang="en-US" dirty="0"/>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t>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92117481"/>
                  </a:ext>
                </a:extLst>
              </a:tr>
              <a:tr h="381000">
                <a:tc>
                  <a:txBody>
                    <a:bodyPr/>
                    <a:lstStyle/>
                    <a:p>
                      <a:pPr algn="ctr"/>
                      <a:r>
                        <a:rPr lang="en-US" dirty="0"/>
                        <a:t>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dirty="0"/>
                    </a:p>
                  </a:txBody>
                  <a:tcPr/>
                </a:tc>
                <a:tc>
                  <a:txBody>
                    <a:bodyPr/>
                    <a:lstStyle/>
                    <a:p>
                      <a:pPr algn="ctr"/>
                      <a:r>
                        <a:rPr lang="en-US" dirty="0"/>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05691035"/>
                  </a:ext>
                </a:extLst>
              </a:tr>
              <a:tr h="381000">
                <a:tc gridSpan="3">
                  <a:txBody>
                    <a:bodyPr/>
                    <a:lstStyle/>
                    <a:p>
                      <a:r>
                        <a:rPr lang="en-US" b="1" dirty="0"/>
                        <a:t>2</a:t>
                      </a:r>
                    </a:p>
                  </a:txBody>
                  <a:tcPr>
                    <a:lnT w="12700" cap="flat" cmpd="sng" algn="ctr">
                      <a:solidFill>
                        <a:schemeClr val="tx1"/>
                      </a:solidFill>
                      <a:prstDash val="solid"/>
                      <a:round/>
                      <a:headEnd type="none" w="med" len="med"/>
                      <a:tailEnd type="none" w="med" len="med"/>
                    </a:lnT>
                    <a:noFill/>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2327544745"/>
                  </a:ext>
                </a:extLst>
              </a:tr>
            </a:tbl>
          </a:graphicData>
        </a:graphic>
      </p:graphicFrame>
      <p:graphicFrame>
        <p:nvGraphicFramePr>
          <p:cNvPr id="12" name="Table 11">
            <a:extLst>
              <a:ext uri="{FF2B5EF4-FFF2-40B4-BE49-F238E27FC236}">
                <a16:creationId xmlns:a16="http://schemas.microsoft.com/office/drawing/2014/main" id="{8B5A8C74-A9C2-4FCA-9FD5-55E8E02AD9DE}"/>
              </a:ext>
            </a:extLst>
          </p:cNvPr>
          <p:cNvGraphicFramePr>
            <a:graphicFrameLocks noGrp="1"/>
          </p:cNvGraphicFramePr>
          <p:nvPr>
            <p:extLst/>
          </p:nvPr>
        </p:nvGraphicFramePr>
        <p:xfrm>
          <a:off x="4419600" y="3886200"/>
          <a:ext cx="1371600" cy="1524000"/>
        </p:xfrm>
        <a:graphic>
          <a:graphicData uri="http://schemas.openxmlformats.org/drawingml/2006/table">
            <a:tbl>
              <a:tblPr>
                <a:tableStyleId>{5C22544A-7EE6-4342-B048-85BDC9FD1C3A}</a:tableStyleId>
              </a:tblPr>
              <a:tblGrid>
                <a:gridCol w="457200">
                  <a:extLst>
                    <a:ext uri="{9D8B030D-6E8A-4147-A177-3AD203B41FA5}">
                      <a16:colId xmlns:a16="http://schemas.microsoft.com/office/drawing/2014/main" val="1146530637"/>
                    </a:ext>
                  </a:extLst>
                </a:gridCol>
                <a:gridCol w="457200">
                  <a:extLst>
                    <a:ext uri="{9D8B030D-6E8A-4147-A177-3AD203B41FA5}">
                      <a16:colId xmlns:a16="http://schemas.microsoft.com/office/drawing/2014/main" val="4238631259"/>
                    </a:ext>
                  </a:extLst>
                </a:gridCol>
                <a:gridCol w="457200">
                  <a:extLst>
                    <a:ext uri="{9D8B030D-6E8A-4147-A177-3AD203B41FA5}">
                      <a16:colId xmlns:a16="http://schemas.microsoft.com/office/drawing/2014/main" val="2833130331"/>
                    </a:ext>
                  </a:extLst>
                </a:gridCol>
              </a:tblGrid>
              <a:tr h="381000">
                <a:tc gridSpan="3">
                  <a:txBody>
                    <a:bodyPr/>
                    <a:lstStyle/>
                    <a:p>
                      <a:pPr algn="ctr"/>
                      <a:r>
                        <a:rPr lang="en-US" b="1" i="1" dirty="0"/>
                        <a:t>2</a:t>
                      </a:r>
                    </a:p>
                  </a:txBody>
                  <a:tcPr anchor="b">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73035185"/>
                  </a:ext>
                </a:extLst>
              </a:tr>
              <a:tr h="381000">
                <a:tc>
                  <a:txBody>
                    <a:bodyPr/>
                    <a:lstStyle/>
                    <a:p>
                      <a:pPr algn="ctr"/>
                      <a:r>
                        <a:rPr lang="en-US" dirty="0"/>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r>
                        <a:rPr lang="en-US" dirty="0"/>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t>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92117481"/>
                  </a:ext>
                </a:extLst>
              </a:tr>
              <a:tr h="381000">
                <a:tc>
                  <a:txBody>
                    <a:bodyPr/>
                    <a:lstStyle/>
                    <a:p>
                      <a:pPr algn="ctr"/>
                      <a:r>
                        <a:rPr lang="en-US" dirty="0"/>
                        <a:t>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dirty="0"/>
                    </a:p>
                  </a:txBody>
                  <a:tcPr/>
                </a:tc>
                <a:tc>
                  <a:txBody>
                    <a:bodyPr/>
                    <a:lstStyle/>
                    <a:p>
                      <a:pPr algn="ctr"/>
                      <a:r>
                        <a:rPr lang="en-US" dirty="0"/>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05691035"/>
                  </a:ext>
                </a:extLst>
              </a:tr>
              <a:tr h="381000">
                <a:tc gridSpan="3">
                  <a:txBody>
                    <a:bodyPr/>
                    <a:lstStyle/>
                    <a:p>
                      <a:r>
                        <a:rPr lang="en-US" b="1" dirty="0"/>
                        <a:t>6</a:t>
                      </a:r>
                    </a:p>
                  </a:txBody>
                  <a:tcPr>
                    <a:lnT w="12700" cap="flat" cmpd="sng" algn="ctr">
                      <a:solidFill>
                        <a:schemeClr val="tx1"/>
                      </a:solidFill>
                      <a:prstDash val="solid"/>
                      <a:round/>
                      <a:headEnd type="none" w="med" len="med"/>
                      <a:tailEnd type="none" w="med" len="med"/>
                    </a:lnT>
                    <a:noFill/>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2327544745"/>
                  </a:ext>
                </a:extLst>
              </a:tr>
            </a:tbl>
          </a:graphicData>
        </a:graphic>
      </p:graphicFrame>
      <p:graphicFrame>
        <p:nvGraphicFramePr>
          <p:cNvPr id="13" name="Table 12">
            <a:extLst>
              <a:ext uri="{FF2B5EF4-FFF2-40B4-BE49-F238E27FC236}">
                <a16:creationId xmlns:a16="http://schemas.microsoft.com/office/drawing/2014/main" id="{069860A1-DE5F-4DE9-9AB8-8F72DE11B0A9}"/>
              </a:ext>
            </a:extLst>
          </p:cNvPr>
          <p:cNvGraphicFramePr>
            <a:graphicFrameLocks noGrp="1"/>
          </p:cNvGraphicFramePr>
          <p:nvPr>
            <p:extLst/>
          </p:nvPr>
        </p:nvGraphicFramePr>
        <p:xfrm>
          <a:off x="4419600" y="5334000"/>
          <a:ext cx="1371600" cy="1524000"/>
        </p:xfrm>
        <a:graphic>
          <a:graphicData uri="http://schemas.openxmlformats.org/drawingml/2006/table">
            <a:tbl>
              <a:tblPr>
                <a:tableStyleId>{5C22544A-7EE6-4342-B048-85BDC9FD1C3A}</a:tableStyleId>
              </a:tblPr>
              <a:tblGrid>
                <a:gridCol w="457200">
                  <a:extLst>
                    <a:ext uri="{9D8B030D-6E8A-4147-A177-3AD203B41FA5}">
                      <a16:colId xmlns:a16="http://schemas.microsoft.com/office/drawing/2014/main" val="1146530637"/>
                    </a:ext>
                  </a:extLst>
                </a:gridCol>
                <a:gridCol w="457200">
                  <a:extLst>
                    <a:ext uri="{9D8B030D-6E8A-4147-A177-3AD203B41FA5}">
                      <a16:colId xmlns:a16="http://schemas.microsoft.com/office/drawing/2014/main" val="4238631259"/>
                    </a:ext>
                  </a:extLst>
                </a:gridCol>
                <a:gridCol w="457200">
                  <a:extLst>
                    <a:ext uri="{9D8B030D-6E8A-4147-A177-3AD203B41FA5}">
                      <a16:colId xmlns:a16="http://schemas.microsoft.com/office/drawing/2014/main" val="2833130331"/>
                    </a:ext>
                  </a:extLst>
                </a:gridCol>
              </a:tblGrid>
              <a:tr h="381000">
                <a:tc gridSpan="3">
                  <a:txBody>
                    <a:bodyPr/>
                    <a:lstStyle/>
                    <a:p>
                      <a:pPr algn="ctr"/>
                      <a:r>
                        <a:rPr lang="en-US" b="1" i="1" dirty="0"/>
                        <a:t>4</a:t>
                      </a:r>
                    </a:p>
                  </a:txBody>
                  <a:tcPr anchor="b">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73035185"/>
                  </a:ext>
                </a:extLst>
              </a:tr>
              <a:tr h="381000">
                <a:tc>
                  <a:txBody>
                    <a:bodyPr/>
                    <a:lstStyle/>
                    <a:p>
                      <a:pPr algn="ctr"/>
                      <a:r>
                        <a:rPr lang="en-US" dirty="0"/>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r>
                        <a:rPr lang="en-US" dirty="0"/>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t>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92117481"/>
                  </a:ext>
                </a:extLst>
              </a:tr>
              <a:tr h="381000">
                <a:tc>
                  <a:txBody>
                    <a:bodyPr/>
                    <a:lstStyle/>
                    <a:p>
                      <a:pPr algn="ctr"/>
                      <a:r>
                        <a:rPr lang="en-US" dirty="0"/>
                        <a:t>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dirty="0"/>
                    </a:p>
                  </a:txBody>
                  <a:tcPr/>
                </a:tc>
                <a:tc>
                  <a:txBody>
                    <a:bodyPr/>
                    <a:lstStyle/>
                    <a:p>
                      <a:pPr algn="ctr"/>
                      <a:r>
                        <a:rPr lang="en-US" dirty="0"/>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05691035"/>
                  </a:ext>
                </a:extLst>
              </a:tr>
              <a:tr h="381000">
                <a:tc gridSpan="3">
                  <a:txBody>
                    <a:bodyPr/>
                    <a:lstStyle/>
                    <a:p>
                      <a:r>
                        <a:rPr lang="en-US" b="1" dirty="0"/>
                        <a:t>4</a:t>
                      </a:r>
                    </a:p>
                  </a:txBody>
                  <a:tcPr>
                    <a:lnT w="12700" cap="flat" cmpd="sng" algn="ctr">
                      <a:solidFill>
                        <a:schemeClr val="tx1"/>
                      </a:solidFill>
                      <a:prstDash val="solid"/>
                      <a:round/>
                      <a:headEnd type="none" w="med" len="med"/>
                      <a:tailEnd type="none" w="med" len="med"/>
                    </a:lnT>
                    <a:noFill/>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2327544745"/>
                  </a:ext>
                </a:extLst>
              </a:tr>
            </a:tbl>
          </a:graphicData>
        </a:graphic>
      </p:graphicFrame>
      <p:graphicFrame>
        <p:nvGraphicFramePr>
          <p:cNvPr id="14" name="Table 13">
            <a:extLst>
              <a:ext uri="{FF2B5EF4-FFF2-40B4-BE49-F238E27FC236}">
                <a16:creationId xmlns:a16="http://schemas.microsoft.com/office/drawing/2014/main" id="{3F4AA737-E2C4-40E4-A389-7004DC92D594}"/>
              </a:ext>
            </a:extLst>
          </p:cNvPr>
          <p:cNvGraphicFramePr>
            <a:graphicFrameLocks noGrp="1"/>
          </p:cNvGraphicFramePr>
          <p:nvPr>
            <p:extLst/>
          </p:nvPr>
        </p:nvGraphicFramePr>
        <p:xfrm>
          <a:off x="2286000" y="76200"/>
          <a:ext cx="1371600" cy="1524000"/>
        </p:xfrm>
        <a:graphic>
          <a:graphicData uri="http://schemas.openxmlformats.org/drawingml/2006/table">
            <a:tbl>
              <a:tblPr>
                <a:tableStyleId>{5C22544A-7EE6-4342-B048-85BDC9FD1C3A}</a:tableStyleId>
              </a:tblPr>
              <a:tblGrid>
                <a:gridCol w="457200">
                  <a:extLst>
                    <a:ext uri="{9D8B030D-6E8A-4147-A177-3AD203B41FA5}">
                      <a16:colId xmlns:a16="http://schemas.microsoft.com/office/drawing/2014/main" val="1146530637"/>
                    </a:ext>
                  </a:extLst>
                </a:gridCol>
                <a:gridCol w="457200">
                  <a:extLst>
                    <a:ext uri="{9D8B030D-6E8A-4147-A177-3AD203B41FA5}">
                      <a16:colId xmlns:a16="http://schemas.microsoft.com/office/drawing/2014/main" val="4238631259"/>
                    </a:ext>
                  </a:extLst>
                </a:gridCol>
                <a:gridCol w="457200">
                  <a:extLst>
                    <a:ext uri="{9D8B030D-6E8A-4147-A177-3AD203B41FA5}">
                      <a16:colId xmlns:a16="http://schemas.microsoft.com/office/drawing/2014/main" val="2833130331"/>
                    </a:ext>
                  </a:extLst>
                </a:gridCol>
              </a:tblGrid>
              <a:tr h="381000">
                <a:tc gridSpan="3">
                  <a:txBody>
                    <a:bodyPr/>
                    <a:lstStyle/>
                    <a:p>
                      <a:pPr algn="ctr"/>
                      <a:r>
                        <a:rPr lang="en-US" b="1" i="1" dirty="0"/>
                        <a:t>5</a:t>
                      </a:r>
                    </a:p>
                  </a:txBody>
                  <a:tcPr anchor="b">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73035185"/>
                  </a:ext>
                </a:extLst>
              </a:tr>
              <a:tr h="381000">
                <a:tc>
                  <a:txBody>
                    <a:bodyPr/>
                    <a:lstStyle/>
                    <a:p>
                      <a:pPr algn="ctr"/>
                      <a:r>
                        <a:rPr lang="en-US" dirty="0"/>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rowSpan="2">
                  <a:txBody>
                    <a:bodyPr/>
                    <a:lstStyle/>
                    <a:p>
                      <a:pPr algn="ctr"/>
                      <a:r>
                        <a:rPr lang="en-US" dirty="0"/>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lang="en-US" dirty="0"/>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3592117481"/>
                  </a:ext>
                </a:extLst>
              </a:tr>
              <a:tr h="381000">
                <a:tc>
                  <a:txBody>
                    <a:bodyPr/>
                    <a:lstStyle/>
                    <a:p>
                      <a:pPr algn="ctr"/>
                      <a:r>
                        <a:rPr lang="en-US" dirty="0"/>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vMerge="1">
                  <a:txBody>
                    <a:bodyPr/>
                    <a:lstStyle/>
                    <a:p>
                      <a:endParaRPr lang="en-US" dirty="0"/>
                    </a:p>
                  </a:txBody>
                  <a:tcPr/>
                </a:tc>
                <a:tc>
                  <a:txBody>
                    <a:bodyPr/>
                    <a:lstStyle/>
                    <a:p>
                      <a:pPr algn="ctr"/>
                      <a:r>
                        <a:rPr lang="en-US" dirty="0"/>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605691035"/>
                  </a:ext>
                </a:extLst>
              </a:tr>
              <a:tr h="381000">
                <a:tc gridSpan="3">
                  <a:txBody>
                    <a:bodyPr/>
                    <a:lstStyle/>
                    <a:p>
                      <a:r>
                        <a:rPr lang="en-US" b="1" dirty="0"/>
                        <a:t>0</a:t>
                      </a:r>
                    </a:p>
                  </a:txBody>
                  <a:tcPr>
                    <a:lnT w="12700" cap="flat" cmpd="sng" algn="ctr">
                      <a:solidFill>
                        <a:schemeClr val="tx1"/>
                      </a:solidFill>
                      <a:prstDash val="solid"/>
                      <a:round/>
                      <a:headEnd type="none" w="med" len="med"/>
                      <a:tailEnd type="none" w="med" len="med"/>
                    </a:lnT>
                    <a:noFill/>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2327544745"/>
                  </a:ext>
                </a:extLst>
              </a:tr>
            </a:tbl>
          </a:graphicData>
        </a:graphic>
      </p:graphicFrame>
      <p:graphicFrame>
        <p:nvGraphicFramePr>
          <p:cNvPr id="15" name="Table 14">
            <a:extLst>
              <a:ext uri="{FF2B5EF4-FFF2-40B4-BE49-F238E27FC236}">
                <a16:creationId xmlns:a16="http://schemas.microsoft.com/office/drawing/2014/main" id="{D9E984B3-5FE9-44B2-83E6-C70DD8DD6868}"/>
              </a:ext>
            </a:extLst>
          </p:cNvPr>
          <p:cNvGraphicFramePr>
            <a:graphicFrameLocks noGrp="1"/>
          </p:cNvGraphicFramePr>
          <p:nvPr>
            <p:extLst/>
          </p:nvPr>
        </p:nvGraphicFramePr>
        <p:xfrm>
          <a:off x="2286000" y="2971800"/>
          <a:ext cx="1371600" cy="1524000"/>
        </p:xfrm>
        <a:graphic>
          <a:graphicData uri="http://schemas.openxmlformats.org/drawingml/2006/table">
            <a:tbl>
              <a:tblPr>
                <a:tableStyleId>{5C22544A-7EE6-4342-B048-85BDC9FD1C3A}</a:tableStyleId>
              </a:tblPr>
              <a:tblGrid>
                <a:gridCol w="457200">
                  <a:extLst>
                    <a:ext uri="{9D8B030D-6E8A-4147-A177-3AD203B41FA5}">
                      <a16:colId xmlns:a16="http://schemas.microsoft.com/office/drawing/2014/main" val="1146530637"/>
                    </a:ext>
                  </a:extLst>
                </a:gridCol>
                <a:gridCol w="457200">
                  <a:extLst>
                    <a:ext uri="{9D8B030D-6E8A-4147-A177-3AD203B41FA5}">
                      <a16:colId xmlns:a16="http://schemas.microsoft.com/office/drawing/2014/main" val="4238631259"/>
                    </a:ext>
                  </a:extLst>
                </a:gridCol>
                <a:gridCol w="457200">
                  <a:extLst>
                    <a:ext uri="{9D8B030D-6E8A-4147-A177-3AD203B41FA5}">
                      <a16:colId xmlns:a16="http://schemas.microsoft.com/office/drawing/2014/main" val="2833130331"/>
                    </a:ext>
                  </a:extLst>
                </a:gridCol>
              </a:tblGrid>
              <a:tr h="381000">
                <a:tc gridSpan="3">
                  <a:txBody>
                    <a:bodyPr/>
                    <a:lstStyle/>
                    <a:p>
                      <a:pPr algn="ctr"/>
                      <a:r>
                        <a:rPr lang="en-US" b="1" i="1" dirty="0"/>
                        <a:t>2</a:t>
                      </a:r>
                    </a:p>
                  </a:txBody>
                  <a:tcPr anchor="b">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73035185"/>
                  </a:ext>
                </a:extLst>
              </a:tr>
              <a:tr h="381000">
                <a:tc>
                  <a:txBody>
                    <a:bodyPr/>
                    <a:lstStyle/>
                    <a:p>
                      <a:pPr algn="ctr"/>
                      <a:r>
                        <a:rPr lang="en-US" dirty="0"/>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r>
                        <a:rPr lang="en-US" dirty="0"/>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92117481"/>
                  </a:ext>
                </a:extLst>
              </a:tr>
              <a:tr h="381000">
                <a:tc>
                  <a:txBody>
                    <a:bodyPr/>
                    <a:lstStyle/>
                    <a:p>
                      <a:pPr algn="ctr"/>
                      <a:r>
                        <a:rPr lang="en-US" dirty="0"/>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dirty="0"/>
                    </a:p>
                  </a:txBody>
                  <a:tcPr/>
                </a:tc>
                <a:tc>
                  <a:txBody>
                    <a:bodyPr/>
                    <a:lstStyle/>
                    <a:p>
                      <a:pPr algn="ctr"/>
                      <a:r>
                        <a:rPr lang="en-US" dirty="0"/>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05691035"/>
                  </a:ext>
                </a:extLst>
              </a:tr>
              <a:tr h="381000">
                <a:tc gridSpan="3">
                  <a:txBody>
                    <a:bodyPr/>
                    <a:lstStyle/>
                    <a:p>
                      <a:r>
                        <a:rPr lang="en-US" b="1" dirty="0"/>
                        <a:t>3</a:t>
                      </a:r>
                    </a:p>
                  </a:txBody>
                  <a:tcPr>
                    <a:lnT w="12700" cap="flat" cmpd="sng" algn="ctr">
                      <a:solidFill>
                        <a:schemeClr val="tx1"/>
                      </a:solidFill>
                      <a:prstDash val="solid"/>
                      <a:round/>
                      <a:headEnd type="none" w="med" len="med"/>
                      <a:tailEnd type="none" w="med" len="med"/>
                    </a:lnT>
                    <a:noFill/>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2327544745"/>
                  </a:ext>
                </a:extLst>
              </a:tr>
            </a:tbl>
          </a:graphicData>
        </a:graphic>
      </p:graphicFrame>
      <p:graphicFrame>
        <p:nvGraphicFramePr>
          <p:cNvPr id="16" name="Table 15">
            <a:extLst>
              <a:ext uri="{FF2B5EF4-FFF2-40B4-BE49-F238E27FC236}">
                <a16:creationId xmlns:a16="http://schemas.microsoft.com/office/drawing/2014/main" id="{0896CD9A-5421-40A0-91C2-2145B6F64419}"/>
              </a:ext>
            </a:extLst>
          </p:cNvPr>
          <p:cNvGraphicFramePr>
            <a:graphicFrameLocks noGrp="1"/>
          </p:cNvGraphicFramePr>
          <p:nvPr>
            <p:extLst/>
          </p:nvPr>
        </p:nvGraphicFramePr>
        <p:xfrm>
          <a:off x="2286000" y="4800600"/>
          <a:ext cx="1371600" cy="1524000"/>
        </p:xfrm>
        <a:graphic>
          <a:graphicData uri="http://schemas.openxmlformats.org/drawingml/2006/table">
            <a:tbl>
              <a:tblPr>
                <a:tableStyleId>{5C22544A-7EE6-4342-B048-85BDC9FD1C3A}</a:tableStyleId>
              </a:tblPr>
              <a:tblGrid>
                <a:gridCol w="457200">
                  <a:extLst>
                    <a:ext uri="{9D8B030D-6E8A-4147-A177-3AD203B41FA5}">
                      <a16:colId xmlns:a16="http://schemas.microsoft.com/office/drawing/2014/main" val="1146530637"/>
                    </a:ext>
                  </a:extLst>
                </a:gridCol>
                <a:gridCol w="457200">
                  <a:extLst>
                    <a:ext uri="{9D8B030D-6E8A-4147-A177-3AD203B41FA5}">
                      <a16:colId xmlns:a16="http://schemas.microsoft.com/office/drawing/2014/main" val="4238631259"/>
                    </a:ext>
                  </a:extLst>
                </a:gridCol>
                <a:gridCol w="457200">
                  <a:extLst>
                    <a:ext uri="{9D8B030D-6E8A-4147-A177-3AD203B41FA5}">
                      <a16:colId xmlns:a16="http://schemas.microsoft.com/office/drawing/2014/main" val="2833130331"/>
                    </a:ext>
                  </a:extLst>
                </a:gridCol>
              </a:tblGrid>
              <a:tr h="381000">
                <a:tc gridSpan="3">
                  <a:txBody>
                    <a:bodyPr/>
                    <a:lstStyle/>
                    <a:p>
                      <a:pPr algn="ctr"/>
                      <a:r>
                        <a:rPr lang="en-US" b="1" i="1" dirty="0"/>
                        <a:t>6</a:t>
                      </a:r>
                    </a:p>
                  </a:txBody>
                  <a:tcPr anchor="b">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73035185"/>
                  </a:ext>
                </a:extLst>
              </a:tr>
              <a:tr h="381000">
                <a:tc>
                  <a:txBody>
                    <a:bodyPr/>
                    <a:lstStyle/>
                    <a:p>
                      <a:pPr algn="ctr"/>
                      <a:r>
                        <a:rPr lang="en-US" dirty="0"/>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r>
                        <a:rPr lang="en-US" dirty="0"/>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92117481"/>
                  </a:ext>
                </a:extLst>
              </a:tr>
              <a:tr h="381000">
                <a:tc>
                  <a:txBody>
                    <a:bodyPr/>
                    <a:lstStyle/>
                    <a:p>
                      <a:pPr algn="ctr"/>
                      <a:r>
                        <a:rPr lang="en-US" dirty="0"/>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dirty="0"/>
                    </a:p>
                  </a:txBody>
                  <a:tcPr/>
                </a:tc>
                <a:tc>
                  <a:txBody>
                    <a:bodyPr/>
                    <a:lstStyle/>
                    <a:p>
                      <a:pPr algn="ctr"/>
                      <a:r>
                        <a:rPr lang="en-US" dirty="0"/>
                        <a:t>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05691035"/>
                  </a:ext>
                </a:extLst>
              </a:tr>
              <a:tr h="381000">
                <a:tc gridSpan="3">
                  <a:txBody>
                    <a:bodyPr/>
                    <a:lstStyle/>
                    <a:p>
                      <a:r>
                        <a:rPr lang="en-US" b="1" dirty="0"/>
                        <a:t>2</a:t>
                      </a:r>
                    </a:p>
                  </a:txBody>
                  <a:tcPr>
                    <a:lnT w="12700" cap="flat" cmpd="sng" algn="ctr">
                      <a:solidFill>
                        <a:schemeClr val="tx1"/>
                      </a:solidFill>
                      <a:prstDash val="solid"/>
                      <a:round/>
                      <a:headEnd type="none" w="med" len="med"/>
                      <a:tailEnd type="none" w="med" len="med"/>
                    </a:lnT>
                    <a:noFill/>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2327544745"/>
                  </a:ext>
                </a:extLst>
              </a:tr>
            </a:tbl>
          </a:graphicData>
        </a:graphic>
      </p:graphicFrame>
      <p:graphicFrame>
        <p:nvGraphicFramePr>
          <p:cNvPr id="17" name="Table 16">
            <a:extLst>
              <a:ext uri="{FF2B5EF4-FFF2-40B4-BE49-F238E27FC236}">
                <a16:creationId xmlns:a16="http://schemas.microsoft.com/office/drawing/2014/main" id="{00226282-8748-447B-802E-B234227BB6DE}"/>
              </a:ext>
            </a:extLst>
          </p:cNvPr>
          <p:cNvGraphicFramePr>
            <a:graphicFrameLocks noGrp="1"/>
          </p:cNvGraphicFramePr>
          <p:nvPr>
            <p:extLst/>
          </p:nvPr>
        </p:nvGraphicFramePr>
        <p:xfrm>
          <a:off x="152400" y="2971800"/>
          <a:ext cx="1371600" cy="1524000"/>
        </p:xfrm>
        <a:graphic>
          <a:graphicData uri="http://schemas.openxmlformats.org/drawingml/2006/table">
            <a:tbl>
              <a:tblPr>
                <a:tableStyleId>{5C22544A-7EE6-4342-B048-85BDC9FD1C3A}</a:tableStyleId>
              </a:tblPr>
              <a:tblGrid>
                <a:gridCol w="457200">
                  <a:extLst>
                    <a:ext uri="{9D8B030D-6E8A-4147-A177-3AD203B41FA5}">
                      <a16:colId xmlns:a16="http://schemas.microsoft.com/office/drawing/2014/main" val="1146530637"/>
                    </a:ext>
                  </a:extLst>
                </a:gridCol>
                <a:gridCol w="457200">
                  <a:extLst>
                    <a:ext uri="{9D8B030D-6E8A-4147-A177-3AD203B41FA5}">
                      <a16:colId xmlns:a16="http://schemas.microsoft.com/office/drawing/2014/main" val="4238631259"/>
                    </a:ext>
                  </a:extLst>
                </a:gridCol>
                <a:gridCol w="457200">
                  <a:extLst>
                    <a:ext uri="{9D8B030D-6E8A-4147-A177-3AD203B41FA5}">
                      <a16:colId xmlns:a16="http://schemas.microsoft.com/office/drawing/2014/main" val="2833130331"/>
                    </a:ext>
                  </a:extLst>
                </a:gridCol>
              </a:tblGrid>
              <a:tr h="381000">
                <a:tc gridSpan="3">
                  <a:txBody>
                    <a:bodyPr/>
                    <a:lstStyle/>
                    <a:p>
                      <a:pPr algn="ctr"/>
                      <a:r>
                        <a:rPr lang="en-US" b="1" i="1" dirty="0"/>
                        <a:t>6</a:t>
                      </a:r>
                    </a:p>
                  </a:txBody>
                  <a:tcPr anchor="b">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73035185"/>
                  </a:ext>
                </a:extLst>
              </a:tr>
              <a:tr h="381000">
                <a:tc>
                  <a:txBody>
                    <a:bodyPr/>
                    <a:lstStyle/>
                    <a:p>
                      <a:pPr algn="ctr"/>
                      <a:r>
                        <a:rPr lang="en-US" dirty="0"/>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rowSpan="2">
                  <a:txBody>
                    <a:bodyPr/>
                    <a:lstStyle/>
                    <a:p>
                      <a:pPr algn="ctr"/>
                      <a:r>
                        <a:rPr lang="en-US" dirty="0"/>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lang="en-US" dirty="0"/>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3592117481"/>
                  </a:ext>
                </a:extLst>
              </a:tr>
              <a:tr h="381000">
                <a:tc>
                  <a:txBody>
                    <a:bodyPr/>
                    <a:lstStyle/>
                    <a:p>
                      <a:pPr algn="ctr"/>
                      <a:r>
                        <a:rPr lang="en-US" dirty="0"/>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vMerge="1">
                  <a:txBody>
                    <a:bodyPr/>
                    <a:lstStyle/>
                    <a:p>
                      <a:endParaRPr lang="en-US" dirty="0"/>
                    </a:p>
                  </a:txBody>
                  <a:tcPr/>
                </a:tc>
                <a:tc>
                  <a:txBody>
                    <a:bodyPr/>
                    <a:lstStyle/>
                    <a:p>
                      <a:pPr algn="ctr"/>
                      <a:r>
                        <a:rPr lang="en-US" dirty="0"/>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605691035"/>
                  </a:ext>
                </a:extLst>
              </a:tr>
              <a:tr h="381000">
                <a:tc gridSpan="3">
                  <a:txBody>
                    <a:bodyPr/>
                    <a:lstStyle/>
                    <a:p>
                      <a:r>
                        <a:rPr lang="en-US" b="1" dirty="0"/>
                        <a:t>0</a:t>
                      </a:r>
                    </a:p>
                  </a:txBody>
                  <a:tcPr>
                    <a:lnT w="12700" cap="flat" cmpd="sng" algn="ctr">
                      <a:solidFill>
                        <a:schemeClr val="tx1"/>
                      </a:solidFill>
                      <a:prstDash val="solid"/>
                      <a:round/>
                      <a:headEnd type="none" w="med" len="med"/>
                      <a:tailEnd type="none" w="med" len="med"/>
                    </a:lnT>
                    <a:noFill/>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2327544745"/>
                  </a:ext>
                </a:extLst>
              </a:tr>
            </a:tbl>
          </a:graphicData>
        </a:graphic>
      </p:graphicFrame>
      <p:cxnSp>
        <p:nvCxnSpPr>
          <p:cNvPr id="21" name="Straight Arrow Connector 20">
            <a:extLst>
              <a:ext uri="{FF2B5EF4-FFF2-40B4-BE49-F238E27FC236}">
                <a16:creationId xmlns:a16="http://schemas.microsoft.com/office/drawing/2014/main" id="{54ED8237-BFF5-4B47-AC7E-39B048C4DB69}"/>
              </a:ext>
            </a:extLst>
          </p:cNvPr>
          <p:cNvCxnSpPr>
            <a:cxnSpLocks/>
            <a:stCxn id="17" idx="3"/>
            <a:endCxn id="14" idx="1"/>
          </p:cNvCxnSpPr>
          <p:nvPr/>
        </p:nvCxnSpPr>
        <p:spPr>
          <a:xfrm flipV="1">
            <a:off x="1524000" y="838200"/>
            <a:ext cx="762000" cy="2895600"/>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E8CB5CA6-7A18-4A3F-B372-C32BF75BD1BD}"/>
              </a:ext>
            </a:extLst>
          </p:cNvPr>
          <p:cNvCxnSpPr>
            <a:cxnSpLocks/>
            <a:stCxn id="17" idx="3"/>
            <a:endCxn id="16" idx="1"/>
          </p:cNvCxnSpPr>
          <p:nvPr/>
        </p:nvCxnSpPr>
        <p:spPr>
          <a:xfrm>
            <a:off x="1524000" y="3733800"/>
            <a:ext cx="762000" cy="1828800"/>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5E0755FF-6E4E-4D53-B2E2-4854E4380AB9}"/>
              </a:ext>
            </a:extLst>
          </p:cNvPr>
          <p:cNvCxnSpPr>
            <a:cxnSpLocks/>
            <a:stCxn id="17" idx="3"/>
            <a:endCxn id="15" idx="1"/>
          </p:cNvCxnSpPr>
          <p:nvPr/>
        </p:nvCxnSpPr>
        <p:spPr>
          <a:xfrm>
            <a:off x="1524000" y="3733800"/>
            <a:ext cx="762000" cy="0"/>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80FDF778-08C4-41AF-B339-C8CD20134CD7}"/>
              </a:ext>
            </a:extLst>
          </p:cNvPr>
          <p:cNvCxnSpPr>
            <a:cxnSpLocks/>
            <a:stCxn id="14" idx="3"/>
            <a:endCxn id="7" idx="1"/>
          </p:cNvCxnSpPr>
          <p:nvPr/>
        </p:nvCxnSpPr>
        <p:spPr>
          <a:xfrm>
            <a:off x="3657600" y="838200"/>
            <a:ext cx="2971800" cy="0"/>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2CAA2629-AAB9-40E3-A502-4D8D2FA0F3C8}"/>
              </a:ext>
            </a:extLst>
          </p:cNvPr>
          <p:cNvCxnSpPr>
            <a:cxnSpLocks/>
            <a:stCxn id="14" idx="3"/>
            <a:endCxn id="10" idx="1"/>
          </p:cNvCxnSpPr>
          <p:nvPr/>
        </p:nvCxnSpPr>
        <p:spPr>
          <a:xfrm>
            <a:off x="3657600" y="838200"/>
            <a:ext cx="762000" cy="762000"/>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9D2F8144-65CC-4F9E-9DB9-9B0D17C88CC5}"/>
              </a:ext>
            </a:extLst>
          </p:cNvPr>
          <p:cNvCxnSpPr>
            <a:cxnSpLocks/>
            <a:stCxn id="15" idx="3"/>
            <a:endCxn id="10" idx="1"/>
          </p:cNvCxnSpPr>
          <p:nvPr/>
        </p:nvCxnSpPr>
        <p:spPr>
          <a:xfrm flipV="1">
            <a:off x="3657600" y="1600200"/>
            <a:ext cx="762000" cy="2133600"/>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7A84BE3D-6009-485A-B6B0-CE5652064842}"/>
              </a:ext>
            </a:extLst>
          </p:cNvPr>
          <p:cNvCxnSpPr>
            <a:cxnSpLocks/>
            <a:stCxn id="16" idx="3"/>
            <a:endCxn id="11" idx="1"/>
          </p:cNvCxnSpPr>
          <p:nvPr/>
        </p:nvCxnSpPr>
        <p:spPr>
          <a:xfrm flipV="1">
            <a:off x="3657600" y="2971800"/>
            <a:ext cx="762000" cy="2590800"/>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EF4282AB-6AFE-4C98-944C-41839E09AE76}"/>
              </a:ext>
            </a:extLst>
          </p:cNvPr>
          <p:cNvCxnSpPr>
            <a:cxnSpLocks/>
            <a:stCxn id="16" idx="3"/>
            <a:endCxn id="12" idx="1"/>
          </p:cNvCxnSpPr>
          <p:nvPr/>
        </p:nvCxnSpPr>
        <p:spPr>
          <a:xfrm flipV="1">
            <a:off x="3657600" y="4648200"/>
            <a:ext cx="762000" cy="914400"/>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DE498CEE-CEE0-4FF8-A85C-7C42C43A5659}"/>
              </a:ext>
            </a:extLst>
          </p:cNvPr>
          <p:cNvCxnSpPr>
            <a:cxnSpLocks/>
            <a:stCxn id="16" idx="3"/>
            <a:endCxn id="13" idx="1"/>
          </p:cNvCxnSpPr>
          <p:nvPr/>
        </p:nvCxnSpPr>
        <p:spPr>
          <a:xfrm>
            <a:off x="3657600" y="5562600"/>
            <a:ext cx="762000" cy="533400"/>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7CE325E1-E22F-4A1D-8ABC-F55822B18C4A}"/>
              </a:ext>
            </a:extLst>
          </p:cNvPr>
          <p:cNvCxnSpPr>
            <a:cxnSpLocks/>
            <a:stCxn id="12" idx="3"/>
            <a:endCxn id="9" idx="1"/>
          </p:cNvCxnSpPr>
          <p:nvPr/>
        </p:nvCxnSpPr>
        <p:spPr>
          <a:xfrm>
            <a:off x="5791200" y="4648200"/>
            <a:ext cx="838200" cy="914400"/>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1E65A215-F821-41D4-BD37-98B9D0733E29}"/>
              </a:ext>
            </a:extLst>
          </p:cNvPr>
          <p:cNvCxnSpPr>
            <a:cxnSpLocks/>
            <a:stCxn id="13" idx="3"/>
            <a:endCxn id="9" idx="1"/>
          </p:cNvCxnSpPr>
          <p:nvPr/>
        </p:nvCxnSpPr>
        <p:spPr>
          <a:xfrm flipV="1">
            <a:off x="5791200" y="5562600"/>
            <a:ext cx="838200" cy="533400"/>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0B2EFA16-7F8D-47A7-BF17-9220ACC77CE9}"/>
              </a:ext>
            </a:extLst>
          </p:cNvPr>
          <p:cNvCxnSpPr>
            <a:cxnSpLocks/>
            <a:stCxn id="11" idx="3"/>
            <a:endCxn id="6" idx="1"/>
          </p:cNvCxnSpPr>
          <p:nvPr/>
        </p:nvCxnSpPr>
        <p:spPr>
          <a:xfrm>
            <a:off x="5791200" y="2971800"/>
            <a:ext cx="2895600" cy="1676400"/>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2F61F1A0-34E0-4174-8A5F-54CCF6449AFD}"/>
              </a:ext>
            </a:extLst>
          </p:cNvPr>
          <p:cNvCxnSpPr>
            <a:cxnSpLocks/>
            <a:stCxn id="11" idx="3"/>
            <a:endCxn id="8" idx="1"/>
          </p:cNvCxnSpPr>
          <p:nvPr/>
        </p:nvCxnSpPr>
        <p:spPr>
          <a:xfrm>
            <a:off x="5791200" y="2971800"/>
            <a:ext cx="838200" cy="0"/>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D56231FF-2424-4150-9095-2D8D6EE5D014}"/>
              </a:ext>
            </a:extLst>
          </p:cNvPr>
          <p:cNvCxnSpPr>
            <a:cxnSpLocks/>
            <a:stCxn id="7" idx="3"/>
            <a:endCxn id="5" idx="1"/>
          </p:cNvCxnSpPr>
          <p:nvPr/>
        </p:nvCxnSpPr>
        <p:spPr>
          <a:xfrm>
            <a:off x="8001000" y="838200"/>
            <a:ext cx="685800" cy="2133600"/>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F8736ADE-0069-4E0E-A9B4-807BFD330121}"/>
              </a:ext>
            </a:extLst>
          </p:cNvPr>
          <p:cNvCxnSpPr>
            <a:cxnSpLocks/>
            <a:stCxn id="5" idx="3"/>
            <a:endCxn id="4" idx="1"/>
          </p:cNvCxnSpPr>
          <p:nvPr/>
        </p:nvCxnSpPr>
        <p:spPr>
          <a:xfrm>
            <a:off x="10058400" y="2971800"/>
            <a:ext cx="609600" cy="990600"/>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13F13853-8868-4DDB-BEC5-032557798461}"/>
              </a:ext>
            </a:extLst>
          </p:cNvPr>
          <p:cNvCxnSpPr>
            <a:cxnSpLocks/>
            <a:stCxn id="6" idx="3"/>
            <a:endCxn id="4" idx="1"/>
          </p:cNvCxnSpPr>
          <p:nvPr/>
        </p:nvCxnSpPr>
        <p:spPr>
          <a:xfrm flipV="1">
            <a:off x="10058400" y="3962400"/>
            <a:ext cx="609600" cy="685800"/>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6D4D18C0-3E7E-4569-8932-2FD63A62171D}"/>
              </a:ext>
            </a:extLst>
          </p:cNvPr>
          <p:cNvCxnSpPr>
            <a:cxnSpLocks/>
            <a:stCxn id="9" idx="3"/>
            <a:endCxn id="6" idx="1"/>
          </p:cNvCxnSpPr>
          <p:nvPr/>
        </p:nvCxnSpPr>
        <p:spPr>
          <a:xfrm flipV="1">
            <a:off x="8001000" y="4648200"/>
            <a:ext cx="685800" cy="914400"/>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EF0D12CC-145C-492B-8DCE-3B9465E8E728}"/>
              </a:ext>
            </a:extLst>
          </p:cNvPr>
          <p:cNvCxnSpPr>
            <a:cxnSpLocks/>
            <a:stCxn id="8" idx="3"/>
            <a:endCxn id="5" idx="1"/>
          </p:cNvCxnSpPr>
          <p:nvPr/>
        </p:nvCxnSpPr>
        <p:spPr>
          <a:xfrm>
            <a:off x="8001000" y="2971800"/>
            <a:ext cx="685800" cy="0"/>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4BF41445-E8C7-4F83-BBF3-F5BF9322AAE4}"/>
              </a:ext>
            </a:extLst>
          </p:cNvPr>
          <p:cNvCxnSpPr>
            <a:cxnSpLocks/>
            <a:stCxn id="10" idx="3"/>
            <a:endCxn id="8" idx="1"/>
          </p:cNvCxnSpPr>
          <p:nvPr/>
        </p:nvCxnSpPr>
        <p:spPr>
          <a:xfrm>
            <a:off x="5791200" y="1600200"/>
            <a:ext cx="838200" cy="1371600"/>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742802"/>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279E1-AC9A-45BA-B55C-8E8370CEC26F}"/>
              </a:ext>
            </a:extLst>
          </p:cNvPr>
          <p:cNvSpPr>
            <a:spLocks noGrp="1"/>
          </p:cNvSpPr>
          <p:nvPr>
            <p:ph type="title"/>
          </p:nvPr>
        </p:nvSpPr>
        <p:spPr/>
        <p:txBody>
          <a:bodyPr/>
          <a:lstStyle/>
          <a:p>
            <a:r>
              <a:rPr lang="en-US" dirty="0"/>
              <a:t>Execution and Control</a:t>
            </a:r>
          </a:p>
        </p:txBody>
      </p:sp>
      <p:sp>
        <p:nvSpPr>
          <p:cNvPr id="3" name="Text Placeholder 2">
            <a:extLst>
              <a:ext uri="{FF2B5EF4-FFF2-40B4-BE49-F238E27FC236}">
                <a16:creationId xmlns:a16="http://schemas.microsoft.com/office/drawing/2014/main" id="{7EAEC798-A688-4C20-B27F-07226E8714CE}"/>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193636088"/>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83929-437D-4E64-8E19-CFE87471C4A1}"/>
              </a:ext>
            </a:extLst>
          </p:cNvPr>
          <p:cNvSpPr>
            <a:spLocks noGrp="1"/>
          </p:cNvSpPr>
          <p:nvPr>
            <p:ph type="title"/>
          </p:nvPr>
        </p:nvSpPr>
        <p:spPr/>
        <p:txBody>
          <a:bodyPr/>
          <a:lstStyle/>
          <a:p>
            <a:r>
              <a:rPr lang="en-US" dirty="0"/>
              <a:t>Control in traditional projects</a:t>
            </a:r>
          </a:p>
        </p:txBody>
      </p:sp>
      <p:sp>
        <p:nvSpPr>
          <p:cNvPr id="3" name="Content Placeholder 2">
            <a:extLst>
              <a:ext uri="{FF2B5EF4-FFF2-40B4-BE49-F238E27FC236}">
                <a16:creationId xmlns:a16="http://schemas.microsoft.com/office/drawing/2014/main" id="{2D133E81-07A5-4D90-82CB-6CEA341B500C}"/>
              </a:ext>
            </a:extLst>
          </p:cNvPr>
          <p:cNvSpPr>
            <a:spLocks noGrp="1"/>
          </p:cNvSpPr>
          <p:nvPr>
            <p:ph idx="1"/>
          </p:nvPr>
        </p:nvSpPr>
        <p:spPr/>
        <p:txBody>
          <a:bodyPr>
            <a:normAutofit fontScale="92500" lnSpcReduction="20000"/>
          </a:bodyPr>
          <a:lstStyle/>
          <a:p>
            <a:r>
              <a:rPr lang="en-US" dirty="0"/>
              <a:t>Managers have to track progress</a:t>
            </a:r>
          </a:p>
          <a:p>
            <a:pPr lvl="1"/>
            <a:r>
              <a:rPr lang="en-US" dirty="0"/>
              <a:t>If a task is done early (sometimes it happens!), the project is ahead of schedule</a:t>
            </a:r>
          </a:p>
          <a:p>
            <a:pPr lvl="1"/>
            <a:r>
              <a:rPr lang="en-US" dirty="0"/>
              <a:t>If a task is done late, the project is behind schedule</a:t>
            </a:r>
          </a:p>
          <a:p>
            <a:pPr lvl="1"/>
            <a:r>
              <a:rPr lang="en-US" dirty="0"/>
              <a:t>Similarly, cost might be above or below expectations</a:t>
            </a:r>
          </a:p>
          <a:p>
            <a:r>
              <a:rPr lang="en-US" dirty="0"/>
              <a:t>If progress doesn't meet expectations, actions must be taken:</a:t>
            </a:r>
          </a:p>
          <a:p>
            <a:pPr lvl="1"/>
            <a:r>
              <a:rPr lang="en-US" dirty="0"/>
              <a:t>Reduce the features but stay on schedule</a:t>
            </a:r>
          </a:p>
          <a:p>
            <a:pPr lvl="1"/>
            <a:r>
              <a:rPr lang="en-US" dirty="0"/>
              <a:t>Add more resources (people) but stay on schedule</a:t>
            </a:r>
          </a:p>
          <a:p>
            <a:pPr lvl="1"/>
            <a:r>
              <a:rPr lang="en-US" dirty="0"/>
              <a:t>Delay the delivery date, which probably also increases costs</a:t>
            </a:r>
          </a:p>
          <a:p>
            <a:pPr lvl="1"/>
            <a:r>
              <a:rPr lang="en-US" dirty="0"/>
              <a:t>Reduce costs by shrinking the scope, firing people or shortening the delivery date or both</a:t>
            </a:r>
          </a:p>
        </p:txBody>
      </p:sp>
    </p:spTree>
    <p:extLst>
      <p:ext uri="{BB962C8B-B14F-4D97-AF65-F5344CB8AC3E}">
        <p14:creationId xmlns:p14="http://schemas.microsoft.com/office/powerpoint/2010/main" val="4057934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Model-View-Controller</a:t>
            </a:r>
          </a:p>
        </p:txBody>
      </p:sp>
      <p:sp>
        <p:nvSpPr>
          <p:cNvPr id="5" name="Content Placeholder 4"/>
          <p:cNvSpPr>
            <a:spLocks noGrp="1"/>
          </p:cNvSpPr>
          <p:nvPr>
            <p:ph idx="1"/>
          </p:nvPr>
        </p:nvSpPr>
        <p:spPr>
          <a:xfrm>
            <a:off x="609600" y="1775192"/>
            <a:ext cx="5715000" cy="4625609"/>
          </a:xfrm>
        </p:spPr>
        <p:txBody>
          <a:bodyPr>
            <a:normAutofit fontScale="77500" lnSpcReduction="20000"/>
          </a:bodyPr>
          <a:lstStyle/>
          <a:p>
            <a:r>
              <a:rPr lang="en-US" dirty="0"/>
              <a:t>The </a:t>
            </a:r>
            <a:r>
              <a:rPr lang="en-US" b="1" dirty="0"/>
              <a:t>Model-View-Controller</a:t>
            </a:r>
            <a:r>
              <a:rPr lang="en-US" dirty="0"/>
              <a:t> (MVC) style fits many kinds of web or GUI interactions</a:t>
            </a:r>
          </a:p>
          <a:p>
            <a:r>
              <a:rPr lang="en-US" dirty="0"/>
              <a:t>The </a:t>
            </a:r>
            <a:r>
              <a:rPr lang="en-US" b="1" dirty="0"/>
              <a:t>model</a:t>
            </a:r>
            <a:r>
              <a:rPr lang="en-US" dirty="0"/>
              <a:t> contains the data that is being represented, often in a database</a:t>
            </a:r>
          </a:p>
          <a:p>
            <a:r>
              <a:rPr lang="en-US" dirty="0"/>
              <a:t>The </a:t>
            </a:r>
            <a:r>
              <a:rPr lang="en-US" b="1" dirty="0"/>
              <a:t>view</a:t>
            </a:r>
            <a:r>
              <a:rPr lang="en-US" dirty="0"/>
              <a:t> is how the data is displayed</a:t>
            </a:r>
          </a:p>
          <a:p>
            <a:r>
              <a:rPr lang="en-US" dirty="0"/>
              <a:t>The </a:t>
            </a:r>
            <a:r>
              <a:rPr lang="en-US" b="1" dirty="0"/>
              <a:t>controller</a:t>
            </a:r>
            <a:r>
              <a:rPr lang="en-US" dirty="0"/>
              <a:t> is code that updates the model and selects which view to use</a:t>
            </a:r>
          </a:p>
          <a:p>
            <a:r>
              <a:rPr lang="en-US" dirty="0"/>
              <a:t>The Java Swing GUI system is built around MVC</a:t>
            </a:r>
          </a:p>
          <a:p>
            <a:r>
              <a:rPr lang="en-US" dirty="0"/>
              <a:t>Good: greater independence between data and how it's represented</a:t>
            </a:r>
          </a:p>
          <a:p>
            <a:r>
              <a:rPr lang="en-US" dirty="0"/>
              <a:t>Bad: additional complexity for simple models</a:t>
            </a:r>
          </a:p>
        </p:txBody>
      </p:sp>
      <p:pic>
        <p:nvPicPr>
          <p:cNvPr id="6" name="Picture 5"/>
          <p:cNvPicPr>
            <a:picLocks noChangeAspect="1"/>
          </p:cNvPicPr>
          <p:nvPr/>
        </p:nvPicPr>
        <p:blipFill>
          <a:blip r:embed="rId2"/>
          <a:stretch>
            <a:fillRect/>
          </a:stretch>
        </p:blipFill>
        <p:spPr>
          <a:xfrm>
            <a:off x="6553200" y="2210682"/>
            <a:ext cx="5526502" cy="3754627"/>
          </a:xfrm>
          <a:prstGeom prst="rect">
            <a:avLst/>
          </a:prstGeom>
        </p:spPr>
      </p:pic>
    </p:spTree>
    <p:extLst>
      <p:ext uri="{BB962C8B-B14F-4D97-AF65-F5344CB8AC3E}">
        <p14:creationId xmlns:p14="http://schemas.microsoft.com/office/powerpoint/2010/main" val="1477715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2B918-0BF0-4C75-8C63-CF1987D3CFA2}"/>
              </a:ext>
            </a:extLst>
          </p:cNvPr>
          <p:cNvSpPr>
            <a:spLocks noGrp="1"/>
          </p:cNvSpPr>
          <p:nvPr>
            <p:ph type="title"/>
          </p:nvPr>
        </p:nvSpPr>
        <p:spPr/>
        <p:txBody>
          <a:bodyPr>
            <a:normAutofit/>
          </a:bodyPr>
          <a:lstStyle/>
          <a:p>
            <a:r>
              <a:rPr lang="en-US" dirty="0"/>
              <a:t>Back to the iron triangle</a:t>
            </a:r>
          </a:p>
        </p:txBody>
      </p:sp>
      <p:sp>
        <p:nvSpPr>
          <p:cNvPr id="3" name="Content Placeholder 2">
            <a:extLst>
              <a:ext uri="{FF2B5EF4-FFF2-40B4-BE49-F238E27FC236}">
                <a16:creationId xmlns:a16="http://schemas.microsoft.com/office/drawing/2014/main" id="{D9470E93-8F6F-4C7E-842C-A8896BFBBD04}"/>
              </a:ext>
            </a:extLst>
          </p:cNvPr>
          <p:cNvSpPr>
            <a:spLocks noGrp="1"/>
          </p:cNvSpPr>
          <p:nvPr>
            <p:ph idx="1"/>
          </p:nvPr>
        </p:nvSpPr>
        <p:spPr>
          <a:xfrm>
            <a:off x="609600" y="1775192"/>
            <a:ext cx="10972800" cy="4927360"/>
          </a:xfrm>
        </p:spPr>
        <p:txBody>
          <a:bodyPr>
            <a:normAutofit fontScale="77500" lnSpcReduction="20000"/>
          </a:bodyPr>
          <a:lstStyle/>
          <a:p>
            <a:r>
              <a:rPr lang="en-US" dirty="0"/>
              <a:t>There's a graphical depiction of project management used imply relationships between time, scope, cost, and quality</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This triangle is intended to indicate that you can't change scope, time, or cost without affecting the other two (at least if you want to maintain quality)</a:t>
            </a:r>
          </a:p>
          <a:p>
            <a:r>
              <a:rPr lang="en-US" dirty="0"/>
              <a:t>Increasing scope means increasing time or cost (or both)</a:t>
            </a:r>
          </a:p>
          <a:p>
            <a:r>
              <a:rPr lang="en-US" dirty="0"/>
              <a:t>It's obvious, but manager are sometimes tempted to push workers to work faster, for example, pretending there are no consequences</a:t>
            </a:r>
          </a:p>
        </p:txBody>
      </p:sp>
      <p:grpSp>
        <p:nvGrpSpPr>
          <p:cNvPr id="21" name="Group 20">
            <a:extLst>
              <a:ext uri="{FF2B5EF4-FFF2-40B4-BE49-F238E27FC236}">
                <a16:creationId xmlns:a16="http://schemas.microsoft.com/office/drawing/2014/main" id="{8118CAA9-BC9A-4701-97BA-E753B1BDA3CF}"/>
              </a:ext>
            </a:extLst>
          </p:cNvPr>
          <p:cNvGrpSpPr/>
          <p:nvPr/>
        </p:nvGrpSpPr>
        <p:grpSpPr>
          <a:xfrm>
            <a:off x="4533900" y="2514600"/>
            <a:ext cx="3124200" cy="2208823"/>
            <a:chOff x="3352800" y="3072825"/>
            <a:chExt cx="4191000" cy="2963056"/>
          </a:xfrm>
        </p:grpSpPr>
        <p:sp>
          <p:nvSpPr>
            <p:cNvPr id="4" name="TextBox 3">
              <a:extLst>
                <a:ext uri="{FF2B5EF4-FFF2-40B4-BE49-F238E27FC236}">
                  <a16:creationId xmlns:a16="http://schemas.microsoft.com/office/drawing/2014/main" id="{693F4981-2632-4C95-98E0-F222E272650A}"/>
                </a:ext>
              </a:extLst>
            </p:cNvPr>
            <p:cNvSpPr txBox="1"/>
            <p:nvPr/>
          </p:nvSpPr>
          <p:spPr>
            <a:xfrm>
              <a:off x="4572000" y="3072825"/>
              <a:ext cx="1676400" cy="701881"/>
            </a:xfrm>
            <a:prstGeom prst="rect">
              <a:avLst/>
            </a:prstGeom>
            <a:noFill/>
          </p:spPr>
          <p:txBody>
            <a:bodyPr wrap="square" rtlCol="0">
              <a:spAutoFit/>
            </a:bodyPr>
            <a:lstStyle/>
            <a:p>
              <a:pPr algn="ctr"/>
              <a:r>
                <a:rPr lang="en-US" sz="2800" dirty="0"/>
                <a:t>Scope</a:t>
              </a:r>
            </a:p>
          </p:txBody>
        </p:sp>
        <p:sp>
          <p:nvSpPr>
            <p:cNvPr id="5" name="TextBox 4">
              <a:extLst>
                <a:ext uri="{FF2B5EF4-FFF2-40B4-BE49-F238E27FC236}">
                  <a16:creationId xmlns:a16="http://schemas.microsoft.com/office/drawing/2014/main" id="{35F7BE54-F320-4FDD-B423-65F802EE1A98}"/>
                </a:ext>
              </a:extLst>
            </p:cNvPr>
            <p:cNvSpPr txBox="1"/>
            <p:nvPr/>
          </p:nvSpPr>
          <p:spPr>
            <a:xfrm>
              <a:off x="4583151" y="4443876"/>
              <a:ext cx="1745166" cy="701881"/>
            </a:xfrm>
            <a:prstGeom prst="rect">
              <a:avLst/>
            </a:prstGeom>
            <a:noFill/>
          </p:spPr>
          <p:txBody>
            <a:bodyPr wrap="square" rtlCol="0">
              <a:spAutoFit/>
            </a:bodyPr>
            <a:lstStyle/>
            <a:p>
              <a:pPr algn="ctr"/>
              <a:r>
                <a:rPr lang="en-US" sz="2800" dirty="0"/>
                <a:t>Quality</a:t>
              </a:r>
            </a:p>
          </p:txBody>
        </p:sp>
        <p:sp>
          <p:nvSpPr>
            <p:cNvPr id="6" name="TextBox 5">
              <a:extLst>
                <a:ext uri="{FF2B5EF4-FFF2-40B4-BE49-F238E27FC236}">
                  <a16:creationId xmlns:a16="http://schemas.microsoft.com/office/drawing/2014/main" id="{548DAE3C-1746-405F-907A-B94C7ED3C58A}"/>
                </a:ext>
              </a:extLst>
            </p:cNvPr>
            <p:cNvSpPr txBox="1"/>
            <p:nvPr/>
          </p:nvSpPr>
          <p:spPr>
            <a:xfrm>
              <a:off x="6172201" y="5334000"/>
              <a:ext cx="1371599" cy="701881"/>
            </a:xfrm>
            <a:prstGeom prst="rect">
              <a:avLst/>
            </a:prstGeom>
            <a:noFill/>
          </p:spPr>
          <p:txBody>
            <a:bodyPr wrap="square" rtlCol="0">
              <a:spAutoFit/>
            </a:bodyPr>
            <a:lstStyle/>
            <a:p>
              <a:pPr algn="ctr"/>
              <a:r>
                <a:rPr lang="en-US" sz="2800" dirty="0"/>
                <a:t>Cost</a:t>
              </a:r>
            </a:p>
          </p:txBody>
        </p:sp>
        <p:sp>
          <p:nvSpPr>
            <p:cNvPr id="7" name="TextBox 6">
              <a:extLst>
                <a:ext uri="{FF2B5EF4-FFF2-40B4-BE49-F238E27FC236}">
                  <a16:creationId xmlns:a16="http://schemas.microsoft.com/office/drawing/2014/main" id="{F2561008-F04F-4862-8B35-8F6E3F5B8DC5}"/>
                </a:ext>
              </a:extLst>
            </p:cNvPr>
            <p:cNvSpPr txBox="1"/>
            <p:nvPr/>
          </p:nvSpPr>
          <p:spPr>
            <a:xfrm>
              <a:off x="3352800" y="5334000"/>
              <a:ext cx="1371599" cy="701881"/>
            </a:xfrm>
            <a:prstGeom prst="rect">
              <a:avLst/>
            </a:prstGeom>
            <a:noFill/>
          </p:spPr>
          <p:txBody>
            <a:bodyPr wrap="square" rtlCol="0">
              <a:spAutoFit/>
            </a:bodyPr>
            <a:lstStyle/>
            <a:p>
              <a:pPr algn="ctr"/>
              <a:r>
                <a:rPr lang="en-US" sz="2800" dirty="0"/>
                <a:t>Time</a:t>
              </a:r>
            </a:p>
          </p:txBody>
        </p:sp>
        <p:cxnSp>
          <p:nvCxnSpPr>
            <p:cNvPr id="9" name="Straight Connector 8">
              <a:extLst>
                <a:ext uri="{FF2B5EF4-FFF2-40B4-BE49-F238E27FC236}">
                  <a16:creationId xmlns:a16="http://schemas.microsoft.com/office/drawing/2014/main" id="{A39320F2-A027-4ECA-893D-33547328A3B6}"/>
                </a:ext>
              </a:extLst>
            </p:cNvPr>
            <p:cNvCxnSpPr>
              <a:cxnSpLocks/>
              <a:stCxn id="7" idx="0"/>
            </p:cNvCxnSpPr>
            <p:nvPr/>
          </p:nvCxnSpPr>
          <p:spPr>
            <a:xfrm flipV="1">
              <a:off x="4038600" y="3657600"/>
              <a:ext cx="1066800" cy="16764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D38D719-A08F-4EAA-B206-68FEF2BE717E}"/>
                </a:ext>
              </a:extLst>
            </p:cNvPr>
            <p:cNvCxnSpPr>
              <a:cxnSpLocks/>
              <a:stCxn id="6" idx="0"/>
            </p:cNvCxnSpPr>
            <p:nvPr/>
          </p:nvCxnSpPr>
          <p:spPr>
            <a:xfrm flipH="1" flipV="1">
              <a:off x="5715002" y="3657600"/>
              <a:ext cx="1142999" cy="16764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FFE9236-3524-4E79-928B-492B6498CD4A}"/>
                </a:ext>
              </a:extLst>
            </p:cNvPr>
            <p:cNvCxnSpPr>
              <a:cxnSpLocks/>
              <a:stCxn id="7" idx="3"/>
              <a:endCxn id="6" idx="1"/>
            </p:cNvCxnSpPr>
            <p:nvPr/>
          </p:nvCxnSpPr>
          <p:spPr>
            <a:xfrm>
              <a:off x="4724399" y="5684941"/>
              <a:ext cx="1447801" cy="0"/>
            </a:xfrm>
            <a:prstGeom prst="line">
              <a:avLst/>
            </a:prstGeom>
            <a:ln w="38100"/>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32910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B56BF-EA61-47A6-8801-FDB33337A873}"/>
              </a:ext>
            </a:extLst>
          </p:cNvPr>
          <p:cNvSpPr>
            <a:spLocks noGrp="1"/>
          </p:cNvSpPr>
          <p:nvPr>
            <p:ph type="title"/>
          </p:nvPr>
        </p:nvSpPr>
        <p:spPr/>
        <p:txBody>
          <a:bodyPr/>
          <a:lstStyle/>
          <a:p>
            <a:r>
              <a:rPr lang="en-US" dirty="0"/>
              <a:t>Brooks' Law</a:t>
            </a:r>
          </a:p>
        </p:txBody>
      </p:sp>
      <p:sp>
        <p:nvSpPr>
          <p:cNvPr id="3" name="Content Placeholder 2">
            <a:extLst>
              <a:ext uri="{FF2B5EF4-FFF2-40B4-BE49-F238E27FC236}">
                <a16:creationId xmlns:a16="http://schemas.microsoft.com/office/drawing/2014/main" id="{8B355513-DB27-4BF2-BCEF-DA66E47D1E37}"/>
              </a:ext>
            </a:extLst>
          </p:cNvPr>
          <p:cNvSpPr>
            <a:spLocks noGrp="1"/>
          </p:cNvSpPr>
          <p:nvPr>
            <p:ph idx="1"/>
          </p:nvPr>
        </p:nvSpPr>
        <p:spPr/>
        <p:txBody>
          <a:bodyPr>
            <a:normAutofit fontScale="85000" lnSpcReduction="10000"/>
          </a:bodyPr>
          <a:lstStyle/>
          <a:p>
            <a:r>
              <a:rPr lang="en-US" dirty="0"/>
              <a:t>Fred Brooks is a Turing Award-winning computer scientist who wrote </a:t>
            </a:r>
            <a:r>
              <a:rPr lang="en-US" i="1" dirty="0"/>
              <a:t>The Mythical Man-Month</a:t>
            </a:r>
            <a:r>
              <a:rPr lang="en-US" dirty="0"/>
              <a:t>, a book about software engineering</a:t>
            </a:r>
          </a:p>
          <a:p>
            <a:r>
              <a:rPr lang="en-US" b="1" dirty="0"/>
              <a:t>Brooks' Law:</a:t>
            </a:r>
            <a:r>
              <a:rPr lang="en-US" dirty="0"/>
              <a:t> "Adding programmers to a late project makes it later."</a:t>
            </a:r>
          </a:p>
          <a:p>
            <a:pPr lvl="1"/>
            <a:r>
              <a:rPr lang="en-US" dirty="0"/>
              <a:t>New people have to be trained on the project by existing employees</a:t>
            </a:r>
          </a:p>
          <a:p>
            <a:pPr lvl="1"/>
            <a:r>
              <a:rPr lang="en-US" dirty="0"/>
              <a:t>This effect gets worse with projects that are close to done since there's more to learn</a:t>
            </a:r>
          </a:p>
          <a:p>
            <a:r>
              <a:rPr lang="en-US" dirty="0"/>
              <a:t>There are also lower bounds on how fast a project can get done no matter how many people you throw at it</a:t>
            </a:r>
          </a:p>
          <a:p>
            <a:pPr lvl="1"/>
            <a:r>
              <a:rPr lang="en-US" dirty="0"/>
              <a:t>Some tasks can only be done effectively by a single person</a:t>
            </a:r>
          </a:p>
          <a:p>
            <a:r>
              <a:rPr lang="en-US" dirty="0"/>
              <a:t>Presumably, there's an ideal team size for a given project, but we do not (yet) know how to estimate it</a:t>
            </a:r>
          </a:p>
          <a:p>
            <a:endParaRPr lang="en-US" dirty="0"/>
          </a:p>
        </p:txBody>
      </p:sp>
    </p:spTree>
    <p:extLst>
      <p:ext uri="{BB962C8B-B14F-4D97-AF65-F5344CB8AC3E}">
        <p14:creationId xmlns:p14="http://schemas.microsoft.com/office/powerpoint/2010/main" val="2691055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D1BE3-FBA2-4786-8886-102C96EBE833}"/>
              </a:ext>
            </a:extLst>
          </p:cNvPr>
          <p:cNvSpPr>
            <a:spLocks noGrp="1"/>
          </p:cNvSpPr>
          <p:nvPr>
            <p:ph type="title"/>
          </p:nvPr>
        </p:nvSpPr>
        <p:spPr/>
        <p:txBody>
          <a:bodyPr/>
          <a:lstStyle/>
          <a:p>
            <a:r>
              <a:rPr lang="en-US" dirty="0"/>
              <a:t>Consulting with stakeholders</a:t>
            </a:r>
          </a:p>
        </p:txBody>
      </p:sp>
      <p:sp>
        <p:nvSpPr>
          <p:cNvPr id="3" name="Content Placeholder 2">
            <a:extLst>
              <a:ext uri="{FF2B5EF4-FFF2-40B4-BE49-F238E27FC236}">
                <a16:creationId xmlns:a16="http://schemas.microsoft.com/office/drawing/2014/main" id="{796E8970-126F-4153-ADBB-672F1E416E14}"/>
              </a:ext>
            </a:extLst>
          </p:cNvPr>
          <p:cNvSpPr>
            <a:spLocks noGrp="1"/>
          </p:cNvSpPr>
          <p:nvPr>
            <p:ph idx="1"/>
          </p:nvPr>
        </p:nvSpPr>
        <p:spPr/>
        <p:txBody>
          <a:bodyPr/>
          <a:lstStyle/>
          <a:p>
            <a:r>
              <a:rPr lang="en-US" dirty="0"/>
              <a:t>Stakeholders get mad when bad news is sprung on them at the last minute</a:t>
            </a:r>
          </a:p>
          <a:p>
            <a:pPr lvl="1"/>
            <a:r>
              <a:rPr lang="en-US" dirty="0"/>
              <a:t>Product will be delayed</a:t>
            </a:r>
          </a:p>
          <a:p>
            <a:pPr lvl="1"/>
            <a:r>
              <a:rPr lang="en-US" dirty="0"/>
              <a:t>Product won't do what it's expected to do</a:t>
            </a:r>
          </a:p>
          <a:p>
            <a:pPr lvl="1"/>
            <a:r>
              <a:rPr lang="en-US" dirty="0"/>
              <a:t>Product will cost more than expected</a:t>
            </a:r>
          </a:p>
          <a:p>
            <a:r>
              <a:rPr lang="en-US" dirty="0"/>
              <a:t>When problems arise, managers should consult with stakeholders to see how they want to proceed</a:t>
            </a:r>
          </a:p>
          <a:p>
            <a:r>
              <a:rPr lang="en-US" dirty="0"/>
              <a:t>People prefer having input into the response to a bad situation</a:t>
            </a:r>
          </a:p>
        </p:txBody>
      </p:sp>
    </p:spTree>
    <p:extLst>
      <p:ext uri="{BB962C8B-B14F-4D97-AF65-F5344CB8AC3E}">
        <p14:creationId xmlns:p14="http://schemas.microsoft.com/office/powerpoint/2010/main" val="2298039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131E2-07B3-4772-AC8F-C4C8377161A9}"/>
              </a:ext>
            </a:extLst>
          </p:cNvPr>
          <p:cNvSpPr>
            <a:spLocks noGrp="1"/>
          </p:cNvSpPr>
          <p:nvPr>
            <p:ph type="title"/>
          </p:nvPr>
        </p:nvSpPr>
        <p:spPr/>
        <p:txBody>
          <a:bodyPr/>
          <a:lstStyle/>
          <a:p>
            <a:r>
              <a:rPr lang="en-US" dirty="0"/>
              <a:t>Earned value management</a:t>
            </a:r>
          </a:p>
        </p:txBody>
      </p:sp>
      <p:sp>
        <p:nvSpPr>
          <p:cNvPr id="3" name="Content Placeholder 2">
            <a:extLst>
              <a:ext uri="{FF2B5EF4-FFF2-40B4-BE49-F238E27FC236}">
                <a16:creationId xmlns:a16="http://schemas.microsoft.com/office/drawing/2014/main" id="{A4B4BE91-1386-4D1C-8229-1076C5C4C159}"/>
              </a:ext>
            </a:extLst>
          </p:cNvPr>
          <p:cNvSpPr>
            <a:spLocks noGrp="1"/>
          </p:cNvSpPr>
          <p:nvPr>
            <p:ph idx="1"/>
          </p:nvPr>
        </p:nvSpPr>
        <p:spPr/>
        <p:txBody>
          <a:bodyPr/>
          <a:lstStyle/>
          <a:p>
            <a:r>
              <a:rPr lang="en-US" dirty="0"/>
              <a:t>If a job is expected to take 100 hours, and you've worked for 50, are you halfway done?</a:t>
            </a:r>
          </a:p>
          <a:p>
            <a:pPr lvl="1"/>
            <a:r>
              <a:rPr lang="en-US" dirty="0"/>
              <a:t>Probably not!</a:t>
            </a:r>
          </a:p>
          <a:p>
            <a:r>
              <a:rPr lang="en-US" b="1" dirty="0"/>
              <a:t>Earned value management</a:t>
            </a:r>
            <a:r>
              <a:rPr lang="en-US" dirty="0"/>
              <a:t> (</a:t>
            </a:r>
            <a:r>
              <a:rPr lang="en-US" b="1" dirty="0"/>
              <a:t>EVM</a:t>
            </a:r>
            <a:r>
              <a:rPr lang="en-US" dirty="0"/>
              <a:t>) (or </a:t>
            </a:r>
            <a:r>
              <a:rPr lang="en-US" b="1" dirty="0"/>
              <a:t>earned value analysis</a:t>
            </a:r>
            <a:r>
              <a:rPr lang="en-US" dirty="0"/>
              <a:t> (</a:t>
            </a:r>
            <a:r>
              <a:rPr lang="en-US" b="1" dirty="0"/>
              <a:t>EVA</a:t>
            </a:r>
            <a:r>
              <a:rPr lang="en-US" dirty="0"/>
              <a:t>)) tries to solve this problem</a:t>
            </a:r>
          </a:p>
          <a:p>
            <a:pPr lvl="1"/>
            <a:r>
              <a:rPr lang="en-US" b="1" dirty="0"/>
              <a:t>Progress</a:t>
            </a:r>
            <a:r>
              <a:rPr lang="en-US" dirty="0"/>
              <a:t> is how much of the overall project is complete</a:t>
            </a:r>
          </a:p>
          <a:p>
            <a:pPr lvl="1"/>
            <a:r>
              <a:rPr lang="en-US" b="1" dirty="0"/>
              <a:t>Health</a:t>
            </a:r>
            <a:r>
              <a:rPr lang="en-US" dirty="0"/>
              <a:t> is a comparison of how much you thought you'd get done with how much you did get done</a:t>
            </a:r>
          </a:p>
          <a:p>
            <a:pPr lvl="1"/>
            <a:r>
              <a:rPr lang="en-US" dirty="0"/>
              <a:t>Value can be measured in person-days or in dollars</a:t>
            </a:r>
          </a:p>
        </p:txBody>
      </p:sp>
    </p:spTree>
    <p:extLst>
      <p:ext uri="{BB962C8B-B14F-4D97-AF65-F5344CB8AC3E}">
        <p14:creationId xmlns:p14="http://schemas.microsoft.com/office/powerpoint/2010/main" val="2328558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6F86B-054C-4030-B852-6D3103E48504}"/>
              </a:ext>
            </a:extLst>
          </p:cNvPr>
          <p:cNvSpPr>
            <a:spLocks noGrp="1"/>
          </p:cNvSpPr>
          <p:nvPr>
            <p:ph type="title"/>
          </p:nvPr>
        </p:nvSpPr>
        <p:spPr/>
        <p:txBody>
          <a:bodyPr/>
          <a:lstStyle/>
          <a:p>
            <a:r>
              <a:rPr lang="en-US" dirty="0"/>
              <a:t>More on EVM</a:t>
            </a:r>
          </a:p>
        </p:txBody>
      </p:sp>
      <p:sp>
        <p:nvSpPr>
          <p:cNvPr id="3" name="Content Placeholder 2">
            <a:extLst>
              <a:ext uri="{FF2B5EF4-FFF2-40B4-BE49-F238E27FC236}">
                <a16:creationId xmlns:a16="http://schemas.microsoft.com/office/drawing/2014/main" id="{DD045DE3-33BF-4F37-BB98-80BA006EAC1B}"/>
              </a:ext>
            </a:extLst>
          </p:cNvPr>
          <p:cNvSpPr>
            <a:spLocks noGrp="1"/>
          </p:cNvSpPr>
          <p:nvPr>
            <p:ph idx="1"/>
          </p:nvPr>
        </p:nvSpPr>
        <p:spPr/>
        <p:txBody>
          <a:bodyPr>
            <a:normAutofit fontScale="92500" lnSpcReduction="20000"/>
          </a:bodyPr>
          <a:lstStyle/>
          <a:p>
            <a:r>
              <a:rPr lang="en-US" dirty="0"/>
              <a:t>We have talked about ways to decompose a project into tasks and how to estimate the effort or cost 0f each task (even if that's still a hard problem)</a:t>
            </a:r>
          </a:p>
          <a:p>
            <a:pPr lvl="1"/>
            <a:r>
              <a:rPr lang="en-US" b="1" dirty="0"/>
              <a:t>Planned value</a:t>
            </a:r>
            <a:r>
              <a:rPr lang="en-US" dirty="0"/>
              <a:t> (</a:t>
            </a:r>
            <a:r>
              <a:rPr lang="en-US" b="1" dirty="0"/>
              <a:t>PV</a:t>
            </a:r>
            <a:r>
              <a:rPr lang="en-US" dirty="0"/>
              <a:t>) is the estimated cost of a given task</a:t>
            </a:r>
          </a:p>
          <a:p>
            <a:r>
              <a:rPr lang="en-US" dirty="0"/>
              <a:t>Using a Gantt chart or CPM, you can make a schedule for all of your tasks</a:t>
            </a:r>
          </a:p>
          <a:p>
            <a:pPr lvl="1"/>
            <a:r>
              <a:rPr lang="en-US" b="1" dirty="0"/>
              <a:t>Planned duration</a:t>
            </a:r>
            <a:r>
              <a:rPr lang="en-US" dirty="0"/>
              <a:t> (</a:t>
            </a:r>
            <a:r>
              <a:rPr lang="en-US" b="1" dirty="0"/>
              <a:t>PD</a:t>
            </a:r>
            <a:r>
              <a:rPr lang="en-US" dirty="0"/>
              <a:t>) is the estimated time for the entire project</a:t>
            </a:r>
          </a:p>
          <a:p>
            <a:r>
              <a:rPr lang="en-US" dirty="0"/>
              <a:t>With the PV for every task and a schedule, you can graph the growth of PV over time</a:t>
            </a:r>
          </a:p>
          <a:p>
            <a:r>
              <a:rPr lang="en-US" dirty="0"/>
              <a:t>This line ends at the </a:t>
            </a:r>
            <a:r>
              <a:rPr lang="en-US" b="1" dirty="0"/>
              <a:t>PD</a:t>
            </a:r>
            <a:r>
              <a:rPr lang="en-US" dirty="0"/>
              <a:t>, giving the </a:t>
            </a:r>
            <a:r>
              <a:rPr lang="en-US" b="1" dirty="0"/>
              <a:t>Budget At Completion</a:t>
            </a:r>
            <a:r>
              <a:rPr lang="en-US" dirty="0"/>
              <a:t> (</a:t>
            </a:r>
            <a:r>
              <a:rPr lang="en-US" b="1" dirty="0"/>
              <a:t>BAC</a:t>
            </a:r>
            <a:r>
              <a:rPr lang="en-US" dirty="0"/>
              <a:t>), the estimated cost of the whole project</a:t>
            </a:r>
          </a:p>
        </p:txBody>
      </p:sp>
    </p:spTree>
    <p:extLst>
      <p:ext uri="{BB962C8B-B14F-4D97-AF65-F5344CB8AC3E}">
        <p14:creationId xmlns:p14="http://schemas.microsoft.com/office/powerpoint/2010/main" val="1565618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10A51-91BA-4169-ADEE-B0BA0F664141}"/>
              </a:ext>
            </a:extLst>
          </p:cNvPr>
          <p:cNvSpPr>
            <a:spLocks noGrp="1"/>
          </p:cNvSpPr>
          <p:nvPr>
            <p:ph type="title"/>
          </p:nvPr>
        </p:nvSpPr>
        <p:spPr/>
        <p:txBody>
          <a:bodyPr/>
          <a:lstStyle/>
          <a:p>
            <a:r>
              <a:rPr lang="en-US" dirty="0"/>
              <a:t>Earned value and actual cost</a:t>
            </a:r>
          </a:p>
        </p:txBody>
      </p:sp>
      <p:sp>
        <p:nvSpPr>
          <p:cNvPr id="3" name="Content Placeholder 2">
            <a:extLst>
              <a:ext uri="{FF2B5EF4-FFF2-40B4-BE49-F238E27FC236}">
                <a16:creationId xmlns:a16="http://schemas.microsoft.com/office/drawing/2014/main" id="{E04D6775-6946-4936-A212-DC4785D47503}"/>
              </a:ext>
            </a:extLst>
          </p:cNvPr>
          <p:cNvSpPr>
            <a:spLocks noGrp="1"/>
          </p:cNvSpPr>
          <p:nvPr>
            <p:ph idx="1"/>
          </p:nvPr>
        </p:nvSpPr>
        <p:spPr/>
        <p:txBody>
          <a:bodyPr>
            <a:normAutofit lnSpcReduction="10000"/>
          </a:bodyPr>
          <a:lstStyle/>
          <a:p>
            <a:r>
              <a:rPr lang="en-US" dirty="0"/>
              <a:t>We can map out PV before the project is really underway</a:t>
            </a:r>
          </a:p>
          <a:p>
            <a:r>
              <a:rPr lang="en-US" dirty="0"/>
              <a:t>While the project is going, we're interested in two more values for each point in time:</a:t>
            </a:r>
          </a:p>
          <a:p>
            <a:pPr lvl="1"/>
            <a:r>
              <a:rPr lang="en-US" b="1" dirty="0"/>
              <a:t>Earned value</a:t>
            </a:r>
            <a:r>
              <a:rPr lang="en-US" dirty="0"/>
              <a:t> (</a:t>
            </a:r>
            <a:r>
              <a:rPr lang="en-US" b="1" dirty="0"/>
              <a:t>EV</a:t>
            </a:r>
            <a:r>
              <a:rPr lang="en-US" dirty="0"/>
              <a:t>): The planned value of the tasks that are done</a:t>
            </a:r>
          </a:p>
          <a:p>
            <a:pPr lvl="1"/>
            <a:r>
              <a:rPr lang="en-US" b="1" dirty="0"/>
              <a:t>Actual cost</a:t>
            </a:r>
            <a:r>
              <a:rPr lang="en-US" dirty="0"/>
              <a:t> (</a:t>
            </a:r>
            <a:r>
              <a:rPr lang="en-US" b="1" dirty="0"/>
              <a:t>AC</a:t>
            </a:r>
            <a:r>
              <a:rPr lang="en-US" dirty="0"/>
              <a:t>): The effort or money spent on getting those tasks done</a:t>
            </a:r>
          </a:p>
          <a:p>
            <a:r>
              <a:rPr lang="en-US" dirty="0"/>
              <a:t>It seems strange that we can have </a:t>
            </a:r>
            <a:r>
              <a:rPr lang="en-US" i="1" dirty="0"/>
              <a:t>three</a:t>
            </a:r>
            <a:r>
              <a:rPr lang="en-US" dirty="0"/>
              <a:t> different values for each point in time, but what we plan to do differs from what we get done, and what we get done doesn't always cost what we think it will</a:t>
            </a:r>
          </a:p>
        </p:txBody>
      </p:sp>
    </p:spTree>
    <p:extLst>
      <p:ext uri="{BB962C8B-B14F-4D97-AF65-F5344CB8AC3E}">
        <p14:creationId xmlns:p14="http://schemas.microsoft.com/office/powerpoint/2010/main" val="1775203214"/>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131E2-07B3-4772-AC8F-C4C8377161A9}"/>
              </a:ext>
            </a:extLst>
          </p:cNvPr>
          <p:cNvSpPr>
            <a:spLocks noGrp="1"/>
          </p:cNvSpPr>
          <p:nvPr>
            <p:ph type="title"/>
          </p:nvPr>
        </p:nvSpPr>
        <p:spPr/>
        <p:txBody>
          <a:bodyPr>
            <a:normAutofit fontScale="90000"/>
          </a:bodyPr>
          <a:lstStyle/>
          <a:p>
            <a:r>
              <a:rPr lang="en-US" dirty="0"/>
              <a:t>Earned value management with PV, EV, and AC</a:t>
            </a:r>
          </a:p>
        </p:txBody>
      </p:sp>
      <p:sp>
        <p:nvSpPr>
          <p:cNvPr id="3" name="Content Placeholder 2">
            <a:extLst>
              <a:ext uri="{FF2B5EF4-FFF2-40B4-BE49-F238E27FC236}">
                <a16:creationId xmlns:a16="http://schemas.microsoft.com/office/drawing/2014/main" id="{A4B4BE91-1386-4D1C-8229-1076C5C4C159}"/>
              </a:ext>
            </a:extLst>
          </p:cNvPr>
          <p:cNvSpPr>
            <a:spLocks noGrp="1"/>
          </p:cNvSpPr>
          <p:nvPr>
            <p:ph idx="1"/>
          </p:nvPr>
        </p:nvSpPr>
        <p:spPr>
          <a:xfrm>
            <a:off x="609600" y="1775193"/>
            <a:ext cx="10972800" cy="857994"/>
          </a:xfrm>
        </p:spPr>
        <p:txBody>
          <a:bodyPr>
            <a:normAutofit fontScale="85000" lnSpcReduction="20000"/>
          </a:bodyPr>
          <a:lstStyle/>
          <a:p>
            <a:r>
              <a:rPr lang="en-US" dirty="0"/>
              <a:t>The graph below shows an example of relationships between PV, EV, and AC</a:t>
            </a:r>
          </a:p>
        </p:txBody>
      </p:sp>
      <p:pic>
        <p:nvPicPr>
          <p:cNvPr id="5" name="Picture 4">
            <a:extLst>
              <a:ext uri="{FF2B5EF4-FFF2-40B4-BE49-F238E27FC236}">
                <a16:creationId xmlns:a16="http://schemas.microsoft.com/office/drawing/2014/main" id="{43E8D0E4-F85F-4375-9C8B-3B9C498A220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79943" y="2286000"/>
            <a:ext cx="6032114" cy="4499847"/>
          </a:xfrm>
          <a:prstGeom prst="rect">
            <a:avLst/>
          </a:prstGeom>
        </p:spPr>
      </p:pic>
    </p:spTree>
    <p:extLst>
      <p:ext uri="{BB962C8B-B14F-4D97-AF65-F5344CB8AC3E}">
        <p14:creationId xmlns:p14="http://schemas.microsoft.com/office/powerpoint/2010/main" val="1555443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BCC17-DA43-4CC2-80B0-27FF123A51B7}"/>
              </a:ext>
            </a:extLst>
          </p:cNvPr>
          <p:cNvSpPr>
            <a:spLocks noGrp="1"/>
          </p:cNvSpPr>
          <p:nvPr>
            <p:ph type="title"/>
          </p:nvPr>
        </p:nvSpPr>
        <p:spPr/>
        <p:txBody>
          <a:bodyPr/>
          <a:lstStyle/>
          <a:p>
            <a:r>
              <a:rPr lang="en-US" dirty="0"/>
              <a:t>Quantifying project problems</a:t>
            </a:r>
          </a:p>
        </p:txBody>
      </p:sp>
      <p:sp>
        <p:nvSpPr>
          <p:cNvPr id="3" name="Content Placeholder 2">
            <a:extLst>
              <a:ext uri="{FF2B5EF4-FFF2-40B4-BE49-F238E27FC236}">
                <a16:creationId xmlns:a16="http://schemas.microsoft.com/office/drawing/2014/main" id="{D50966CD-35C4-44E2-A266-6F3B0ECAEBF3}"/>
              </a:ext>
            </a:extLst>
          </p:cNvPr>
          <p:cNvSpPr>
            <a:spLocks noGrp="1"/>
          </p:cNvSpPr>
          <p:nvPr>
            <p:ph idx="1"/>
          </p:nvPr>
        </p:nvSpPr>
        <p:spPr/>
        <p:txBody>
          <a:bodyPr/>
          <a:lstStyle/>
          <a:p>
            <a:r>
              <a:rPr lang="en-US" dirty="0"/>
              <a:t>Where the EV is relative to the PV shows how much has been gotten done relative to what was planned</a:t>
            </a:r>
          </a:p>
          <a:p>
            <a:pPr lvl="1"/>
            <a:r>
              <a:rPr lang="en-US" dirty="0"/>
              <a:t>If the EV line is below the PV, the project is behind</a:t>
            </a:r>
          </a:p>
          <a:p>
            <a:pPr lvl="1"/>
            <a:r>
              <a:rPr lang="en-US" dirty="0"/>
              <a:t>If the EV line is above the PV, the project is ahead</a:t>
            </a:r>
          </a:p>
          <a:p>
            <a:r>
              <a:rPr lang="en-US" dirty="0"/>
              <a:t>Where the AC is relative to the EV shows how much value has been expended relative to how much value was completed</a:t>
            </a:r>
          </a:p>
          <a:p>
            <a:pPr lvl="1"/>
            <a:r>
              <a:rPr lang="en-US" dirty="0"/>
              <a:t>If the AC is above the EV, the project is over budget</a:t>
            </a:r>
          </a:p>
          <a:p>
            <a:pPr lvl="1"/>
            <a:r>
              <a:rPr lang="en-US" dirty="0"/>
              <a:t>If the AC is below the EV, the project is under budget</a:t>
            </a:r>
          </a:p>
        </p:txBody>
      </p:sp>
    </p:spTree>
    <p:extLst>
      <p:ext uri="{BB962C8B-B14F-4D97-AF65-F5344CB8AC3E}">
        <p14:creationId xmlns:p14="http://schemas.microsoft.com/office/powerpoint/2010/main" val="210093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6C1BE-A211-4C4A-BB54-2499B566227A}"/>
              </a:ext>
            </a:extLst>
          </p:cNvPr>
          <p:cNvSpPr>
            <a:spLocks noGrp="1"/>
          </p:cNvSpPr>
          <p:nvPr>
            <p:ph type="title"/>
          </p:nvPr>
        </p:nvSpPr>
        <p:spPr/>
        <p:txBody>
          <a:bodyPr/>
          <a:lstStyle/>
          <a:p>
            <a:r>
              <a:rPr lang="en-US" dirty="0"/>
              <a:t>More on quantifying project problems</a:t>
            </a:r>
          </a:p>
        </p:txBody>
      </p:sp>
      <p:sp>
        <p:nvSpPr>
          <p:cNvPr id="3" name="Content Placeholder 2">
            <a:extLst>
              <a:ext uri="{FF2B5EF4-FFF2-40B4-BE49-F238E27FC236}">
                <a16:creationId xmlns:a16="http://schemas.microsoft.com/office/drawing/2014/main" id="{1B66C938-48E7-4E55-A121-D3D31F75C74B}"/>
              </a:ext>
            </a:extLst>
          </p:cNvPr>
          <p:cNvSpPr>
            <a:spLocks noGrp="1"/>
          </p:cNvSpPr>
          <p:nvPr>
            <p:ph idx="1"/>
          </p:nvPr>
        </p:nvSpPr>
        <p:spPr/>
        <p:txBody>
          <a:bodyPr>
            <a:normAutofit fontScale="92500" lnSpcReduction="10000"/>
          </a:bodyPr>
          <a:lstStyle/>
          <a:p>
            <a:r>
              <a:rPr lang="en-US" dirty="0"/>
              <a:t>The </a:t>
            </a:r>
            <a:r>
              <a:rPr lang="en-US" b="1" dirty="0"/>
              <a:t>Schedule Performance Index</a:t>
            </a:r>
            <a:r>
              <a:rPr lang="en-US" dirty="0"/>
              <a:t> (</a:t>
            </a:r>
            <a:r>
              <a:rPr lang="en-US" b="1" dirty="0"/>
              <a:t>SPI</a:t>
            </a:r>
            <a:r>
              <a:rPr lang="en-US" dirty="0"/>
              <a:t>) is EV/PV</a:t>
            </a:r>
          </a:p>
          <a:p>
            <a:pPr lvl="1"/>
            <a:r>
              <a:rPr lang="en-US" dirty="0"/>
              <a:t>When SPI = 1, the project is right on schedule</a:t>
            </a:r>
          </a:p>
          <a:p>
            <a:pPr lvl="1"/>
            <a:r>
              <a:rPr lang="en-US" dirty="0"/>
              <a:t>When SPI &lt; 1, the project is behind schedule</a:t>
            </a:r>
          </a:p>
          <a:p>
            <a:pPr lvl="1"/>
            <a:r>
              <a:rPr lang="en-US" dirty="0"/>
              <a:t>When SPI &gt; 1, the project is ahead of schedule</a:t>
            </a:r>
          </a:p>
          <a:p>
            <a:pPr lvl="1"/>
            <a:r>
              <a:rPr lang="en-US" dirty="0"/>
              <a:t>Example: Here, the SPI = 360/400 = 0.9, meaning behind schedule</a:t>
            </a:r>
          </a:p>
          <a:p>
            <a:r>
              <a:rPr lang="en-US" dirty="0"/>
              <a:t>The </a:t>
            </a:r>
            <a:r>
              <a:rPr lang="en-US" b="1" dirty="0"/>
              <a:t>Cost Performance Index</a:t>
            </a:r>
            <a:r>
              <a:rPr lang="en-US" dirty="0"/>
              <a:t> (</a:t>
            </a:r>
            <a:r>
              <a:rPr lang="en-US" b="1" dirty="0"/>
              <a:t>CPI</a:t>
            </a:r>
            <a:r>
              <a:rPr lang="en-US" dirty="0"/>
              <a:t>) is EV/AC</a:t>
            </a:r>
          </a:p>
          <a:p>
            <a:pPr lvl="1"/>
            <a:r>
              <a:rPr lang="en-US" dirty="0"/>
              <a:t>When CPI = 1, the project is right on budget</a:t>
            </a:r>
          </a:p>
          <a:p>
            <a:pPr lvl="1"/>
            <a:r>
              <a:rPr lang="en-US" dirty="0"/>
              <a:t>When CPI &lt; 1, the project is over budget</a:t>
            </a:r>
          </a:p>
          <a:p>
            <a:pPr lvl="1"/>
            <a:r>
              <a:rPr lang="en-US" dirty="0"/>
              <a:t>When CPI &gt; 1, the project is under budget</a:t>
            </a:r>
          </a:p>
          <a:p>
            <a:pPr lvl="1"/>
            <a:r>
              <a:rPr lang="en-US" dirty="0"/>
              <a:t>Example: Here, the CPI = 360/378.94 = 0.95, meaning over budget</a:t>
            </a:r>
          </a:p>
        </p:txBody>
      </p:sp>
    </p:spTree>
    <p:extLst>
      <p:ext uri="{BB962C8B-B14F-4D97-AF65-F5344CB8AC3E}">
        <p14:creationId xmlns:p14="http://schemas.microsoft.com/office/powerpoint/2010/main" val="2752486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0AFA2-0623-41B1-B0F7-FC902331A7A1}"/>
              </a:ext>
            </a:extLst>
          </p:cNvPr>
          <p:cNvSpPr>
            <a:spLocks noGrp="1"/>
          </p:cNvSpPr>
          <p:nvPr>
            <p:ph type="title"/>
          </p:nvPr>
        </p:nvSpPr>
        <p:spPr/>
        <p:txBody>
          <a:bodyPr/>
          <a:lstStyle/>
          <a:p>
            <a:r>
              <a:rPr lang="en-US" dirty="0"/>
              <a:t>Even more on quantifying project problems</a:t>
            </a:r>
          </a:p>
        </p:txBody>
      </p:sp>
      <p:sp>
        <p:nvSpPr>
          <p:cNvPr id="3" name="Content Placeholder 2">
            <a:extLst>
              <a:ext uri="{FF2B5EF4-FFF2-40B4-BE49-F238E27FC236}">
                <a16:creationId xmlns:a16="http://schemas.microsoft.com/office/drawing/2014/main" id="{D6D2E0AA-E580-4A22-98AE-AA74054FEA2C}"/>
              </a:ext>
            </a:extLst>
          </p:cNvPr>
          <p:cNvSpPr>
            <a:spLocks noGrp="1"/>
          </p:cNvSpPr>
          <p:nvPr>
            <p:ph idx="1"/>
          </p:nvPr>
        </p:nvSpPr>
        <p:spPr/>
        <p:txBody>
          <a:bodyPr>
            <a:normAutofit fontScale="85000" lnSpcReduction="20000"/>
          </a:bodyPr>
          <a:lstStyle/>
          <a:p>
            <a:r>
              <a:rPr lang="en-US" dirty="0"/>
              <a:t>Using these numbers, we can predict how well the project is doing</a:t>
            </a:r>
          </a:p>
          <a:p>
            <a:r>
              <a:rPr lang="en-US" b="1" dirty="0"/>
              <a:t>Forecast Project Duration</a:t>
            </a:r>
            <a:r>
              <a:rPr lang="en-US" dirty="0"/>
              <a:t> (</a:t>
            </a:r>
            <a:r>
              <a:rPr lang="en-US" b="1" dirty="0"/>
              <a:t>FPD</a:t>
            </a:r>
            <a:r>
              <a:rPr lang="en-US" dirty="0"/>
              <a:t>) is PD/SPI = PD/(EV/PV)</a:t>
            </a:r>
          </a:p>
          <a:p>
            <a:pPr lvl="1"/>
            <a:r>
              <a:rPr lang="en-US" dirty="0"/>
              <a:t>The FPD estimates the true project duration based on how far or ahead the project is at a given time</a:t>
            </a:r>
          </a:p>
          <a:p>
            <a:pPr lvl="1"/>
            <a:r>
              <a:rPr lang="en-US" dirty="0"/>
              <a:t>Example: In this case, assuming a planned duration of 30 months, FPD = 30/0.9 = 33.33 months</a:t>
            </a:r>
          </a:p>
          <a:p>
            <a:r>
              <a:rPr lang="en-US" b="1" dirty="0"/>
              <a:t>Estimate At Completion</a:t>
            </a:r>
            <a:r>
              <a:rPr lang="en-US" dirty="0"/>
              <a:t> (</a:t>
            </a:r>
            <a:r>
              <a:rPr lang="en-US" b="1" dirty="0"/>
              <a:t>EAC</a:t>
            </a:r>
            <a:r>
              <a:rPr lang="en-US" dirty="0"/>
              <a:t>)  is BAC/CPI = BAC/(EV/AC)</a:t>
            </a:r>
          </a:p>
          <a:p>
            <a:pPr lvl="1"/>
            <a:r>
              <a:rPr lang="en-US" dirty="0"/>
              <a:t>The EAC estimates the true project cost based on how much it has cost to get tasks done so far</a:t>
            </a:r>
          </a:p>
          <a:p>
            <a:pPr lvl="1"/>
            <a:r>
              <a:rPr lang="en-US" dirty="0"/>
              <a:t>Example: In this case, assuming a budget at completion of 1140 (</a:t>
            </a:r>
            <a:r>
              <a:rPr lang="en-US" dirty="0" err="1"/>
              <a:t>whatevers</a:t>
            </a:r>
            <a:r>
              <a:rPr lang="en-US" dirty="0"/>
              <a:t>), EAC = 1140/0.95 = 1200</a:t>
            </a:r>
          </a:p>
          <a:p>
            <a:r>
              <a:rPr lang="en-US" dirty="0"/>
              <a:t>Using these estimates and EVM charts, managers can make decisions about what to do when things are going wrong</a:t>
            </a:r>
          </a:p>
        </p:txBody>
      </p:sp>
    </p:spTree>
    <p:extLst>
      <p:ext uri="{BB962C8B-B14F-4D97-AF65-F5344CB8AC3E}">
        <p14:creationId xmlns:p14="http://schemas.microsoft.com/office/powerpoint/2010/main" val="857571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Layered style</a:t>
            </a:r>
          </a:p>
        </p:txBody>
      </p:sp>
      <p:sp>
        <p:nvSpPr>
          <p:cNvPr id="5" name="Content Placeholder 4"/>
          <p:cNvSpPr>
            <a:spLocks noGrp="1"/>
          </p:cNvSpPr>
          <p:nvPr>
            <p:ph idx="1"/>
          </p:nvPr>
        </p:nvSpPr>
        <p:spPr>
          <a:xfrm>
            <a:off x="609600" y="1775192"/>
            <a:ext cx="6858000" cy="4625609"/>
          </a:xfrm>
        </p:spPr>
        <p:txBody>
          <a:bodyPr>
            <a:normAutofit fontScale="92500" lnSpcReduction="10000"/>
          </a:bodyPr>
          <a:lstStyle/>
          <a:p>
            <a:r>
              <a:rPr lang="en-US" dirty="0"/>
              <a:t>Organize the system into layers</a:t>
            </a:r>
          </a:p>
          <a:p>
            <a:r>
              <a:rPr lang="en-US" dirty="0"/>
              <a:t>Each laye</a:t>
            </a:r>
            <a:r>
              <a:rPr lang="en-US" baseline="0" dirty="0"/>
              <a:t>r provides services to layers above it, with the lowest layer being the most fundamental operations</a:t>
            </a:r>
          </a:p>
          <a:p>
            <a:r>
              <a:rPr lang="en-US" baseline="0" dirty="0"/>
              <a:t>Layered styles work well when adding functionality on top of existing systems</a:t>
            </a:r>
          </a:p>
          <a:p>
            <a:r>
              <a:rPr lang="en-US" baseline="0" dirty="0"/>
              <a:t>Good: entire layers can be replaced as long as the interfaces are the same</a:t>
            </a:r>
          </a:p>
          <a:p>
            <a:r>
              <a:rPr lang="en-US" baseline="0" dirty="0"/>
              <a:t>Bad: it's hard to cleanly separate layers, and performance sometimes suffers</a:t>
            </a:r>
            <a:endParaRPr lang="en-US" dirty="0"/>
          </a:p>
        </p:txBody>
      </p:sp>
      <p:pic>
        <p:nvPicPr>
          <p:cNvPr id="6" name="Picture 5"/>
          <p:cNvPicPr>
            <a:picLocks noChangeAspect="1"/>
          </p:cNvPicPr>
          <p:nvPr/>
        </p:nvPicPr>
        <p:blipFill>
          <a:blip r:embed="rId2"/>
          <a:stretch>
            <a:fillRect/>
          </a:stretch>
        </p:blipFill>
        <p:spPr>
          <a:xfrm>
            <a:off x="7620000" y="2286000"/>
            <a:ext cx="4274090" cy="3084657"/>
          </a:xfrm>
          <a:prstGeom prst="rect">
            <a:avLst/>
          </a:prstGeom>
        </p:spPr>
      </p:pic>
    </p:spTree>
    <p:extLst>
      <p:ext uri="{BB962C8B-B14F-4D97-AF65-F5344CB8AC3E}">
        <p14:creationId xmlns:p14="http://schemas.microsoft.com/office/powerpoint/2010/main" val="3459933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1186F-7D73-4FD6-953E-24EB4002C94B}"/>
              </a:ext>
            </a:extLst>
          </p:cNvPr>
          <p:cNvSpPr>
            <a:spLocks noGrp="1"/>
          </p:cNvSpPr>
          <p:nvPr>
            <p:ph type="title"/>
          </p:nvPr>
        </p:nvSpPr>
        <p:spPr/>
        <p:txBody>
          <a:bodyPr/>
          <a:lstStyle/>
          <a:p>
            <a:r>
              <a:rPr lang="en-US" dirty="0"/>
              <a:t>Control in Scrum</a:t>
            </a:r>
          </a:p>
        </p:txBody>
      </p:sp>
      <p:sp>
        <p:nvSpPr>
          <p:cNvPr id="3" name="Content Placeholder 2">
            <a:extLst>
              <a:ext uri="{FF2B5EF4-FFF2-40B4-BE49-F238E27FC236}">
                <a16:creationId xmlns:a16="http://schemas.microsoft.com/office/drawing/2014/main" id="{6F396230-8F3E-4A7E-8D0D-22028FC9E4A4}"/>
              </a:ext>
            </a:extLst>
          </p:cNvPr>
          <p:cNvSpPr>
            <a:spLocks noGrp="1"/>
          </p:cNvSpPr>
          <p:nvPr>
            <p:ph idx="1"/>
          </p:nvPr>
        </p:nvSpPr>
        <p:spPr/>
        <p:txBody>
          <a:bodyPr>
            <a:normAutofit/>
          </a:bodyPr>
          <a:lstStyle/>
          <a:p>
            <a:r>
              <a:rPr lang="en-US" dirty="0"/>
              <a:t>Everything revolves around sprints in Scrum</a:t>
            </a:r>
          </a:p>
          <a:p>
            <a:r>
              <a:rPr lang="en-US" dirty="0"/>
              <a:t>We measure progress against the amount of work to be done using burn charts</a:t>
            </a:r>
          </a:p>
          <a:p>
            <a:r>
              <a:rPr lang="en-US" b="1" dirty="0"/>
              <a:t>Burn charts</a:t>
            </a:r>
            <a:r>
              <a:rPr lang="en-US" dirty="0"/>
              <a:t> have a vertical axis of work and a horizontal axis of time</a:t>
            </a:r>
          </a:p>
          <a:p>
            <a:pPr lvl="1"/>
            <a:r>
              <a:rPr lang="en-US" b="1" dirty="0"/>
              <a:t>Burn up charts</a:t>
            </a:r>
            <a:r>
              <a:rPr lang="en-US" dirty="0"/>
              <a:t> show work completed and are more often used to track progress on full projects or releases</a:t>
            </a:r>
          </a:p>
          <a:p>
            <a:pPr lvl="1"/>
            <a:r>
              <a:rPr lang="en-US" b="1" dirty="0"/>
              <a:t>Burn down charts</a:t>
            </a:r>
            <a:r>
              <a:rPr lang="en-US" dirty="0"/>
              <a:t> show work remaining and are more often used to track progress within a sprint</a:t>
            </a:r>
          </a:p>
        </p:txBody>
      </p:sp>
    </p:spTree>
    <p:extLst>
      <p:ext uri="{BB962C8B-B14F-4D97-AF65-F5344CB8AC3E}">
        <p14:creationId xmlns:p14="http://schemas.microsoft.com/office/powerpoint/2010/main" val="3696543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97EFE15-4F2D-4ACB-BFAB-1FA15CAB3C6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00800" y="1785980"/>
            <a:ext cx="5410200" cy="4843420"/>
          </a:xfrm>
          <a:prstGeom prst="rect">
            <a:avLst/>
          </a:prstGeom>
        </p:spPr>
      </p:pic>
      <p:sp>
        <p:nvSpPr>
          <p:cNvPr id="2" name="Title 1">
            <a:extLst>
              <a:ext uri="{FF2B5EF4-FFF2-40B4-BE49-F238E27FC236}">
                <a16:creationId xmlns:a16="http://schemas.microsoft.com/office/drawing/2014/main" id="{12B223BC-03C8-4594-B597-D7012848140A}"/>
              </a:ext>
            </a:extLst>
          </p:cNvPr>
          <p:cNvSpPr>
            <a:spLocks noGrp="1"/>
          </p:cNvSpPr>
          <p:nvPr>
            <p:ph type="title"/>
          </p:nvPr>
        </p:nvSpPr>
        <p:spPr/>
        <p:txBody>
          <a:bodyPr/>
          <a:lstStyle/>
          <a:p>
            <a:r>
              <a:rPr lang="en-US" dirty="0"/>
              <a:t>Burn up chart example</a:t>
            </a:r>
          </a:p>
        </p:txBody>
      </p:sp>
      <p:sp>
        <p:nvSpPr>
          <p:cNvPr id="3" name="Content Placeholder 2">
            <a:extLst>
              <a:ext uri="{FF2B5EF4-FFF2-40B4-BE49-F238E27FC236}">
                <a16:creationId xmlns:a16="http://schemas.microsoft.com/office/drawing/2014/main" id="{9C5F8E0D-7C6F-4D11-A13E-67E4AE062BE5}"/>
              </a:ext>
            </a:extLst>
          </p:cNvPr>
          <p:cNvSpPr>
            <a:spLocks noGrp="1"/>
          </p:cNvSpPr>
          <p:nvPr>
            <p:ph idx="1"/>
          </p:nvPr>
        </p:nvSpPr>
        <p:spPr>
          <a:xfrm>
            <a:off x="609600" y="1775192"/>
            <a:ext cx="5486400" cy="4701808"/>
          </a:xfrm>
        </p:spPr>
        <p:txBody>
          <a:bodyPr>
            <a:normAutofit fontScale="85000" lnSpcReduction="20000"/>
          </a:bodyPr>
          <a:lstStyle/>
          <a:p>
            <a:r>
              <a:rPr lang="en-US" dirty="0"/>
              <a:t>This burn up chart shows progress over a whole project</a:t>
            </a:r>
          </a:p>
          <a:p>
            <a:pPr lvl="1"/>
            <a:r>
              <a:rPr lang="en-US" dirty="0"/>
              <a:t>13 sprints are planned</a:t>
            </a:r>
          </a:p>
          <a:p>
            <a:r>
              <a:rPr lang="en-US" dirty="0"/>
              <a:t>Solid black lines show real progress against planned progress</a:t>
            </a:r>
          </a:p>
          <a:p>
            <a:r>
              <a:rPr lang="en-US" dirty="0"/>
              <a:t>The horizontal lines on the left show estimates of total story points needed for the project</a:t>
            </a:r>
          </a:p>
          <a:p>
            <a:pPr lvl="1"/>
            <a:r>
              <a:rPr lang="en-US" dirty="0"/>
              <a:t>They were revised up from about 350 to 450 over time</a:t>
            </a:r>
          </a:p>
          <a:p>
            <a:r>
              <a:rPr lang="en-US" dirty="0"/>
              <a:t>Although velocity is improving, we'll probably have to add sprints or reduce features</a:t>
            </a:r>
          </a:p>
          <a:p>
            <a:pPr lvl="1"/>
            <a:endParaRPr lang="en-US" dirty="0"/>
          </a:p>
        </p:txBody>
      </p:sp>
    </p:spTree>
    <p:extLst>
      <p:ext uri="{BB962C8B-B14F-4D97-AF65-F5344CB8AC3E}">
        <p14:creationId xmlns:p14="http://schemas.microsoft.com/office/powerpoint/2010/main" val="3351622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223BC-03C8-4594-B597-D7012848140A}"/>
              </a:ext>
            </a:extLst>
          </p:cNvPr>
          <p:cNvSpPr>
            <a:spLocks noGrp="1"/>
          </p:cNvSpPr>
          <p:nvPr>
            <p:ph type="title"/>
          </p:nvPr>
        </p:nvSpPr>
        <p:spPr/>
        <p:txBody>
          <a:bodyPr/>
          <a:lstStyle/>
          <a:p>
            <a:r>
              <a:rPr lang="en-US" dirty="0"/>
              <a:t>Burn down chart example</a:t>
            </a:r>
          </a:p>
        </p:txBody>
      </p:sp>
      <p:sp>
        <p:nvSpPr>
          <p:cNvPr id="3" name="Content Placeholder 2">
            <a:extLst>
              <a:ext uri="{FF2B5EF4-FFF2-40B4-BE49-F238E27FC236}">
                <a16:creationId xmlns:a16="http://schemas.microsoft.com/office/drawing/2014/main" id="{9C5F8E0D-7C6F-4D11-A13E-67E4AE062BE5}"/>
              </a:ext>
            </a:extLst>
          </p:cNvPr>
          <p:cNvSpPr>
            <a:spLocks noGrp="1"/>
          </p:cNvSpPr>
          <p:nvPr>
            <p:ph idx="1"/>
          </p:nvPr>
        </p:nvSpPr>
        <p:spPr>
          <a:xfrm>
            <a:off x="457200" y="1775192"/>
            <a:ext cx="5257800" cy="4885069"/>
          </a:xfrm>
        </p:spPr>
        <p:txBody>
          <a:bodyPr>
            <a:normAutofit fontScale="77500" lnSpcReduction="20000"/>
          </a:bodyPr>
          <a:lstStyle/>
          <a:p>
            <a:r>
              <a:rPr lang="en-US" dirty="0"/>
              <a:t>This burn down chart shows progress made during a three-week sprint</a:t>
            </a:r>
          </a:p>
          <a:p>
            <a:r>
              <a:rPr lang="en-US" dirty="0"/>
              <a:t>Each dot shows the completion of a PBI</a:t>
            </a:r>
          </a:p>
          <a:p>
            <a:r>
              <a:rPr lang="en-US" dirty="0"/>
              <a:t>As before, the solid line shows real progress against the dotted line of planned progress</a:t>
            </a:r>
          </a:p>
          <a:p>
            <a:r>
              <a:rPr lang="en-US" dirty="0"/>
              <a:t>If all the story points had been finished early, the team could work with the PO to add more to the sprint backlog</a:t>
            </a:r>
          </a:p>
          <a:p>
            <a:r>
              <a:rPr lang="en-US" dirty="0"/>
              <a:t>If some PBIs had not been completed, they go back to </a:t>
            </a:r>
            <a:r>
              <a:rPr lang="en-US"/>
              <a:t>the product backlog</a:t>
            </a:r>
            <a:endParaRPr lang="en-US" dirty="0"/>
          </a:p>
        </p:txBody>
      </p:sp>
      <p:pic>
        <p:nvPicPr>
          <p:cNvPr id="4" name="Picture 3">
            <a:extLst>
              <a:ext uri="{FF2B5EF4-FFF2-40B4-BE49-F238E27FC236}">
                <a16:creationId xmlns:a16="http://schemas.microsoft.com/office/drawing/2014/main" id="{34E4EB62-79A5-466E-BAC2-749CEA2DE93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26281" y="1752600"/>
            <a:ext cx="5937119" cy="4885069"/>
          </a:xfrm>
          <a:prstGeom prst="rect">
            <a:avLst/>
          </a:prstGeom>
        </p:spPr>
      </p:pic>
    </p:spTree>
    <p:extLst>
      <p:ext uri="{BB962C8B-B14F-4D97-AF65-F5344CB8AC3E}">
        <p14:creationId xmlns:p14="http://schemas.microsoft.com/office/powerpoint/2010/main" val="266666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6F91E-E98B-4022-9921-281D285F1314}"/>
              </a:ext>
            </a:extLst>
          </p:cNvPr>
          <p:cNvSpPr>
            <a:spLocks noGrp="1"/>
          </p:cNvSpPr>
          <p:nvPr>
            <p:ph type="title"/>
          </p:nvPr>
        </p:nvSpPr>
        <p:spPr/>
        <p:txBody>
          <a:bodyPr/>
          <a:lstStyle/>
          <a:p>
            <a:r>
              <a:rPr lang="en-US" dirty="0"/>
              <a:t>Task boards</a:t>
            </a:r>
          </a:p>
        </p:txBody>
      </p:sp>
      <p:sp>
        <p:nvSpPr>
          <p:cNvPr id="3" name="Content Placeholder 2">
            <a:extLst>
              <a:ext uri="{FF2B5EF4-FFF2-40B4-BE49-F238E27FC236}">
                <a16:creationId xmlns:a16="http://schemas.microsoft.com/office/drawing/2014/main" id="{7AC68CD8-32D0-4636-85BD-E6BE3D895DF1}"/>
              </a:ext>
            </a:extLst>
          </p:cNvPr>
          <p:cNvSpPr>
            <a:spLocks noGrp="1"/>
          </p:cNvSpPr>
          <p:nvPr>
            <p:ph idx="1"/>
          </p:nvPr>
        </p:nvSpPr>
        <p:spPr/>
        <p:txBody>
          <a:bodyPr>
            <a:normAutofit fontScale="85000" lnSpcReduction="20000"/>
          </a:bodyPr>
          <a:lstStyle/>
          <a:p>
            <a:r>
              <a:rPr lang="en-US" b="1" dirty="0"/>
              <a:t>Task boards</a:t>
            </a:r>
            <a:r>
              <a:rPr lang="en-US" dirty="0"/>
              <a:t> are boards showing the current status of all tasks for a sprint</a:t>
            </a:r>
          </a:p>
          <a:p>
            <a:r>
              <a:rPr lang="en-US" dirty="0"/>
              <a:t>Tasks are often shown in rows corresponding to a PBI</a:t>
            </a:r>
          </a:p>
          <a:p>
            <a:pPr lvl="1"/>
            <a:r>
              <a:rPr lang="en-US" dirty="0"/>
              <a:t>Columns might be: To Do, In Progress, In Testing, Done, and similar</a:t>
            </a:r>
          </a:p>
          <a:p>
            <a:r>
              <a:rPr lang="en-US" dirty="0"/>
              <a:t>Your Trello boards are approximations of the task boards people use in real development</a:t>
            </a:r>
          </a:p>
          <a:p>
            <a:r>
              <a:rPr lang="en-US" dirty="0"/>
              <a:t>Tasks boards are not as analytical as burn charts, but they can help in other ways:</a:t>
            </a:r>
          </a:p>
          <a:p>
            <a:pPr lvl="1"/>
            <a:r>
              <a:rPr lang="en-US" dirty="0"/>
              <a:t>Too many things in the To Do column late in a sprint means that PBIs aren't all going to get done</a:t>
            </a:r>
          </a:p>
          <a:p>
            <a:pPr lvl="1"/>
            <a:r>
              <a:rPr lang="en-US" dirty="0"/>
              <a:t>Something stuck in the In Progress column for a while means that more developers should help with it</a:t>
            </a:r>
          </a:p>
          <a:p>
            <a:pPr lvl="1"/>
            <a:r>
              <a:rPr lang="en-US" dirty="0"/>
              <a:t>If it looks like some PBIs are impossible to finish this sprint, the team can focus on tasks to get PBIs done that are possible</a:t>
            </a:r>
          </a:p>
        </p:txBody>
      </p:sp>
    </p:spTree>
    <p:extLst>
      <p:ext uri="{BB962C8B-B14F-4D97-AF65-F5344CB8AC3E}">
        <p14:creationId xmlns:p14="http://schemas.microsoft.com/office/powerpoint/2010/main" val="330979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8D711-F339-4B27-8AB0-0E85DCB747E2}"/>
              </a:ext>
            </a:extLst>
          </p:cNvPr>
          <p:cNvSpPr>
            <a:spLocks noGrp="1"/>
          </p:cNvSpPr>
          <p:nvPr>
            <p:ph type="title"/>
          </p:nvPr>
        </p:nvSpPr>
        <p:spPr/>
        <p:txBody>
          <a:bodyPr/>
          <a:lstStyle/>
          <a:p>
            <a:r>
              <a:rPr lang="en-US" dirty="0"/>
              <a:t>Quiz</a:t>
            </a:r>
          </a:p>
        </p:txBody>
      </p:sp>
      <p:sp>
        <p:nvSpPr>
          <p:cNvPr id="3" name="Text Placeholder 2">
            <a:extLst>
              <a:ext uri="{FF2B5EF4-FFF2-40B4-BE49-F238E27FC236}">
                <a16:creationId xmlns:a16="http://schemas.microsoft.com/office/drawing/2014/main" id="{1A06C63D-866E-4D59-9CEC-3B608E7D2ABE}"/>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877599199"/>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Upcoming</a:t>
            </a:r>
          </a:p>
        </p:txBody>
      </p:sp>
      <p:sp>
        <p:nvSpPr>
          <p:cNvPr id="2" name="Text Placeholder 1"/>
          <p:cNvSpPr>
            <a:spLocks noGrp="1"/>
          </p:cNvSpPr>
          <p:nvPr>
            <p:ph type="body" idx="1"/>
          </p:nvPr>
        </p:nvSpPr>
        <p:spPr/>
        <p:txBody>
          <a:bodyPr/>
          <a:lstStyle/>
          <a:p>
            <a:endParaRPr lang="en-US"/>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Next time…</a:t>
            </a:r>
          </a:p>
        </p:txBody>
      </p:sp>
      <p:sp>
        <p:nvSpPr>
          <p:cNvPr id="3" name="Content Placeholder 2"/>
          <p:cNvSpPr>
            <a:spLocks noGrp="1"/>
          </p:cNvSpPr>
          <p:nvPr>
            <p:ph idx="1"/>
          </p:nvPr>
        </p:nvSpPr>
        <p:spPr/>
        <p:txBody>
          <a:bodyPr>
            <a:normAutofit/>
          </a:bodyPr>
          <a:lstStyle/>
          <a:p>
            <a:r>
              <a:rPr lang="en-US" b="1" dirty="0"/>
              <a:t>Project 4 is due on Friday!</a:t>
            </a:r>
          </a:p>
          <a:p>
            <a:pPr lvl="1"/>
            <a:r>
              <a:rPr lang="en-US" dirty="0"/>
              <a:t>You have until 11:59 p.m. to turn in all your code</a:t>
            </a:r>
          </a:p>
          <a:p>
            <a:pPr lvl="1"/>
            <a:r>
              <a:rPr lang="en-US" dirty="0"/>
              <a:t>But you have to demo your project online in class</a:t>
            </a:r>
          </a:p>
          <a:p>
            <a:r>
              <a:rPr lang="en-US" b="1" dirty="0"/>
              <a:t>Assignment 4 is also due Friday!</a:t>
            </a:r>
          </a:p>
          <a:p>
            <a:pPr lvl="1"/>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Reminders</a:t>
            </a:r>
          </a:p>
        </p:txBody>
      </p:sp>
      <p:sp>
        <p:nvSpPr>
          <p:cNvPr id="5" name="Content Placeholder 4"/>
          <p:cNvSpPr>
            <a:spLocks noGrp="1"/>
          </p:cNvSpPr>
          <p:nvPr>
            <p:ph idx="1"/>
          </p:nvPr>
        </p:nvSpPr>
        <p:spPr>
          <a:xfrm>
            <a:off x="609600" y="1775192"/>
            <a:ext cx="10972800" cy="4625609"/>
          </a:xfrm>
        </p:spPr>
        <p:txBody>
          <a:bodyPr>
            <a:normAutofit/>
          </a:bodyPr>
          <a:lstStyle/>
          <a:p>
            <a:r>
              <a:rPr lang="en-US" b="1" dirty="0"/>
              <a:t>Fill out course evaluations!</a:t>
            </a:r>
          </a:p>
          <a:p>
            <a:r>
              <a:rPr lang="en-US" b="1" dirty="0"/>
              <a:t>Finish Project 4</a:t>
            </a:r>
          </a:p>
          <a:p>
            <a:r>
              <a:rPr lang="en-US" b="1" dirty="0"/>
              <a:t>Don't forget Assignment 4</a:t>
            </a:r>
          </a:p>
          <a:p>
            <a:r>
              <a:rPr lang="en-US" b="1" dirty="0"/>
              <a:t>Final Exam:</a:t>
            </a:r>
          </a:p>
          <a:p>
            <a:pPr lvl="1"/>
            <a:r>
              <a:rPr lang="en-US" dirty="0"/>
              <a:t>Next Friday</a:t>
            </a:r>
            <a:r>
              <a:rPr lang="en-US"/>
              <a:t>, 12/13/2024</a:t>
            </a:r>
            <a:endParaRPr lang="en-US" dirty="0"/>
          </a:p>
          <a:p>
            <a:pPr lvl="1"/>
            <a:r>
              <a:rPr lang="en-US" dirty="0"/>
              <a:t>2:45 - 4:45 p.m.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Repository style</a:t>
            </a:r>
          </a:p>
        </p:txBody>
      </p:sp>
      <p:sp>
        <p:nvSpPr>
          <p:cNvPr id="5" name="Content Placeholder 4"/>
          <p:cNvSpPr>
            <a:spLocks noGrp="1"/>
          </p:cNvSpPr>
          <p:nvPr>
            <p:ph idx="1"/>
          </p:nvPr>
        </p:nvSpPr>
        <p:spPr>
          <a:xfrm>
            <a:off x="609600" y="1775193"/>
            <a:ext cx="10972800" cy="2034808"/>
          </a:xfrm>
        </p:spPr>
        <p:txBody>
          <a:bodyPr>
            <a:normAutofit fontScale="77500" lnSpcReduction="20000"/>
          </a:bodyPr>
          <a:lstStyle/>
          <a:p>
            <a:r>
              <a:rPr lang="en-US" dirty="0"/>
              <a:t>If many components share a lot of data, a repository style might be appropriate</a:t>
            </a:r>
          </a:p>
          <a:p>
            <a:r>
              <a:rPr lang="en-US" dirty="0"/>
              <a:t>Components interact by updating the repository</a:t>
            </a:r>
          </a:p>
          <a:p>
            <a:r>
              <a:rPr lang="en-US" dirty="0"/>
              <a:t>This pattern is ideal when there is a lot of data stored for a long time</a:t>
            </a:r>
          </a:p>
          <a:p>
            <a:r>
              <a:rPr lang="en-US" dirty="0"/>
              <a:t>Good: components can be independent</a:t>
            </a:r>
          </a:p>
          <a:p>
            <a:r>
              <a:rPr lang="en-US" dirty="0"/>
              <a:t>Bad: the repository is a single point of failure</a:t>
            </a:r>
          </a:p>
        </p:txBody>
      </p:sp>
      <p:pic>
        <p:nvPicPr>
          <p:cNvPr id="6" name="Picture 5"/>
          <p:cNvPicPr>
            <a:picLocks noChangeAspect="1"/>
          </p:cNvPicPr>
          <p:nvPr/>
        </p:nvPicPr>
        <p:blipFill>
          <a:blip r:embed="rId2"/>
          <a:stretch>
            <a:fillRect/>
          </a:stretch>
        </p:blipFill>
        <p:spPr>
          <a:xfrm>
            <a:off x="2895763" y="3810001"/>
            <a:ext cx="6400473" cy="2895599"/>
          </a:xfrm>
          <a:prstGeom prst="rect">
            <a:avLst/>
          </a:prstGeom>
        </p:spPr>
      </p:pic>
    </p:spTree>
    <p:extLst>
      <p:ext uri="{BB962C8B-B14F-4D97-AF65-F5344CB8AC3E}">
        <p14:creationId xmlns:p14="http://schemas.microsoft.com/office/powerpoint/2010/main" val="2105675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Client-server architecture</a:t>
            </a:r>
          </a:p>
        </p:txBody>
      </p:sp>
      <p:sp>
        <p:nvSpPr>
          <p:cNvPr id="5" name="Content Placeholder 4"/>
          <p:cNvSpPr>
            <a:spLocks noGrp="1"/>
          </p:cNvSpPr>
          <p:nvPr>
            <p:ph idx="1"/>
          </p:nvPr>
        </p:nvSpPr>
        <p:spPr>
          <a:xfrm>
            <a:off x="609600" y="1775193"/>
            <a:ext cx="10972800" cy="2187207"/>
          </a:xfrm>
        </p:spPr>
        <p:txBody>
          <a:bodyPr>
            <a:normAutofit fontScale="85000" lnSpcReduction="10000"/>
          </a:bodyPr>
          <a:lstStyle/>
          <a:p>
            <a:r>
              <a:rPr lang="en-US" dirty="0"/>
              <a:t>Client-Server styles are used for distributed systems</a:t>
            </a:r>
          </a:p>
          <a:p>
            <a:r>
              <a:rPr lang="en-US" dirty="0"/>
              <a:t>Each server provides a separate service, and clients access those services</a:t>
            </a:r>
          </a:p>
          <a:p>
            <a:r>
              <a:rPr lang="en-US" dirty="0"/>
              <a:t>Good: work is distributed, and clients can access just what they need</a:t>
            </a:r>
          </a:p>
          <a:p>
            <a:r>
              <a:rPr lang="en-US" dirty="0"/>
              <a:t>Bad: each service is a single point of failure, and performance might be unpredictable</a:t>
            </a:r>
          </a:p>
        </p:txBody>
      </p:sp>
      <p:pic>
        <p:nvPicPr>
          <p:cNvPr id="6" name="Picture 5"/>
          <p:cNvPicPr>
            <a:picLocks noChangeAspect="1"/>
          </p:cNvPicPr>
          <p:nvPr/>
        </p:nvPicPr>
        <p:blipFill>
          <a:blip r:embed="rId2"/>
          <a:stretch>
            <a:fillRect/>
          </a:stretch>
        </p:blipFill>
        <p:spPr>
          <a:xfrm>
            <a:off x="3352800" y="3505200"/>
            <a:ext cx="5486400" cy="3180316"/>
          </a:xfrm>
          <a:prstGeom prst="rect">
            <a:avLst/>
          </a:prstGeom>
        </p:spPr>
      </p:pic>
    </p:spTree>
    <p:extLst>
      <p:ext uri="{BB962C8B-B14F-4D97-AF65-F5344CB8AC3E}">
        <p14:creationId xmlns:p14="http://schemas.microsoft.com/office/powerpoint/2010/main" val="3747906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513370" y="3868573"/>
            <a:ext cx="9165260" cy="2760827"/>
          </a:xfrm>
          <a:prstGeom prst="rect">
            <a:avLst/>
          </a:prstGeom>
        </p:spPr>
      </p:pic>
      <p:sp>
        <p:nvSpPr>
          <p:cNvPr id="2" name="Title 1"/>
          <p:cNvSpPr>
            <a:spLocks noGrp="1"/>
          </p:cNvSpPr>
          <p:nvPr>
            <p:ph type="title"/>
          </p:nvPr>
        </p:nvSpPr>
        <p:spPr/>
        <p:txBody>
          <a:bodyPr/>
          <a:lstStyle/>
          <a:p>
            <a:pPr lvl="0"/>
            <a:r>
              <a:rPr lang="en-US" dirty="0"/>
              <a:t>Pipe and filter style</a:t>
            </a:r>
          </a:p>
        </p:txBody>
      </p:sp>
      <p:sp>
        <p:nvSpPr>
          <p:cNvPr id="5" name="Content Placeholder 4"/>
          <p:cNvSpPr>
            <a:spLocks noGrp="1"/>
          </p:cNvSpPr>
          <p:nvPr>
            <p:ph idx="1"/>
          </p:nvPr>
        </p:nvSpPr>
        <p:spPr>
          <a:xfrm>
            <a:off x="609600" y="1775193"/>
            <a:ext cx="10972800" cy="2492008"/>
          </a:xfrm>
        </p:spPr>
        <p:txBody>
          <a:bodyPr>
            <a:normAutofit fontScale="85000" lnSpcReduction="10000"/>
          </a:bodyPr>
          <a:lstStyle/>
          <a:p>
            <a:r>
              <a:rPr lang="en-US" dirty="0"/>
              <a:t>In the pipe and filter style, data is passed from one component to the next</a:t>
            </a:r>
          </a:p>
          <a:p>
            <a:r>
              <a:rPr lang="en-US" dirty="0"/>
              <a:t>Each component transforms input into output</a:t>
            </a:r>
          </a:p>
          <a:p>
            <a:r>
              <a:rPr lang="en-US" dirty="0"/>
              <a:t>Good: easy to understand, matches business applications, and allows for component reuse</a:t>
            </a:r>
          </a:p>
          <a:p>
            <a:r>
              <a:rPr lang="en-US" dirty="0"/>
              <a:t>Bad: each component has to agree on formatting with its inputs and outputs</a:t>
            </a:r>
          </a:p>
        </p:txBody>
      </p:sp>
    </p:spTree>
    <p:extLst>
      <p:ext uri="{BB962C8B-B14F-4D97-AF65-F5344CB8AC3E}">
        <p14:creationId xmlns:p14="http://schemas.microsoft.com/office/powerpoint/2010/main" val="3273467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DA0DB-85F1-402A-81DF-E610BC795B76}"/>
              </a:ext>
            </a:extLst>
          </p:cNvPr>
          <p:cNvSpPr>
            <a:spLocks noGrp="1"/>
          </p:cNvSpPr>
          <p:nvPr>
            <p:ph type="title"/>
          </p:nvPr>
        </p:nvSpPr>
        <p:spPr/>
        <p:txBody>
          <a:bodyPr/>
          <a:lstStyle/>
          <a:p>
            <a:r>
              <a:rPr lang="en-US" dirty="0"/>
              <a:t>Detailed Design</a:t>
            </a:r>
          </a:p>
        </p:txBody>
      </p:sp>
      <p:sp>
        <p:nvSpPr>
          <p:cNvPr id="3" name="Text Placeholder 2">
            <a:extLst>
              <a:ext uri="{FF2B5EF4-FFF2-40B4-BE49-F238E27FC236}">
                <a16:creationId xmlns:a16="http://schemas.microsoft.com/office/drawing/2014/main" id="{555CB76A-20BB-446D-95FD-66B5ECC1894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6410055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Last time</a:t>
            </a:r>
          </a:p>
        </p:txBody>
      </p:sp>
      <p:sp>
        <p:nvSpPr>
          <p:cNvPr id="3" name="Content Placeholder 2"/>
          <p:cNvSpPr>
            <a:spLocks noGrp="1"/>
          </p:cNvSpPr>
          <p:nvPr>
            <p:ph idx="1"/>
          </p:nvPr>
        </p:nvSpPr>
        <p:spPr/>
        <p:txBody>
          <a:bodyPr>
            <a:normAutofit/>
          </a:bodyPr>
          <a:lstStyle/>
          <a:p>
            <a:r>
              <a:rPr lang="en-US" dirty="0"/>
              <a:t>What did we talk about last time?</a:t>
            </a:r>
          </a:p>
          <a:p>
            <a:r>
              <a:rPr lang="en-US" dirty="0"/>
              <a:t>Review up to Exam 1 and halfway to Exam 2</a:t>
            </a:r>
          </a:p>
        </p:txBody>
      </p:sp>
    </p:spTree>
    <p:extLst>
      <p:ext uri="{BB962C8B-B14F-4D97-AF65-F5344CB8AC3E}">
        <p14:creationId xmlns:p14="http://schemas.microsoft.com/office/powerpoint/2010/main" val="1586980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AAD54FE-A70D-4820-8413-C2EBD82B62D3}"/>
              </a:ext>
            </a:extLst>
          </p:cNvPr>
          <p:cNvPicPr>
            <a:picLocks noChangeAspect="1"/>
          </p:cNvPicPr>
          <p:nvPr/>
        </p:nvPicPr>
        <p:blipFill>
          <a:blip r:embed="rId2"/>
          <a:stretch>
            <a:fillRect/>
          </a:stretch>
        </p:blipFill>
        <p:spPr>
          <a:xfrm>
            <a:off x="6858000" y="3053751"/>
            <a:ext cx="5103363" cy="2737449"/>
          </a:xfrm>
          <a:prstGeom prst="rect">
            <a:avLst/>
          </a:prstGeom>
        </p:spPr>
      </p:pic>
      <p:sp>
        <p:nvSpPr>
          <p:cNvPr id="2" name="Title 1">
            <a:extLst>
              <a:ext uri="{FF2B5EF4-FFF2-40B4-BE49-F238E27FC236}">
                <a16:creationId xmlns:a16="http://schemas.microsoft.com/office/drawing/2014/main" id="{CBB9A29B-FCD5-40DA-86B2-34FC81C919B5}"/>
              </a:ext>
            </a:extLst>
          </p:cNvPr>
          <p:cNvSpPr>
            <a:spLocks noGrp="1"/>
          </p:cNvSpPr>
          <p:nvPr>
            <p:ph type="title"/>
          </p:nvPr>
        </p:nvSpPr>
        <p:spPr/>
        <p:txBody>
          <a:bodyPr/>
          <a:lstStyle/>
          <a:p>
            <a:r>
              <a:rPr lang="en-US" dirty="0"/>
              <a:t>More depth on class diagrams</a:t>
            </a:r>
          </a:p>
        </p:txBody>
      </p:sp>
      <p:sp>
        <p:nvSpPr>
          <p:cNvPr id="3" name="Content Placeholder 2">
            <a:extLst>
              <a:ext uri="{FF2B5EF4-FFF2-40B4-BE49-F238E27FC236}">
                <a16:creationId xmlns:a16="http://schemas.microsoft.com/office/drawing/2014/main" id="{D7CE4852-05F5-4F58-A408-7F051485A9E2}"/>
              </a:ext>
            </a:extLst>
          </p:cNvPr>
          <p:cNvSpPr>
            <a:spLocks noGrp="1"/>
          </p:cNvSpPr>
          <p:nvPr>
            <p:ph idx="1"/>
          </p:nvPr>
        </p:nvSpPr>
        <p:spPr>
          <a:xfrm>
            <a:off x="381000" y="1775192"/>
            <a:ext cx="6705600" cy="4625609"/>
          </a:xfrm>
        </p:spPr>
        <p:txBody>
          <a:bodyPr>
            <a:normAutofit fontScale="62500" lnSpcReduction="20000"/>
          </a:bodyPr>
          <a:lstStyle/>
          <a:p>
            <a:r>
              <a:rPr lang="en-US" b="1" dirty="0"/>
              <a:t>Class diagrams</a:t>
            </a:r>
            <a:r>
              <a:rPr lang="en-US" dirty="0"/>
              <a:t> are made up of </a:t>
            </a:r>
            <a:r>
              <a:rPr lang="en-US" b="1" dirty="0"/>
              <a:t>class symbols</a:t>
            </a:r>
            <a:r>
              <a:rPr lang="en-US" dirty="0"/>
              <a:t> (rectangles)</a:t>
            </a:r>
          </a:p>
          <a:p>
            <a:r>
              <a:rPr lang="en-US" dirty="0"/>
              <a:t>These class symbols contain one or more </a:t>
            </a:r>
            <a:r>
              <a:rPr lang="en-US" b="1" dirty="0"/>
              <a:t>compartments</a:t>
            </a:r>
          </a:p>
          <a:p>
            <a:r>
              <a:rPr lang="en-US" dirty="0"/>
              <a:t>The top compartment has the class name</a:t>
            </a:r>
          </a:p>
          <a:p>
            <a:r>
              <a:rPr lang="en-US" dirty="0"/>
              <a:t>A second, optional compartment often contains attributes (called member variables in Java classes)</a:t>
            </a:r>
          </a:p>
          <a:p>
            <a:pPr lvl="1"/>
            <a:r>
              <a:rPr lang="en-US" dirty="0"/>
              <a:t>Often followed by a colon with the type</a:t>
            </a:r>
          </a:p>
          <a:p>
            <a:r>
              <a:rPr lang="en-US" dirty="0"/>
              <a:t>A third, optional compartment often contains operations (called methods in Java classes)</a:t>
            </a:r>
          </a:p>
          <a:p>
            <a:pPr lvl="1"/>
            <a:r>
              <a:rPr lang="en-US" dirty="0"/>
              <a:t>Sometimes followed by parameter and return types</a:t>
            </a:r>
          </a:p>
          <a:p>
            <a:r>
              <a:rPr lang="en-US" dirty="0"/>
              <a:t>Visibility modifiers can be marked:</a:t>
            </a:r>
          </a:p>
          <a:p>
            <a:pPr lvl="1"/>
            <a:r>
              <a:rPr lang="en-US" b="1" dirty="0"/>
              <a:t>+</a:t>
            </a:r>
            <a:r>
              <a:rPr lang="en-US" dirty="0"/>
              <a:t> for public</a:t>
            </a:r>
          </a:p>
          <a:p>
            <a:pPr lvl="1"/>
            <a:r>
              <a:rPr lang="en-US" b="1" dirty="0"/>
              <a:t>#</a:t>
            </a:r>
            <a:r>
              <a:rPr lang="en-US" dirty="0"/>
              <a:t> for protected</a:t>
            </a:r>
          </a:p>
          <a:p>
            <a:pPr lvl="1"/>
            <a:r>
              <a:rPr lang="en-US" b="1" dirty="0"/>
              <a:t>~</a:t>
            </a:r>
            <a:r>
              <a:rPr lang="en-US" dirty="0"/>
              <a:t> for package</a:t>
            </a:r>
          </a:p>
          <a:p>
            <a:pPr lvl="1"/>
            <a:r>
              <a:rPr lang="en-US" b="1" dirty="0"/>
              <a:t>-</a:t>
            </a:r>
            <a:r>
              <a:rPr lang="en-US" dirty="0"/>
              <a:t> for private</a:t>
            </a:r>
          </a:p>
          <a:p>
            <a:r>
              <a:rPr lang="en-US" dirty="0"/>
              <a:t>Only important attributes and operations need to be specified</a:t>
            </a:r>
          </a:p>
          <a:p>
            <a:pPr lvl="1"/>
            <a:r>
              <a:rPr lang="en-US" dirty="0"/>
              <a:t>Classes might contain others that aren't shown</a:t>
            </a:r>
          </a:p>
        </p:txBody>
      </p:sp>
    </p:spTree>
    <p:extLst>
      <p:ext uri="{BB962C8B-B14F-4D97-AF65-F5344CB8AC3E}">
        <p14:creationId xmlns:p14="http://schemas.microsoft.com/office/powerpoint/2010/main" val="430221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931300A-0074-47FA-A967-665C811EB998}"/>
              </a:ext>
            </a:extLst>
          </p:cNvPr>
          <p:cNvPicPr>
            <a:picLocks noChangeAspect="1"/>
          </p:cNvPicPr>
          <p:nvPr/>
        </p:nvPicPr>
        <p:blipFill>
          <a:blip r:embed="rId2"/>
          <a:stretch>
            <a:fillRect/>
          </a:stretch>
        </p:blipFill>
        <p:spPr>
          <a:xfrm>
            <a:off x="2990850" y="4114800"/>
            <a:ext cx="6210300" cy="2542131"/>
          </a:xfrm>
          <a:prstGeom prst="rect">
            <a:avLst/>
          </a:prstGeom>
        </p:spPr>
      </p:pic>
      <p:sp>
        <p:nvSpPr>
          <p:cNvPr id="2" name="Title 1">
            <a:extLst>
              <a:ext uri="{FF2B5EF4-FFF2-40B4-BE49-F238E27FC236}">
                <a16:creationId xmlns:a16="http://schemas.microsoft.com/office/drawing/2014/main" id="{882C44A7-B7F2-4471-8DBF-569DC4E61326}"/>
              </a:ext>
            </a:extLst>
          </p:cNvPr>
          <p:cNvSpPr>
            <a:spLocks noGrp="1"/>
          </p:cNvSpPr>
          <p:nvPr>
            <p:ph type="title"/>
          </p:nvPr>
        </p:nvSpPr>
        <p:spPr/>
        <p:txBody>
          <a:bodyPr/>
          <a:lstStyle/>
          <a:p>
            <a:r>
              <a:rPr lang="en-US" dirty="0"/>
              <a:t>Inheritance and interfaces in class diagrams</a:t>
            </a:r>
          </a:p>
        </p:txBody>
      </p:sp>
      <p:sp>
        <p:nvSpPr>
          <p:cNvPr id="3" name="Content Placeholder 2">
            <a:extLst>
              <a:ext uri="{FF2B5EF4-FFF2-40B4-BE49-F238E27FC236}">
                <a16:creationId xmlns:a16="http://schemas.microsoft.com/office/drawing/2014/main" id="{8F0A7B81-1A7B-4080-B2B8-735A5990CB48}"/>
              </a:ext>
            </a:extLst>
          </p:cNvPr>
          <p:cNvSpPr>
            <a:spLocks noGrp="1"/>
          </p:cNvSpPr>
          <p:nvPr>
            <p:ph idx="1"/>
          </p:nvPr>
        </p:nvSpPr>
        <p:spPr>
          <a:xfrm>
            <a:off x="609600" y="1775193"/>
            <a:ext cx="11277600" cy="2644407"/>
          </a:xfrm>
        </p:spPr>
        <p:txBody>
          <a:bodyPr>
            <a:normAutofit fontScale="70000" lnSpcReduction="20000"/>
          </a:bodyPr>
          <a:lstStyle/>
          <a:p>
            <a:r>
              <a:rPr lang="en-US" dirty="0"/>
              <a:t>Inheritance is shown with the </a:t>
            </a:r>
            <a:r>
              <a:rPr lang="en-US" b="1" dirty="0"/>
              <a:t>generalization</a:t>
            </a:r>
            <a:r>
              <a:rPr lang="en-US" dirty="0"/>
              <a:t> connector</a:t>
            </a:r>
          </a:p>
          <a:p>
            <a:pPr lvl="1"/>
            <a:r>
              <a:rPr lang="en-US" dirty="0"/>
              <a:t>A solid line from the child class to a solid triangle connected to the parent class</a:t>
            </a:r>
          </a:p>
          <a:p>
            <a:pPr lvl="1"/>
            <a:r>
              <a:rPr lang="en-US" dirty="0"/>
              <a:t>Confusingly, this means that children classes point at their parent classes</a:t>
            </a:r>
          </a:p>
          <a:p>
            <a:r>
              <a:rPr lang="en-US" dirty="0"/>
              <a:t>Interfaces look like classes but are marked with </a:t>
            </a:r>
            <a:r>
              <a:rPr lang="en-US" b="1" dirty="0"/>
              <a:t>«interface»</a:t>
            </a:r>
            <a:r>
              <a:rPr lang="en-US" dirty="0"/>
              <a:t> above the class name</a:t>
            </a:r>
          </a:p>
          <a:p>
            <a:pPr lvl="1"/>
            <a:r>
              <a:rPr lang="en-US" dirty="0"/>
              <a:t>This kind of marking is called a </a:t>
            </a:r>
            <a:r>
              <a:rPr lang="en-US" b="1" dirty="0"/>
              <a:t>stereotype</a:t>
            </a:r>
          </a:p>
          <a:p>
            <a:pPr lvl="1"/>
            <a:r>
              <a:rPr lang="en-US" dirty="0"/>
              <a:t>Stereotypes show extra information that wasn't part of the original UML class diagram specification</a:t>
            </a:r>
          </a:p>
          <a:p>
            <a:r>
              <a:rPr lang="en-US" dirty="0"/>
              <a:t>Classes that implement interfaces have dashed lines leading to a solid triangle connected to the interface</a:t>
            </a:r>
          </a:p>
        </p:txBody>
      </p:sp>
    </p:spTree>
    <p:extLst>
      <p:ext uri="{BB962C8B-B14F-4D97-AF65-F5344CB8AC3E}">
        <p14:creationId xmlns:p14="http://schemas.microsoft.com/office/powerpoint/2010/main" val="2761870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5567C01-3B62-4EC6-89E7-B80E6F19C99B}"/>
              </a:ext>
            </a:extLst>
          </p:cNvPr>
          <p:cNvPicPr>
            <a:picLocks noChangeAspect="1"/>
          </p:cNvPicPr>
          <p:nvPr/>
        </p:nvPicPr>
        <p:blipFill>
          <a:blip r:embed="rId2"/>
          <a:stretch>
            <a:fillRect/>
          </a:stretch>
        </p:blipFill>
        <p:spPr>
          <a:xfrm>
            <a:off x="1828800" y="5119810"/>
            <a:ext cx="4343400" cy="1585790"/>
          </a:xfrm>
          <a:prstGeom prst="rect">
            <a:avLst/>
          </a:prstGeom>
        </p:spPr>
      </p:pic>
      <p:pic>
        <p:nvPicPr>
          <p:cNvPr id="4" name="Picture 3">
            <a:extLst>
              <a:ext uri="{FF2B5EF4-FFF2-40B4-BE49-F238E27FC236}">
                <a16:creationId xmlns:a16="http://schemas.microsoft.com/office/drawing/2014/main" id="{3498D95F-0562-47C6-B05C-5CDBBBDA2E6C}"/>
              </a:ext>
            </a:extLst>
          </p:cNvPr>
          <p:cNvPicPr>
            <a:picLocks noChangeAspect="1"/>
          </p:cNvPicPr>
          <p:nvPr/>
        </p:nvPicPr>
        <p:blipFill>
          <a:blip r:embed="rId3"/>
          <a:stretch>
            <a:fillRect/>
          </a:stretch>
        </p:blipFill>
        <p:spPr>
          <a:xfrm>
            <a:off x="7543800" y="1638300"/>
            <a:ext cx="4202702" cy="5067300"/>
          </a:xfrm>
          <a:prstGeom prst="rect">
            <a:avLst/>
          </a:prstGeom>
        </p:spPr>
      </p:pic>
      <p:sp>
        <p:nvSpPr>
          <p:cNvPr id="2" name="Title 1">
            <a:extLst>
              <a:ext uri="{FF2B5EF4-FFF2-40B4-BE49-F238E27FC236}">
                <a16:creationId xmlns:a16="http://schemas.microsoft.com/office/drawing/2014/main" id="{A970EAAA-8648-4110-B62A-E8A552AC3CE2}"/>
              </a:ext>
            </a:extLst>
          </p:cNvPr>
          <p:cNvSpPr>
            <a:spLocks noGrp="1"/>
          </p:cNvSpPr>
          <p:nvPr>
            <p:ph type="title"/>
          </p:nvPr>
        </p:nvSpPr>
        <p:spPr/>
        <p:txBody>
          <a:bodyPr/>
          <a:lstStyle/>
          <a:p>
            <a:r>
              <a:rPr lang="en-US" dirty="0"/>
              <a:t>Other associations</a:t>
            </a:r>
          </a:p>
        </p:txBody>
      </p:sp>
      <p:sp>
        <p:nvSpPr>
          <p:cNvPr id="3" name="Content Placeholder 2">
            <a:extLst>
              <a:ext uri="{FF2B5EF4-FFF2-40B4-BE49-F238E27FC236}">
                <a16:creationId xmlns:a16="http://schemas.microsoft.com/office/drawing/2014/main" id="{1E38A18D-975C-4D33-90EC-F16685E12CB8}"/>
              </a:ext>
            </a:extLst>
          </p:cNvPr>
          <p:cNvSpPr>
            <a:spLocks noGrp="1"/>
          </p:cNvSpPr>
          <p:nvPr>
            <p:ph idx="1"/>
          </p:nvPr>
        </p:nvSpPr>
        <p:spPr>
          <a:xfrm>
            <a:off x="609600" y="1775192"/>
            <a:ext cx="8001000" cy="3192217"/>
          </a:xfrm>
        </p:spPr>
        <p:txBody>
          <a:bodyPr>
            <a:normAutofit fontScale="85000" lnSpcReduction="20000"/>
          </a:bodyPr>
          <a:lstStyle/>
          <a:p>
            <a:r>
              <a:rPr lang="en-US" b="1" dirty="0"/>
              <a:t>Associations</a:t>
            </a:r>
            <a:r>
              <a:rPr lang="en-US" dirty="0"/>
              <a:t> are show with lines between classes</a:t>
            </a:r>
          </a:p>
          <a:p>
            <a:pPr lvl="1"/>
            <a:r>
              <a:rPr lang="en-US" dirty="0"/>
              <a:t>Associations can be labeled to explain them</a:t>
            </a:r>
          </a:p>
          <a:p>
            <a:pPr lvl="1"/>
            <a:r>
              <a:rPr lang="en-US" dirty="0"/>
              <a:t>The lines can be marked with the </a:t>
            </a:r>
            <a:r>
              <a:rPr lang="en-US" b="1" dirty="0"/>
              <a:t>multiplicity</a:t>
            </a:r>
            <a:r>
              <a:rPr lang="en-US" dirty="0"/>
              <a:t>, showing how many of each class can be associated with the other</a:t>
            </a:r>
          </a:p>
          <a:p>
            <a:pPr lvl="1"/>
            <a:r>
              <a:rPr lang="en-US" dirty="0"/>
              <a:t>The multiplicity can be comma separated lists or ranges, and * means zero or more</a:t>
            </a:r>
          </a:p>
          <a:p>
            <a:r>
              <a:rPr lang="en-US" dirty="0"/>
              <a:t>When a class is part of another class, the part is connected by a line and a diamond (the </a:t>
            </a:r>
            <a:r>
              <a:rPr lang="en-US" b="1" dirty="0"/>
              <a:t>aggregation</a:t>
            </a:r>
            <a:r>
              <a:rPr lang="en-US" dirty="0"/>
              <a:t> connection) to the whole</a:t>
            </a:r>
          </a:p>
        </p:txBody>
      </p:sp>
    </p:spTree>
    <p:extLst>
      <p:ext uri="{BB962C8B-B14F-4D97-AF65-F5344CB8AC3E}">
        <p14:creationId xmlns:p14="http://schemas.microsoft.com/office/powerpoint/2010/main" val="149033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lass Diagram Example: GUI">
            <a:extLst>
              <a:ext uri="{FF2B5EF4-FFF2-40B4-BE49-F238E27FC236}">
                <a16:creationId xmlns:a16="http://schemas.microsoft.com/office/drawing/2014/main" id="{C2D6B2D5-C7F4-419F-A93D-C926DD1AE8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950" y="1615241"/>
            <a:ext cx="10706100" cy="509035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B167691-053C-4981-A99A-FA8902D7A319}"/>
              </a:ext>
            </a:extLst>
          </p:cNvPr>
          <p:cNvSpPr>
            <a:spLocks noGrp="1"/>
          </p:cNvSpPr>
          <p:nvPr>
            <p:ph type="title"/>
          </p:nvPr>
        </p:nvSpPr>
        <p:spPr/>
        <p:txBody>
          <a:bodyPr/>
          <a:lstStyle/>
          <a:p>
            <a:r>
              <a:rPr lang="en-US" dirty="0"/>
              <a:t>Complex example</a:t>
            </a:r>
          </a:p>
        </p:txBody>
      </p:sp>
      <p:sp>
        <p:nvSpPr>
          <p:cNvPr id="3" name="Content Placeholder 2">
            <a:extLst>
              <a:ext uri="{FF2B5EF4-FFF2-40B4-BE49-F238E27FC236}">
                <a16:creationId xmlns:a16="http://schemas.microsoft.com/office/drawing/2014/main" id="{5E73A1C9-2657-4CE4-81BF-257CDB4EC7D8}"/>
              </a:ext>
            </a:extLst>
          </p:cNvPr>
          <p:cNvSpPr>
            <a:spLocks noGrp="1"/>
          </p:cNvSpPr>
          <p:nvPr>
            <p:ph idx="1"/>
          </p:nvPr>
        </p:nvSpPr>
        <p:spPr>
          <a:xfrm>
            <a:off x="7848600" y="1742047"/>
            <a:ext cx="3962400" cy="543953"/>
          </a:xfrm>
        </p:spPr>
        <p:txBody>
          <a:bodyPr>
            <a:noAutofit/>
          </a:bodyPr>
          <a:lstStyle/>
          <a:p>
            <a:pPr marL="118872" indent="0">
              <a:buNone/>
            </a:pPr>
            <a:r>
              <a:rPr lang="en-US" sz="2400" dirty="0"/>
              <a:t>From visual-paradigm.com</a:t>
            </a:r>
          </a:p>
        </p:txBody>
      </p:sp>
    </p:spTree>
    <p:extLst>
      <p:ext uri="{BB962C8B-B14F-4D97-AF65-F5344CB8AC3E}">
        <p14:creationId xmlns:p14="http://schemas.microsoft.com/office/powerpoint/2010/main" val="2061895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87CACAF-CEDD-4A9E-BB36-88AA49070C29}"/>
              </a:ext>
            </a:extLst>
          </p:cNvPr>
          <p:cNvSpPr>
            <a:spLocks noGrp="1"/>
          </p:cNvSpPr>
          <p:nvPr>
            <p:ph type="title"/>
          </p:nvPr>
        </p:nvSpPr>
        <p:spPr/>
        <p:txBody>
          <a:bodyPr/>
          <a:lstStyle/>
          <a:p>
            <a:r>
              <a:rPr lang="en-US" dirty="0"/>
              <a:t>Design Patterns</a:t>
            </a:r>
          </a:p>
        </p:txBody>
      </p:sp>
      <p:sp>
        <p:nvSpPr>
          <p:cNvPr id="5" name="Text Placeholder 4">
            <a:extLst>
              <a:ext uri="{FF2B5EF4-FFF2-40B4-BE49-F238E27FC236}">
                <a16:creationId xmlns:a16="http://schemas.microsoft.com/office/drawing/2014/main" id="{CEE399B9-1589-4666-BE24-89498BA0CC0B}"/>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0316120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Design patterns</a:t>
            </a:r>
          </a:p>
        </p:txBody>
      </p:sp>
      <p:sp>
        <p:nvSpPr>
          <p:cNvPr id="3" name="Content Placeholder 2"/>
          <p:cNvSpPr>
            <a:spLocks noGrp="1"/>
          </p:cNvSpPr>
          <p:nvPr>
            <p:ph idx="1"/>
          </p:nvPr>
        </p:nvSpPr>
        <p:spPr/>
        <p:txBody>
          <a:bodyPr>
            <a:normAutofit fontScale="92500" lnSpcReduction="20000"/>
          </a:bodyPr>
          <a:lstStyle/>
          <a:p>
            <a:r>
              <a:rPr lang="en-US" b="1" dirty="0"/>
              <a:t>Software design patterns</a:t>
            </a:r>
            <a:r>
              <a:rPr lang="en-US" dirty="0"/>
              <a:t> are ways of designing objects that have been used successfully in the past</a:t>
            </a:r>
          </a:p>
          <a:p>
            <a:pPr lvl="1"/>
            <a:r>
              <a:rPr lang="en-US" dirty="0"/>
              <a:t>Think of them as rough blueprints or guidelines</a:t>
            </a:r>
          </a:p>
          <a:p>
            <a:r>
              <a:rPr lang="en-US" dirty="0"/>
              <a:t>Design patterns have four essential elements:</a:t>
            </a:r>
          </a:p>
          <a:p>
            <a:pPr lvl="1"/>
            <a:r>
              <a:rPr lang="en-US" dirty="0"/>
              <a:t>A meaningful name</a:t>
            </a:r>
          </a:p>
          <a:p>
            <a:pPr lvl="1"/>
            <a:r>
              <a:rPr lang="en-US" dirty="0"/>
              <a:t>A description of the problem area that explains when the pattern may be applied</a:t>
            </a:r>
          </a:p>
          <a:p>
            <a:pPr lvl="1"/>
            <a:r>
              <a:rPr lang="en-US" dirty="0"/>
              <a:t>A solution description of the parts of the design, their relationships, and their responsibilities</a:t>
            </a:r>
          </a:p>
          <a:p>
            <a:pPr lvl="1"/>
            <a:r>
              <a:rPr lang="en-US" dirty="0"/>
              <a:t>A statement of the consequences of using the design pattern</a:t>
            </a:r>
          </a:p>
          <a:p>
            <a:r>
              <a:rPr lang="en-US" dirty="0"/>
              <a:t>Patterns are more abstract than code</a:t>
            </a:r>
          </a:p>
        </p:txBody>
      </p:sp>
    </p:spTree>
    <p:extLst>
      <p:ext uri="{BB962C8B-B14F-4D97-AF65-F5344CB8AC3E}">
        <p14:creationId xmlns:p14="http://schemas.microsoft.com/office/powerpoint/2010/main" val="2372264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Composite pattern</a:t>
            </a:r>
          </a:p>
        </p:txBody>
      </p:sp>
      <p:sp>
        <p:nvSpPr>
          <p:cNvPr id="3" name="Content Placeholder 2"/>
          <p:cNvSpPr>
            <a:spLocks noGrp="1"/>
          </p:cNvSpPr>
          <p:nvPr>
            <p:ph idx="1"/>
          </p:nvPr>
        </p:nvSpPr>
        <p:spPr>
          <a:xfrm>
            <a:off x="609600" y="1775193"/>
            <a:ext cx="5715000" cy="4701807"/>
          </a:xfrm>
        </p:spPr>
        <p:txBody>
          <a:bodyPr>
            <a:normAutofit fontScale="77500" lnSpcReduction="20000"/>
          </a:bodyPr>
          <a:lstStyle/>
          <a:p>
            <a:r>
              <a:rPr lang="en-US" dirty="0"/>
              <a:t>The </a:t>
            </a:r>
            <a:r>
              <a:rPr lang="en-US" b="1" dirty="0"/>
              <a:t>composite pattern</a:t>
            </a:r>
            <a:r>
              <a:rPr lang="en-US" dirty="0"/>
              <a:t> is useful for part-whole hierarchies of objects</a:t>
            </a:r>
          </a:p>
          <a:p>
            <a:r>
              <a:rPr lang="en-US" dirty="0"/>
              <a:t>A group of objects somewhere in the hierarchy can be treated like a single object</a:t>
            </a:r>
          </a:p>
          <a:p>
            <a:r>
              <a:rPr lang="en-US" dirty="0"/>
              <a:t>The Swing library uses the composite pattern for its graphical components</a:t>
            </a:r>
          </a:p>
          <a:p>
            <a:r>
              <a:rPr lang="en-US" dirty="0"/>
              <a:t>Problems the composite pattern solves:</a:t>
            </a:r>
          </a:p>
          <a:p>
            <a:pPr lvl="1"/>
            <a:r>
              <a:rPr lang="en-US" dirty="0"/>
              <a:t>Representing a part-whole hierarchy so that clients can treat parts and wholes the same</a:t>
            </a:r>
          </a:p>
          <a:p>
            <a:pPr lvl="1"/>
            <a:r>
              <a:rPr lang="en-US" dirty="0"/>
              <a:t>Representing a part-whole hierarchy as a tree</a:t>
            </a:r>
          </a:p>
        </p:txBody>
      </p:sp>
      <p:pic>
        <p:nvPicPr>
          <p:cNvPr id="1026" name="Picture 2" descr="https://upload.wikimedia.org/wikipedia/commons/thumb/5/5a/Composite_UML_class_diagram_%28fixed%29.svg/1920px-Composite_UML_class_diagram_%28fixed%29.svg.png">
            <a:extLst>
              <a:ext uri="{FF2B5EF4-FFF2-40B4-BE49-F238E27FC236}">
                <a16:creationId xmlns:a16="http://schemas.microsoft.com/office/drawing/2014/main" id="{171F0851-5CAE-4AAE-9DF9-354F258DCC4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90933" y="2163635"/>
            <a:ext cx="6077267" cy="39249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6924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Command pattern</a:t>
            </a:r>
          </a:p>
        </p:txBody>
      </p:sp>
      <p:sp>
        <p:nvSpPr>
          <p:cNvPr id="3" name="Content Placeholder 2"/>
          <p:cNvSpPr>
            <a:spLocks noGrp="1"/>
          </p:cNvSpPr>
          <p:nvPr>
            <p:ph idx="1"/>
          </p:nvPr>
        </p:nvSpPr>
        <p:spPr>
          <a:xfrm>
            <a:off x="609600" y="1775193"/>
            <a:ext cx="5562600" cy="4701807"/>
          </a:xfrm>
        </p:spPr>
        <p:txBody>
          <a:bodyPr>
            <a:normAutofit fontScale="92500" lnSpcReduction="20000"/>
          </a:bodyPr>
          <a:lstStyle/>
          <a:p>
            <a:r>
              <a:rPr lang="en-US" dirty="0"/>
              <a:t>The </a:t>
            </a:r>
            <a:r>
              <a:rPr lang="en-US" b="1" dirty="0"/>
              <a:t>command pattern</a:t>
            </a:r>
            <a:r>
              <a:rPr lang="en-US" dirty="0"/>
              <a:t> is useful for encapsulating an action in an object</a:t>
            </a:r>
          </a:p>
          <a:p>
            <a:r>
              <a:rPr lang="en-US" dirty="0"/>
              <a:t>The action is independent from the objects that used it and can be stored for later</a:t>
            </a:r>
          </a:p>
          <a:p>
            <a:r>
              <a:rPr lang="en-US" dirty="0"/>
              <a:t>The Swing library uses the command pattern for events</a:t>
            </a:r>
          </a:p>
          <a:p>
            <a:r>
              <a:rPr lang="en-US" dirty="0"/>
              <a:t>Problems the command pattern solves:</a:t>
            </a:r>
          </a:p>
          <a:p>
            <a:pPr lvl="1"/>
            <a:r>
              <a:rPr lang="en-US" dirty="0"/>
              <a:t>Decoupling the requester from a request</a:t>
            </a:r>
          </a:p>
        </p:txBody>
      </p:sp>
      <p:pic>
        <p:nvPicPr>
          <p:cNvPr id="4" name="Picture 3">
            <a:extLst>
              <a:ext uri="{FF2B5EF4-FFF2-40B4-BE49-F238E27FC236}">
                <a16:creationId xmlns:a16="http://schemas.microsoft.com/office/drawing/2014/main" id="{B779DC08-E535-4059-B0E2-FBE49B35DDAF}"/>
              </a:ext>
            </a:extLst>
          </p:cNvPr>
          <p:cNvPicPr>
            <a:picLocks noChangeAspect="1"/>
          </p:cNvPicPr>
          <p:nvPr/>
        </p:nvPicPr>
        <p:blipFill>
          <a:blip r:embed="rId2"/>
          <a:stretch>
            <a:fillRect/>
          </a:stretch>
        </p:blipFill>
        <p:spPr>
          <a:xfrm>
            <a:off x="6609730" y="1905000"/>
            <a:ext cx="4972670" cy="4366260"/>
          </a:xfrm>
          <a:prstGeom prst="rect">
            <a:avLst/>
          </a:prstGeom>
        </p:spPr>
      </p:pic>
    </p:spTree>
    <p:extLst>
      <p:ext uri="{BB962C8B-B14F-4D97-AF65-F5344CB8AC3E}">
        <p14:creationId xmlns:p14="http://schemas.microsoft.com/office/powerpoint/2010/main" val="1005633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Decorator pattern</a:t>
            </a:r>
          </a:p>
        </p:txBody>
      </p:sp>
      <p:sp>
        <p:nvSpPr>
          <p:cNvPr id="3" name="Content Placeholder 2"/>
          <p:cNvSpPr>
            <a:spLocks noGrp="1"/>
          </p:cNvSpPr>
          <p:nvPr>
            <p:ph idx="1"/>
          </p:nvPr>
        </p:nvSpPr>
        <p:spPr>
          <a:xfrm>
            <a:off x="609600" y="1775192"/>
            <a:ext cx="6019800" cy="4701807"/>
          </a:xfrm>
        </p:spPr>
        <p:txBody>
          <a:bodyPr>
            <a:normAutofit fontScale="85000" lnSpcReduction="20000"/>
          </a:bodyPr>
          <a:lstStyle/>
          <a:p>
            <a:r>
              <a:rPr lang="en-US" dirty="0"/>
              <a:t>The </a:t>
            </a:r>
            <a:r>
              <a:rPr lang="en-US" b="1" dirty="0"/>
              <a:t>decorator pattern</a:t>
            </a:r>
            <a:r>
              <a:rPr lang="en-US" dirty="0"/>
              <a:t> provides a way to add responsibilities to an object dynamically at run-time</a:t>
            </a:r>
          </a:p>
          <a:p>
            <a:r>
              <a:rPr lang="en-US" dirty="0"/>
              <a:t>It is commonly used to customize the appearance of GUI elements</a:t>
            </a:r>
          </a:p>
          <a:p>
            <a:r>
              <a:rPr lang="en-US" dirty="0"/>
              <a:t>The Swing library uses the decorator pattern to customize borders</a:t>
            </a:r>
          </a:p>
          <a:p>
            <a:r>
              <a:rPr lang="en-US" dirty="0"/>
              <a:t>Problems the decorator pattern solves:</a:t>
            </a:r>
          </a:p>
          <a:p>
            <a:pPr lvl="1"/>
            <a:r>
              <a:rPr lang="en-US" dirty="0"/>
              <a:t>Adding responsibilities to an object dynamically at run-time</a:t>
            </a:r>
          </a:p>
          <a:p>
            <a:pPr lvl="1"/>
            <a:r>
              <a:rPr lang="en-US" dirty="0"/>
              <a:t>Providing a flexible alternative to inheritance for extending functionality</a:t>
            </a:r>
          </a:p>
        </p:txBody>
      </p:sp>
      <p:pic>
        <p:nvPicPr>
          <p:cNvPr id="3074" name="Picture 2" descr="https://upload.wikimedia.org/wikipedia/commons/thumb/e/e9/Decorator_UML_class_diagram.svg/1024px-Decorator_UML_class_diagram.svg.png">
            <a:extLst>
              <a:ext uri="{FF2B5EF4-FFF2-40B4-BE49-F238E27FC236}">
                <a16:creationId xmlns:a16="http://schemas.microsoft.com/office/drawing/2014/main" id="{0D5FC6B2-B7F8-42F5-AC8B-F0FA876DD0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8832" y="1916295"/>
            <a:ext cx="5580768" cy="441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2336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Observer pattern</a:t>
            </a:r>
          </a:p>
        </p:txBody>
      </p:sp>
      <p:sp>
        <p:nvSpPr>
          <p:cNvPr id="3" name="Content Placeholder 2"/>
          <p:cNvSpPr>
            <a:spLocks noGrp="1"/>
          </p:cNvSpPr>
          <p:nvPr>
            <p:ph idx="1"/>
          </p:nvPr>
        </p:nvSpPr>
        <p:spPr>
          <a:xfrm>
            <a:off x="609600" y="1775193"/>
            <a:ext cx="11353800" cy="2415807"/>
          </a:xfrm>
        </p:spPr>
        <p:txBody>
          <a:bodyPr>
            <a:normAutofit fontScale="70000" lnSpcReduction="20000"/>
          </a:bodyPr>
          <a:lstStyle/>
          <a:p>
            <a:r>
              <a:rPr lang="en-US" dirty="0"/>
              <a:t>The </a:t>
            </a:r>
            <a:r>
              <a:rPr lang="en-US" b="1" dirty="0"/>
              <a:t>observer pattern</a:t>
            </a:r>
            <a:r>
              <a:rPr lang="en-US" dirty="0"/>
              <a:t> is useful for a one-to-many dependency where one object changing can update many other objects</a:t>
            </a:r>
          </a:p>
          <a:p>
            <a:r>
              <a:rPr lang="en-US" dirty="0"/>
              <a:t>An observer pattern defines Subject and Observer objects</a:t>
            </a:r>
          </a:p>
          <a:p>
            <a:r>
              <a:rPr lang="en-US" dirty="0"/>
              <a:t>When a subject changes state, registered observers are updated automatically</a:t>
            </a:r>
          </a:p>
          <a:p>
            <a:r>
              <a:rPr lang="en-US" dirty="0"/>
              <a:t>Problems the observer pattern solves:</a:t>
            </a:r>
          </a:p>
          <a:p>
            <a:pPr lvl="1"/>
            <a:r>
              <a:rPr lang="en-US" dirty="0"/>
              <a:t>Making a one-to-many dependency between objects without tightly coupling the objects</a:t>
            </a:r>
          </a:p>
          <a:p>
            <a:pPr lvl="1"/>
            <a:r>
              <a:rPr lang="en-US" dirty="0"/>
              <a:t>Updating an arbitrarily large number of other objects automatically when one object changes state</a:t>
            </a:r>
          </a:p>
          <a:p>
            <a:endParaRPr lang="en-US" dirty="0"/>
          </a:p>
          <a:p>
            <a:endParaRPr lang="en-US" dirty="0"/>
          </a:p>
        </p:txBody>
      </p:sp>
      <p:pic>
        <p:nvPicPr>
          <p:cNvPr id="5122" name="Picture 2" descr="https://upload.wikimedia.org/wikipedia/commons/thumb/a/a8/Observer_w_update.svg/1920px-Observer_w_update.svg.png">
            <a:extLst>
              <a:ext uri="{FF2B5EF4-FFF2-40B4-BE49-F238E27FC236}">
                <a16:creationId xmlns:a16="http://schemas.microsoft.com/office/drawing/2014/main" id="{5040E0E3-9D09-4880-A849-0FE1BE98ED0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81300" y="3886200"/>
            <a:ext cx="6629400" cy="27415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8598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3" name="Content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2510096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Factory method pattern</a:t>
            </a:r>
          </a:p>
        </p:txBody>
      </p:sp>
      <p:sp>
        <p:nvSpPr>
          <p:cNvPr id="3" name="Content Placeholder 2"/>
          <p:cNvSpPr>
            <a:spLocks noGrp="1"/>
          </p:cNvSpPr>
          <p:nvPr>
            <p:ph idx="1"/>
          </p:nvPr>
        </p:nvSpPr>
        <p:spPr>
          <a:xfrm>
            <a:off x="609600" y="1775192"/>
            <a:ext cx="5334000" cy="4625607"/>
          </a:xfrm>
        </p:spPr>
        <p:txBody>
          <a:bodyPr>
            <a:normAutofit fontScale="92500" lnSpcReduction="20000"/>
          </a:bodyPr>
          <a:lstStyle/>
          <a:p>
            <a:r>
              <a:rPr lang="en-US" dirty="0"/>
              <a:t>The </a:t>
            </a:r>
            <a:r>
              <a:rPr lang="en-US" b="1" dirty="0"/>
              <a:t>factory method design pattern</a:t>
            </a:r>
            <a:r>
              <a:rPr lang="en-US" dirty="0"/>
              <a:t> allows a method to be overridden so that a child class can determine what kind of object to create</a:t>
            </a:r>
          </a:p>
          <a:p>
            <a:r>
              <a:rPr lang="en-US" dirty="0"/>
              <a:t>A factory method is defined that is used to create objects</a:t>
            </a:r>
          </a:p>
          <a:p>
            <a:r>
              <a:rPr lang="en-US" dirty="0"/>
              <a:t>Problems the factory method pattern solves:</a:t>
            </a:r>
          </a:p>
          <a:p>
            <a:pPr lvl="1"/>
            <a:r>
              <a:rPr lang="en-US" dirty="0"/>
              <a:t>Allowing subclasses to define which class to instantiate</a:t>
            </a:r>
          </a:p>
        </p:txBody>
      </p:sp>
      <p:pic>
        <p:nvPicPr>
          <p:cNvPr id="6" name="Picture 5">
            <a:extLst>
              <a:ext uri="{FF2B5EF4-FFF2-40B4-BE49-F238E27FC236}">
                <a16:creationId xmlns:a16="http://schemas.microsoft.com/office/drawing/2014/main" id="{4AC8D897-C073-4F4C-B932-F3396B605B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05525" y="2286000"/>
            <a:ext cx="5717845" cy="3352800"/>
          </a:xfrm>
          <a:prstGeom prst="rect">
            <a:avLst/>
          </a:prstGeom>
        </p:spPr>
      </p:pic>
    </p:spTree>
    <p:extLst>
      <p:ext uri="{BB962C8B-B14F-4D97-AF65-F5344CB8AC3E}">
        <p14:creationId xmlns:p14="http://schemas.microsoft.com/office/powerpoint/2010/main" val="766095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Abstract factory pattern</a:t>
            </a:r>
          </a:p>
        </p:txBody>
      </p:sp>
      <p:sp>
        <p:nvSpPr>
          <p:cNvPr id="3" name="Content Placeholder 2"/>
          <p:cNvSpPr>
            <a:spLocks noGrp="1"/>
          </p:cNvSpPr>
          <p:nvPr>
            <p:ph idx="1"/>
          </p:nvPr>
        </p:nvSpPr>
        <p:spPr>
          <a:xfrm>
            <a:off x="609600" y="1775192"/>
            <a:ext cx="4953000" cy="4549407"/>
          </a:xfrm>
        </p:spPr>
        <p:txBody>
          <a:bodyPr>
            <a:normAutofit fontScale="92500" lnSpcReduction="20000"/>
          </a:bodyPr>
          <a:lstStyle/>
          <a:p>
            <a:r>
              <a:rPr lang="en-US" dirty="0"/>
              <a:t>The </a:t>
            </a:r>
            <a:r>
              <a:rPr lang="en-US" b="1" dirty="0"/>
              <a:t>abstract factory pattern</a:t>
            </a:r>
            <a:r>
              <a:rPr lang="en-US" dirty="0"/>
              <a:t> is similar except that it uses some object as a factory instead of overriding a method</a:t>
            </a:r>
          </a:p>
          <a:p>
            <a:r>
              <a:rPr lang="en-US" dirty="0"/>
              <a:t>Problems the abstract factory pattern solves:</a:t>
            </a:r>
          </a:p>
          <a:p>
            <a:pPr lvl="1"/>
            <a:r>
              <a:rPr lang="en-US" dirty="0"/>
              <a:t>Making a class be independent of the objects it requires</a:t>
            </a:r>
          </a:p>
          <a:p>
            <a:pPr lvl="1"/>
            <a:r>
              <a:rPr lang="en-US" dirty="0"/>
              <a:t>Making a family of related objects</a:t>
            </a:r>
          </a:p>
        </p:txBody>
      </p:sp>
      <p:pic>
        <p:nvPicPr>
          <p:cNvPr id="7170" name="Picture 2" descr="Class diagram example The method createButton on the GUIFactory interface returns objects of type Button. What implementation of Button is returned depends on which implementation of GUIFactory is handling the method call.">
            <a:extLst>
              <a:ext uri="{FF2B5EF4-FFF2-40B4-BE49-F238E27FC236}">
                <a16:creationId xmlns:a16="http://schemas.microsoft.com/office/drawing/2014/main" id="{43C2F4B7-237A-485C-BFA6-8E177C5F50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2000251"/>
            <a:ext cx="6552470" cy="4171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5125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Singleton pattern</a:t>
            </a:r>
          </a:p>
        </p:txBody>
      </p:sp>
      <p:sp>
        <p:nvSpPr>
          <p:cNvPr id="3" name="Content Placeholder 2"/>
          <p:cNvSpPr>
            <a:spLocks noGrp="1"/>
          </p:cNvSpPr>
          <p:nvPr>
            <p:ph idx="1"/>
          </p:nvPr>
        </p:nvSpPr>
        <p:spPr>
          <a:xfrm>
            <a:off x="609600" y="1775192"/>
            <a:ext cx="6324600" cy="4473207"/>
          </a:xfrm>
        </p:spPr>
        <p:txBody>
          <a:bodyPr>
            <a:normAutofit fontScale="85000" lnSpcReduction="10000"/>
          </a:bodyPr>
          <a:lstStyle/>
          <a:p>
            <a:r>
              <a:rPr lang="en-US" dirty="0"/>
              <a:t>Sometimes it's useful to have only a single instance of a class</a:t>
            </a:r>
          </a:p>
          <a:p>
            <a:r>
              <a:rPr lang="en-US" dirty="0"/>
              <a:t>The </a:t>
            </a:r>
            <a:r>
              <a:rPr lang="en-US" b="1" dirty="0"/>
              <a:t>singleton pattern</a:t>
            </a:r>
            <a:r>
              <a:rPr lang="en-US" dirty="0"/>
              <a:t> makes it so that it's possible to make only one object of a class and makes it easy to access</a:t>
            </a:r>
          </a:p>
          <a:p>
            <a:r>
              <a:rPr lang="en-US" dirty="0"/>
              <a:t>Problems the singleton pattern solves:</a:t>
            </a:r>
          </a:p>
          <a:p>
            <a:pPr lvl="1"/>
            <a:r>
              <a:rPr lang="en-US" dirty="0"/>
              <a:t>Ensuring that there's only one instance of a class</a:t>
            </a:r>
          </a:p>
          <a:p>
            <a:pPr lvl="1"/>
            <a:r>
              <a:rPr lang="en-US" dirty="0"/>
              <a:t>Making the instance of a class easy to get</a:t>
            </a:r>
          </a:p>
        </p:txBody>
      </p:sp>
      <p:pic>
        <p:nvPicPr>
          <p:cNvPr id="8194" name="Picture 2" descr="https://upload.wikimedia.org/wikipedia/commons/thumb/f/fb/Singleton_UML_class_diagram.svg/1280px-Singleton_UML_class_diagram.svg.png">
            <a:extLst>
              <a:ext uri="{FF2B5EF4-FFF2-40B4-BE49-F238E27FC236}">
                <a16:creationId xmlns:a16="http://schemas.microsoft.com/office/drawing/2014/main" id="{C598A622-A5F6-44AC-B7D1-CCC33AECDEC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0" y="2362200"/>
            <a:ext cx="5105400" cy="3063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5623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Strategy pattern</a:t>
            </a:r>
            <a:endParaRPr lang="en-US" dirty="0"/>
          </a:p>
        </p:txBody>
      </p:sp>
      <p:sp>
        <p:nvSpPr>
          <p:cNvPr id="3" name="Content Placeholder 2"/>
          <p:cNvSpPr>
            <a:spLocks noGrp="1"/>
          </p:cNvSpPr>
          <p:nvPr>
            <p:ph idx="1"/>
          </p:nvPr>
        </p:nvSpPr>
        <p:spPr>
          <a:xfrm>
            <a:off x="609600" y="1775192"/>
            <a:ext cx="6019800" cy="4625609"/>
          </a:xfrm>
        </p:spPr>
        <p:txBody>
          <a:bodyPr>
            <a:normAutofit fontScale="92500" lnSpcReduction="20000"/>
          </a:bodyPr>
          <a:lstStyle/>
          <a:p>
            <a:r>
              <a:rPr lang="en-US" dirty="0"/>
              <a:t>The </a:t>
            </a:r>
            <a:r>
              <a:rPr lang="en-US" b="1" dirty="0"/>
              <a:t>strategy pattern</a:t>
            </a:r>
            <a:r>
              <a:rPr lang="en-US" dirty="0"/>
              <a:t> allows an algorithm to be selected at run-time</a:t>
            </a:r>
          </a:p>
          <a:p>
            <a:r>
              <a:rPr lang="en-US" dirty="0"/>
              <a:t>In Java, that algorithm is usually encapsulated in the method of an object</a:t>
            </a:r>
          </a:p>
          <a:p>
            <a:r>
              <a:rPr lang="en-US" dirty="0"/>
              <a:t>Problems the strategy pattern solves:</a:t>
            </a:r>
          </a:p>
          <a:p>
            <a:pPr lvl="1"/>
            <a:r>
              <a:rPr lang="en-US" dirty="0"/>
              <a:t>Configuring a class with an algorithm at run-time</a:t>
            </a:r>
          </a:p>
          <a:p>
            <a:pPr lvl="1"/>
            <a:r>
              <a:rPr lang="en-US" dirty="0"/>
              <a:t>Selecting or exchanging an algorithm at run-time</a:t>
            </a:r>
          </a:p>
        </p:txBody>
      </p:sp>
      <p:pic>
        <p:nvPicPr>
          <p:cNvPr id="1026" name="Picture 2" descr="https://upload.wikimedia.org/wikipedia/commons/3/39/Strategy_Pattern_in_UML.png">
            <a:extLst>
              <a:ext uri="{FF2B5EF4-FFF2-40B4-BE49-F238E27FC236}">
                <a16:creationId xmlns:a16="http://schemas.microsoft.com/office/drawing/2014/main" id="{2F03B5E5-9968-4FC5-B07F-FC5B28FBAD06}"/>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aturation sat="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6629400" y="2373496"/>
            <a:ext cx="5181600" cy="3238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8369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F6031C2-7B3A-4176-BEC7-6EF6618C134B}"/>
              </a:ext>
            </a:extLst>
          </p:cNvPr>
          <p:cNvPicPr>
            <a:picLocks noChangeAspect="1"/>
          </p:cNvPicPr>
          <p:nvPr/>
        </p:nvPicPr>
        <p:blipFill>
          <a:blip r:embed="rId2"/>
          <a:stretch>
            <a:fillRect/>
          </a:stretch>
        </p:blipFill>
        <p:spPr>
          <a:xfrm>
            <a:off x="6324600" y="2362200"/>
            <a:ext cx="5648440" cy="3286125"/>
          </a:xfrm>
          <a:prstGeom prst="rect">
            <a:avLst/>
          </a:prstGeom>
        </p:spPr>
      </p:pic>
      <p:sp>
        <p:nvSpPr>
          <p:cNvPr id="2" name="Title 1"/>
          <p:cNvSpPr>
            <a:spLocks noGrp="1"/>
          </p:cNvSpPr>
          <p:nvPr>
            <p:ph type="title"/>
          </p:nvPr>
        </p:nvSpPr>
        <p:spPr/>
        <p:txBody>
          <a:bodyPr/>
          <a:lstStyle/>
          <a:p>
            <a:r>
              <a:rPr lang="en-US" dirty="0"/>
              <a:t>Adapter pattern</a:t>
            </a:r>
          </a:p>
        </p:txBody>
      </p:sp>
      <p:sp>
        <p:nvSpPr>
          <p:cNvPr id="3" name="Content Placeholder 2"/>
          <p:cNvSpPr>
            <a:spLocks noGrp="1"/>
          </p:cNvSpPr>
          <p:nvPr>
            <p:ph idx="1"/>
          </p:nvPr>
        </p:nvSpPr>
        <p:spPr>
          <a:xfrm>
            <a:off x="609599" y="1775192"/>
            <a:ext cx="6035857" cy="4778008"/>
          </a:xfrm>
        </p:spPr>
        <p:txBody>
          <a:bodyPr>
            <a:normAutofit fontScale="85000" lnSpcReduction="10000"/>
          </a:bodyPr>
          <a:lstStyle/>
          <a:p>
            <a:r>
              <a:rPr lang="en-US" dirty="0"/>
              <a:t>Sometimes you have an object that doesn't generate the right kind of output</a:t>
            </a:r>
          </a:p>
          <a:p>
            <a:r>
              <a:rPr lang="en-US" dirty="0"/>
              <a:t>The </a:t>
            </a:r>
            <a:r>
              <a:rPr lang="en-US" b="1" dirty="0"/>
              <a:t>adapter pattern</a:t>
            </a:r>
            <a:r>
              <a:rPr lang="en-US" dirty="0"/>
              <a:t> allows you to turn the output from something that gives one kind of output into the kind you need</a:t>
            </a:r>
          </a:p>
          <a:p>
            <a:r>
              <a:rPr lang="en-US" dirty="0"/>
              <a:t>Problems the adapter pattern solves:</a:t>
            </a:r>
          </a:p>
          <a:p>
            <a:pPr lvl="1"/>
            <a:r>
              <a:rPr lang="en-US" dirty="0"/>
              <a:t>Reusing a class that doesn't have an interface the client requires</a:t>
            </a:r>
          </a:p>
          <a:p>
            <a:pPr lvl="1"/>
            <a:r>
              <a:rPr lang="en-US" dirty="0"/>
              <a:t>Allowing classes with incompatible interfaces to work together</a:t>
            </a:r>
          </a:p>
        </p:txBody>
      </p:sp>
    </p:spTree>
    <p:extLst>
      <p:ext uri="{BB962C8B-B14F-4D97-AF65-F5344CB8AC3E}">
        <p14:creationId xmlns:p14="http://schemas.microsoft.com/office/powerpoint/2010/main" val="4070519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DA0DB-85F1-402A-81DF-E610BC795B76}"/>
              </a:ext>
            </a:extLst>
          </p:cNvPr>
          <p:cNvSpPr>
            <a:spLocks noGrp="1"/>
          </p:cNvSpPr>
          <p:nvPr>
            <p:ph type="title"/>
          </p:nvPr>
        </p:nvSpPr>
        <p:spPr/>
        <p:txBody>
          <a:bodyPr/>
          <a:lstStyle/>
          <a:p>
            <a:r>
              <a:rPr lang="en-US" dirty="0"/>
              <a:t>Construction Techniques</a:t>
            </a:r>
          </a:p>
        </p:txBody>
      </p:sp>
      <p:sp>
        <p:nvSpPr>
          <p:cNvPr id="3" name="Text Placeholder 2">
            <a:extLst>
              <a:ext uri="{FF2B5EF4-FFF2-40B4-BE49-F238E27FC236}">
                <a16:creationId xmlns:a16="http://schemas.microsoft.com/office/drawing/2014/main" id="{555CB76A-20BB-446D-95FD-66B5ECC1894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9394977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F50C3-C0CA-485B-B315-8B5186109D93}"/>
              </a:ext>
            </a:extLst>
          </p:cNvPr>
          <p:cNvSpPr>
            <a:spLocks noGrp="1"/>
          </p:cNvSpPr>
          <p:nvPr>
            <p:ph type="title"/>
          </p:nvPr>
        </p:nvSpPr>
        <p:spPr/>
        <p:txBody>
          <a:bodyPr>
            <a:normAutofit/>
          </a:bodyPr>
          <a:lstStyle/>
          <a:p>
            <a:r>
              <a:rPr lang="en-US" dirty="0"/>
              <a:t>Bought and customized systems</a:t>
            </a:r>
          </a:p>
        </p:txBody>
      </p:sp>
      <p:sp>
        <p:nvSpPr>
          <p:cNvPr id="3" name="Content Placeholder 2">
            <a:extLst>
              <a:ext uri="{FF2B5EF4-FFF2-40B4-BE49-F238E27FC236}">
                <a16:creationId xmlns:a16="http://schemas.microsoft.com/office/drawing/2014/main" id="{F4BAD36B-4BE1-4589-ACEB-C44DF59B7F48}"/>
              </a:ext>
            </a:extLst>
          </p:cNvPr>
          <p:cNvSpPr>
            <a:spLocks noGrp="1"/>
          </p:cNvSpPr>
          <p:nvPr>
            <p:ph idx="1"/>
          </p:nvPr>
        </p:nvSpPr>
        <p:spPr/>
        <p:txBody>
          <a:bodyPr>
            <a:normAutofit fontScale="85000" lnSpcReduction="20000"/>
          </a:bodyPr>
          <a:lstStyle/>
          <a:p>
            <a:r>
              <a:rPr lang="en-US" dirty="0"/>
              <a:t>A </a:t>
            </a:r>
            <a:r>
              <a:rPr lang="en-US" b="1" dirty="0"/>
              <a:t>bought and customized</a:t>
            </a:r>
            <a:r>
              <a:rPr lang="en-US" dirty="0"/>
              <a:t> system is one with several bought subsystems that have been customized and integrated into a product that satisfies requirements</a:t>
            </a:r>
          </a:p>
          <a:p>
            <a:r>
              <a:rPr lang="en-US" dirty="0"/>
              <a:t>Pros:</a:t>
            </a:r>
          </a:p>
          <a:p>
            <a:pPr lvl="1"/>
            <a:r>
              <a:rPr lang="en-US" dirty="0"/>
              <a:t>Widely used components are usually reliable</a:t>
            </a:r>
          </a:p>
          <a:p>
            <a:pPr lvl="1"/>
            <a:r>
              <a:rPr lang="en-US" dirty="0"/>
              <a:t>Good documentation and standards exist for using such components</a:t>
            </a:r>
          </a:p>
          <a:p>
            <a:pPr lvl="1"/>
            <a:r>
              <a:rPr lang="en-US" dirty="0"/>
              <a:t>Constructing these systems is usually faster, and costs are easier to predict</a:t>
            </a:r>
          </a:p>
          <a:p>
            <a:r>
              <a:rPr lang="en-US" dirty="0"/>
              <a:t>Cons:</a:t>
            </a:r>
          </a:p>
          <a:p>
            <a:pPr lvl="1"/>
            <a:r>
              <a:rPr lang="en-US" dirty="0"/>
              <a:t>Increased dependency on outside organizations and their support</a:t>
            </a:r>
          </a:p>
          <a:p>
            <a:pPr lvl="1"/>
            <a:r>
              <a:rPr lang="en-US" dirty="0"/>
              <a:t>Lowered flexibility</a:t>
            </a:r>
          </a:p>
          <a:p>
            <a:pPr lvl="1"/>
            <a:r>
              <a:rPr lang="en-US" dirty="0"/>
              <a:t>Software engineers have less creative control, potentially reducing job satisfaction (boohoo)</a:t>
            </a:r>
          </a:p>
        </p:txBody>
      </p:sp>
    </p:spTree>
    <p:extLst>
      <p:ext uri="{BB962C8B-B14F-4D97-AF65-F5344CB8AC3E}">
        <p14:creationId xmlns:p14="http://schemas.microsoft.com/office/powerpoint/2010/main" val="2910787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3695C-0AD4-4BF8-AA0C-56F68A75ED2D}"/>
              </a:ext>
            </a:extLst>
          </p:cNvPr>
          <p:cNvSpPr>
            <a:spLocks noGrp="1"/>
          </p:cNvSpPr>
          <p:nvPr>
            <p:ph type="title"/>
          </p:nvPr>
        </p:nvSpPr>
        <p:spPr/>
        <p:txBody>
          <a:bodyPr/>
          <a:lstStyle/>
          <a:p>
            <a:r>
              <a:rPr lang="en-US" dirty="0"/>
              <a:t>Idioms</a:t>
            </a:r>
          </a:p>
        </p:txBody>
      </p:sp>
      <p:sp>
        <p:nvSpPr>
          <p:cNvPr id="3" name="Content Placeholder 2">
            <a:extLst>
              <a:ext uri="{FF2B5EF4-FFF2-40B4-BE49-F238E27FC236}">
                <a16:creationId xmlns:a16="http://schemas.microsoft.com/office/drawing/2014/main" id="{808FD302-25FA-4D75-BC95-85078F274098}"/>
              </a:ext>
            </a:extLst>
          </p:cNvPr>
          <p:cNvSpPr>
            <a:spLocks noGrp="1"/>
          </p:cNvSpPr>
          <p:nvPr>
            <p:ph idx="1"/>
          </p:nvPr>
        </p:nvSpPr>
        <p:spPr/>
        <p:txBody>
          <a:bodyPr>
            <a:normAutofit fontScale="85000" lnSpcReduction="20000"/>
          </a:bodyPr>
          <a:lstStyle/>
          <a:p>
            <a:r>
              <a:rPr lang="en-US" b="1" dirty="0"/>
              <a:t>Idioms</a:t>
            </a:r>
            <a:r>
              <a:rPr lang="en-US" dirty="0"/>
              <a:t> in programming languages are common ways to express ideas</a:t>
            </a:r>
          </a:p>
          <a:p>
            <a:r>
              <a:rPr lang="en-US" dirty="0"/>
              <a:t>Example Java idioms:</a:t>
            </a:r>
          </a:p>
          <a:p>
            <a:pPr lvl="1"/>
            <a:r>
              <a:rPr lang="en-US" dirty="0"/>
              <a:t>Use </a:t>
            </a:r>
            <a:r>
              <a:rPr lang="en-US" b="1" dirty="0">
                <a:latin typeface="Courier New" panose="02070309020205020404" pitchFamily="49" charset="0"/>
                <a:cs typeface="Courier New" panose="02070309020205020404" pitchFamily="49" charset="0"/>
              </a:rPr>
              <a:t>for</a:t>
            </a:r>
            <a:r>
              <a:rPr lang="en-US" dirty="0"/>
              <a:t> loops when you want to repeat a specific number of times</a:t>
            </a:r>
          </a:p>
          <a:p>
            <a:pPr lvl="1"/>
            <a:r>
              <a:rPr lang="en-US" dirty="0"/>
              <a:t>Use </a:t>
            </a:r>
            <a:r>
              <a:rPr lang="en-US" b="1" dirty="0">
                <a:latin typeface="Courier New" panose="02070309020205020404" pitchFamily="49" charset="0"/>
                <a:cs typeface="Courier New" panose="02070309020205020404" pitchFamily="49" charset="0"/>
              </a:rPr>
              <a:t>while</a:t>
            </a:r>
            <a:r>
              <a:rPr lang="en-US" dirty="0"/>
              <a:t> loops when you don't know how much you're going to repeat</a:t>
            </a:r>
          </a:p>
          <a:p>
            <a:pPr lvl="1"/>
            <a:r>
              <a:rPr lang="en-US" dirty="0"/>
              <a:t>Use a three-line swap to exchange values</a:t>
            </a:r>
          </a:p>
          <a:p>
            <a:r>
              <a:rPr lang="en-US" dirty="0"/>
              <a:t>It's a good idea to read code in a language you don't know well to figure out the idioms that people use</a:t>
            </a:r>
          </a:p>
          <a:p>
            <a:r>
              <a:rPr lang="en-US" dirty="0"/>
              <a:t>Some people use idioms from languages they know better that can be either inefficient or confusing if they're not used in a different language</a:t>
            </a:r>
          </a:p>
          <a:p>
            <a:r>
              <a:rPr lang="en-US" b="1" dirty="0"/>
              <a:t>Syntactic sugar</a:t>
            </a:r>
            <a:r>
              <a:rPr lang="en-US" dirty="0"/>
              <a:t> is a kind of formalized idiom</a:t>
            </a:r>
          </a:p>
          <a:p>
            <a:pPr lvl="1"/>
            <a:r>
              <a:rPr lang="en-US" dirty="0"/>
              <a:t>An easy-to-use grammatical structure is converted to a harder-to-read one behind the scenes</a:t>
            </a:r>
          </a:p>
          <a:p>
            <a:pPr lvl="1"/>
            <a:r>
              <a:rPr lang="en-US" dirty="0"/>
              <a:t>Example: enhanced </a:t>
            </a:r>
            <a:r>
              <a:rPr lang="en-US" b="1" dirty="0">
                <a:latin typeface="Courier New" panose="02070309020205020404" pitchFamily="49" charset="0"/>
                <a:cs typeface="Courier New" panose="02070309020205020404" pitchFamily="49" charset="0"/>
              </a:rPr>
              <a:t>for</a:t>
            </a:r>
            <a:r>
              <a:rPr lang="en-US" dirty="0"/>
              <a:t> loops in Java</a:t>
            </a:r>
          </a:p>
        </p:txBody>
      </p:sp>
    </p:spTree>
    <p:extLst>
      <p:ext uri="{BB962C8B-B14F-4D97-AF65-F5344CB8AC3E}">
        <p14:creationId xmlns:p14="http://schemas.microsoft.com/office/powerpoint/2010/main" val="526314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09191-29EA-4F64-98BF-EFBB1C296435}"/>
              </a:ext>
            </a:extLst>
          </p:cNvPr>
          <p:cNvSpPr>
            <a:spLocks noGrp="1"/>
          </p:cNvSpPr>
          <p:nvPr>
            <p:ph type="title"/>
          </p:nvPr>
        </p:nvSpPr>
        <p:spPr/>
        <p:txBody>
          <a:bodyPr/>
          <a:lstStyle/>
          <a:p>
            <a:r>
              <a:rPr lang="en-US" dirty="0"/>
              <a:t>Programming style</a:t>
            </a:r>
          </a:p>
        </p:txBody>
      </p:sp>
      <p:sp>
        <p:nvSpPr>
          <p:cNvPr id="3" name="Content Placeholder 2">
            <a:extLst>
              <a:ext uri="{FF2B5EF4-FFF2-40B4-BE49-F238E27FC236}">
                <a16:creationId xmlns:a16="http://schemas.microsoft.com/office/drawing/2014/main" id="{41F81887-16F2-4128-8902-960D44A07929}"/>
              </a:ext>
            </a:extLst>
          </p:cNvPr>
          <p:cNvSpPr>
            <a:spLocks noGrp="1"/>
          </p:cNvSpPr>
          <p:nvPr>
            <p:ph idx="1"/>
          </p:nvPr>
        </p:nvSpPr>
        <p:spPr/>
        <p:txBody>
          <a:bodyPr/>
          <a:lstStyle/>
          <a:p>
            <a:r>
              <a:rPr lang="en-US" dirty="0"/>
              <a:t>Each language has stylistic considerations for how to write readable code</a:t>
            </a:r>
          </a:p>
          <a:p>
            <a:pPr lvl="1"/>
            <a:r>
              <a:rPr lang="en-US" dirty="0"/>
              <a:t>Many workplaces and open source projects publish style guidelines</a:t>
            </a:r>
          </a:p>
          <a:p>
            <a:r>
              <a:rPr lang="en-US" b="1" dirty="0"/>
              <a:t>Naming conventions</a:t>
            </a:r>
            <a:r>
              <a:rPr lang="en-US" dirty="0"/>
              <a:t> cover how to name variables, methods, classes, files, packages, etc.</a:t>
            </a:r>
          </a:p>
          <a:p>
            <a:pPr lvl="1"/>
            <a:r>
              <a:rPr lang="en-US" dirty="0"/>
              <a:t>Spelling matters</a:t>
            </a:r>
          </a:p>
          <a:p>
            <a:pPr lvl="1"/>
            <a:r>
              <a:rPr lang="en-US" dirty="0"/>
              <a:t>Capitalization is often a matter of convention</a:t>
            </a:r>
          </a:p>
          <a:p>
            <a:pPr lvl="1"/>
            <a:r>
              <a:rPr lang="en-US" dirty="0"/>
              <a:t>Being consistent makes everything clearer</a:t>
            </a:r>
          </a:p>
        </p:txBody>
      </p:sp>
    </p:spTree>
    <p:extLst>
      <p:ext uri="{BB962C8B-B14F-4D97-AF65-F5344CB8AC3E}">
        <p14:creationId xmlns:p14="http://schemas.microsoft.com/office/powerpoint/2010/main" val="3130515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DC91B-EE30-41F1-8812-1CCDF5F16D70}"/>
              </a:ext>
            </a:extLst>
          </p:cNvPr>
          <p:cNvSpPr>
            <a:spLocks noGrp="1"/>
          </p:cNvSpPr>
          <p:nvPr>
            <p:ph type="title"/>
          </p:nvPr>
        </p:nvSpPr>
        <p:spPr/>
        <p:txBody>
          <a:bodyPr/>
          <a:lstStyle/>
          <a:p>
            <a:r>
              <a:rPr lang="en-US" dirty="0"/>
              <a:t>Naming</a:t>
            </a:r>
          </a:p>
        </p:txBody>
      </p:sp>
      <p:sp>
        <p:nvSpPr>
          <p:cNvPr id="3" name="Content Placeholder 2">
            <a:extLst>
              <a:ext uri="{FF2B5EF4-FFF2-40B4-BE49-F238E27FC236}">
                <a16:creationId xmlns:a16="http://schemas.microsoft.com/office/drawing/2014/main" id="{09494E66-1684-4A98-B3BF-F8E9CF27F010}"/>
              </a:ext>
            </a:extLst>
          </p:cNvPr>
          <p:cNvSpPr>
            <a:spLocks noGrp="1"/>
          </p:cNvSpPr>
          <p:nvPr>
            <p:ph idx="1"/>
          </p:nvPr>
        </p:nvSpPr>
        <p:spPr/>
        <p:txBody>
          <a:bodyPr>
            <a:normAutofit fontScale="70000" lnSpcReduction="20000"/>
          </a:bodyPr>
          <a:lstStyle/>
          <a:p>
            <a:r>
              <a:rPr lang="en-US" dirty="0"/>
              <a:t>Most languages encourage either </a:t>
            </a:r>
            <a:r>
              <a:rPr lang="en-US" b="1" dirty="0"/>
              <a:t>snake case</a:t>
            </a:r>
            <a:r>
              <a:rPr lang="en-US" dirty="0"/>
              <a:t> or </a:t>
            </a:r>
            <a:r>
              <a:rPr lang="en-US" b="1" dirty="0"/>
              <a:t>camel case</a:t>
            </a:r>
          </a:p>
          <a:p>
            <a:pPr lvl="1"/>
            <a:r>
              <a:rPr lang="en-US" dirty="0"/>
              <a:t>Snake case breaks up words with underscores: </a:t>
            </a:r>
            <a:r>
              <a:rPr lang="en-US" b="1" dirty="0" err="1">
                <a:latin typeface="Courier New" panose="02070309020205020404" pitchFamily="49" charset="0"/>
                <a:cs typeface="Courier New" panose="02070309020205020404" pitchFamily="49" charset="0"/>
              </a:rPr>
              <a:t>nuclear_silo_radius</a:t>
            </a:r>
            <a:endParaRPr lang="en-US" b="1" dirty="0">
              <a:latin typeface="Courier New" panose="02070309020205020404" pitchFamily="49" charset="0"/>
              <a:cs typeface="Courier New" panose="02070309020205020404" pitchFamily="49" charset="0"/>
            </a:endParaRPr>
          </a:p>
          <a:p>
            <a:pPr lvl="1"/>
            <a:r>
              <a:rPr lang="en-US" dirty="0"/>
              <a:t>Camel case breaks up words with capitalization: </a:t>
            </a:r>
            <a:r>
              <a:rPr lang="en-US" b="1" dirty="0" err="1">
                <a:latin typeface="Courier New" panose="02070309020205020404" pitchFamily="49" charset="0"/>
                <a:cs typeface="Courier New" panose="02070309020205020404" pitchFamily="49" charset="0"/>
              </a:rPr>
              <a:t>nuclearSiloRadius</a:t>
            </a:r>
            <a:endParaRPr lang="en-US" b="1" dirty="0">
              <a:latin typeface="Courier New" panose="02070309020205020404" pitchFamily="49" charset="0"/>
              <a:cs typeface="Courier New" panose="02070309020205020404" pitchFamily="49" charset="0"/>
            </a:endParaRPr>
          </a:p>
          <a:p>
            <a:pPr lvl="1"/>
            <a:r>
              <a:rPr lang="en-US" dirty="0"/>
              <a:t>Snake case is common in C and Python</a:t>
            </a:r>
          </a:p>
          <a:p>
            <a:pPr lvl="1"/>
            <a:r>
              <a:rPr lang="en-US" dirty="0"/>
              <a:t>Camel case is common in Java and C#</a:t>
            </a:r>
          </a:p>
          <a:p>
            <a:pPr lvl="1"/>
            <a:r>
              <a:rPr lang="en-US" dirty="0"/>
              <a:t>Very few programming languages allow spaces in variable names</a:t>
            </a:r>
          </a:p>
          <a:p>
            <a:r>
              <a:rPr lang="en-US" dirty="0"/>
              <a:t>I prefer variables to be explicit so that it's clear what we're talking about even if we start reading in the middle of unfamiliar code</a:t>
            </a:r>
          </a:p>
          <a:p>
            <a:pPr lvl="1"/>
            <a:r>
              <a:rPr lang="en-US" dirty="0"/>
              <a:t>Java tends toward the explicit rather than the abbreviated</a:t>
            </a:r>
          </a:p>
          <a:p>
            <a:r>
              <a:rPr lang="en-US" dirty="0"/>
              <a:t>A few other Java naming conventions:</a:t>
            </a:r>
          </a:p>
          <a:p>
            <a:pPr lvl="1"/>
            <a:r>
              <a:rPr lang="en-US" dirty="0"/>
              <a:t>Packages are all lowercase</a:t>
            </a:r>
          </a:p>
          <a:p>
            <a:pPr lvl="1"/>
            <a:r>
              <a:rPr lang="en-US" dirty="0"/>
              <a:t>Local variables, member variables, and methods start with lowercase letters</a:t>
            </a:r>
          </a:p>
          <a:p>
            <a:pPr lvl="1"/>
            <a:r>
              <a:rPr lang="en-US" dirty="0"/>
              <a:t>Classes, </a:t>
            </a:r>
            <a:r>
              <a:rPr lang="en-US" dirty="0" err="1"/>
              <a:t>enums</a:t>
            </a:r>
            <a:r>
              <a:rPr lang="en-US" dirty="0"/>
              <a:t>, and interfaces start with uppercase letters</a:t>
            </a:r>
          </a:p>
          <a:p>
            <a:pPr lvl="1"/>
            <a:r>
              <a:rPr lang="en-US" dirty="0"/>
              <a:t>Constants are written in snake case with ALL CAPS</a:t>
            </a:r>
          </a:p>
        </p:txBody>
      </p:sp>
    </p:spTree>
    <p:extLst>
      <p:ext uri="{BB962C8B-B14F-4D97-AF65-F5344CB8AC3E}">
        <p14:creationId xmlns:p14="http://schemas.microsoft.com/office/powerpoint/2010/main" val="2501047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7DA7899-F71F-42C4-A808-76352992DE7F}"/>
              </a:ext>
            </a:extLst>
          </p:cNvPr>
          <p:cNvSpPr>
            <a:spLocks noGrp="1"/>
          </p:cNvSpPr>
          <p:nvPr>
            <p:ph type="title"/>
          </p:nvPr>
        </p:nvSpPr>
        <p:spPr/>
        <p:txBody>
          <a:bodyPr/>
          <a:lstStyle/>
          <a:p>
            <a:r>
              <a:rPr lang="en-US" dirty="0"/>
              <a:t>Final exam format</a:t>
            </a:r>
          </a:p>
        </p:txBody>
      </p:sp>
      <p:sp>
        <p:nvSpPr>
          <p:cNvPr id="5" name="Content Placeholder 4">
            <a:extLst>
              <a:ext uri="{FF2B5EF4-FFF2-40B4-BE49-F238E27FC236}">
                <a16:creationId xmlns:a16="http://schemas.microsoft.com/office/drawing/2014/main" id="{7D31FE77-D48D-4B73-9E3D-0C33BD51168D}"/>
              </a:ext>
            </a:extLst>
          </p:cNvPr>
          <p:cNvSpPr>
            <a:spLocks noGrp="1"/>
          </p:cNvSpPr>
          <p:nvPr>
            <p:ph idx="1"/>
          </p:nvPr>
        </p:nvSpPr>
        <p:spPr/>
        <p:txBody>
          <a:bodyPr>
            <a:normAutofit/>
          </a:bodyPr>
          <a:lstStyle/>
          <a:p>
            <a:r>
              <a:rPr lang="en-US" dirty="0"/>
              <a:t>Time: Friday, 12/13/2024, 2:45 - 4:45 p.m.</a:t>
            </a:r>
          </a:p>
          <a:p>
            <a:endParaRPr lang="en-US" dirty="0"/>
          </a:p>
          <a:p>
            <a:r>
              <a:rPr lang="en-US" dirty="0"/>
              <a:t>The exam will have:</a:t>
            </a:r>
          </a:p>
          <a:p>
            <a:pPr lvl="1"/>
            <a:r>
              <a:rPr lang="en-US" dirty="0"/>
              <a:t>Short answer questions</a:t>
            </a:r>
          </a:p>
          <a:p>
            <a:pPr lvl="1"/>
            <a:r>
              <a:rPr lang="en-US" dirty="0"/>
              <a:t>At least one matching question</a:t>
            </a:r>
          </a:p>
          <a:p>
            <a:pPr lvl="1"/>
            <a:r>
              <a:rPr lang="en-US" dirty="0"/>
              <a:t>One or two diagrams or figures you must create</a:t>
            </a:r>
          </a:p>
          <a:p>
            <a:pPr lvl="1"/>
            <a:r>
              <a:rPr lang="en-US" dirty="0"/>
              <a:t>Two to three essay questions</a:t>
            </a:r>
          </a:p>
        </p:txBody>
      </p:sp>
    </p:spTree>
    <p:extLst>
      <p:ext uri="{BB962C8B-B14F-4D97-AF65-F5344CB8AC3E}">
        <p14:creationId xmlns:p14="http://schemas.microsoft.com/office/powerpoint/2010/main" val="1118232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F41BF-860F-45FA-8FCF-3B6B144F2538}"/>
              </a:ext>
            </a:extLst>
          </p:cNvPr>
          <p:cNvSpPr>
            <a:spLocks noGrp="1"/>
          </p:cNvSpPr>
          <p:nvPr>
            <p:ph type="title"/>
          </p:nvPr>
        </p:nvSpPr>
        <p:spPr/>
        <p:txBody>
          <a:bodyPr/>
          <a:lstStyle/>
          <a:p>
            <a:r>
              <a:rPr lang="en-US" dirty="0"/>
              <a:t>Layout conventions</a:t>
            </a:r>
          </a:p>
        </p:txBody>
      </p:sp>
      <p:sp>
        <p:nvSpPr>
          <p:cNvPr id="3" name="Content Placeholder 2">
            <a:extLst>
              <a:ext uri="{FF2B5EF4-FFF2-40B4-BE49-F238E27FC236}">
                <a16:creationId xmlns:a16="http://schemas.microsoft.com/office/drawing/2014/main" id="{5FE99A28-1A6F-42D1-BDF1-B9A3B9B3CC8E}"/>
              </a:ext>
            </a:extLst>
          </p:cNvPr>
          <p:cNvSpPr>
            <a:spLocks noGrp="1"/>
          </p:cNvSpPr>
          <p:nvPr>
            <p:ph idx="1"/>
          </p:nvPr>
        </p:nvSpPr>
        <p:spPr>
          <a:xfrm>
            <a:off x="304800" y="1775192"/>
            <a:ext cx="5791200" cy="4625609"/>
          </a:xfrm>
        </p:spPr>
        <p:txBody>
          <a:bodyPr>
            <a:normAutofit fontScale="70000" lnSpcReduction="20000"/>
          </a:bodyPr>
          <a:lstStyle/>
          <a:p>
            <a:r>
              <a:rPr lang="en-US" dirty="0"/>
              <a:t>Many languages (with the notable exception of Python) ignore whitespace</a:t>
            </a:r>
          </a:p>
          <a:p>
            <a:r>
              <a:rPr lang="en-US" dirty="0"/>
              <a:t>Thus, we have a choice about how to layout our code</a:t>
            </a:r>
          </a:p>
          <a:p>
            <a:r>
              <a:rPr lang="en-US" dirty="0"/>
              <a:t>In C-family, curly brace languages, it's common to put the opening brace of an </a:t>
            </a:r>
            <a:r>
              <a:rPr lang="en-US" b="1" dirty="0">
                <a:latin typeface="Courier New" panose="02070309020205020404" pitchFamily="49" charset="0"/>
                <a:cs typeface="Courier New" panose="02070309020205020404" pitchFamily="49" charset="0"/>
              </a:rPr>
              <a:t>if</a:t>
            </a:r>
            <a:r>
              <a:rPr lang="en-US" dirty="0"/>
              <a:t> statement, method, or loop either on the same line as the header (K&amp;R style) or on the next line (Allman style)</a:t>
            </a:r>
          </a:p>
          <a:p>
            <a:pPr lvl="1"/>
            <a:r>
              <a:rPr lang="en-US" dirty="0"/>
              <a:t>K&amp;R is more common for Java, but Allman is more common for C#</a:t>
            </a:r>
          </a:p>
          <a:p>
            <a:r>
              <a:rPr lang="en-US" dirty="0"/>
              <a:t>Some people also have strong feelings that indentation should be tabs while others prefer spaces</a:t>
            </a:r>
          </a:p>
          <a:p>
            <a:r>
              <a:rPr lang="en-US" dirty="0"/>
              <a:t>A common convention is that lines of code should not exceed 80 characters</a:t>
            </a:r>
          </a:p>
        </p:txBody>
      </p:sp>
      <p:sp>
        <p:nvSpPr>
          <p:cNvPr id="4" name="Rectangle 3">
            <a:extLst>
              <a:ext uri="{FF2B5EF4-FFF2-40B4-BE49-F238E27FC236}">
                <a16:creationId xmlns:a16="http://schemas.microsoft.com/office/drawing/2014/main" id="{D9DDD2C8-5B4B-416A-BDF4-9A028EBF7A80}"/>
              </a:ext>
            </a:extLst>
          </p:cNvPr>
          <p:cNvSpPr/>
          <p:nvPr/>
        </p:nvSpPr>
        <p:spPr>
          <a:xfrm>
            <a:off x="6096000" y="2286000"/>
            <a:ext cx="6019800" cy="1524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n-US" sz="2000" b="1" dirty="0">
                <a:latin typeface="Courier New" panose="02070309020205020404" pitchFamily="49" charset="0"/>
                <a:cs typeface="Courier New" panose="02070309020205020404" pitchFamily="49" charset="0"/>
              </a:rPr>
              <a:t>if(raining) {</a:t>
            </a:r>
          </a:p>
          <a:p>
            <a:r>
              <a:rPr lang="en-US" sz="2000" b="1" dirty="0">
                <a:latin typeface="Courier New" panose="02070309020205020404" pitchFamily="49" charset="0"/>
                <a:cs typeface="Courier New" panose="02070309020205020404" pitchFamily="49" charset="0"/>
              </a:rPr>
              <a:t>	</a:t>
            </a:r>
            <a:r>
              <a:rPr lang="en-US" sz="2000" b="1" dirty="0" err="1">
                <a:latin typeface="Courier New" panose="02070309020205020404" pitchFamily="49" charset="0"/>
                <a:cs typeface="Courier New" panose="02070309020205020404" pitchFamily="49" charset="0"/>
              </a:rPr>
              <a:t>System.out.println</a:t>
            </a:r>
            <a:r>
              <a:rPr lang="en-US" sz="2000" b="1" dirty="0">
                <a:latin typeface="Courier New" panose="02070309020205020404" pitchFamily="49" charset="0"/>
                <a:cs typeface="Courier New" panose="02070309020205020404" pitchFamily="49" charset="0"/>
              </a:rPr>
              <a:t>("I'm wet!");</a:t>
            </a:r>
          </a:p>
          <a:p>
            <a:r>
              <a:rPr lang="en-US" sz="2000" b="1" dirty="0">
                <a:latin typeface="Courier New" panose="02070309020205020404" pitchFamily="49" charset="0"/>
                <a:cs typeface="Courier New" panose="02070309020205020404" pitchFamily="49" charset="0"/>
              </a:rPr>
              <a:t>}</a:t>
            </a:r>
          </a:p>
        </p:txBody>
      </p:sp>
      <p:sp>
        <p:nvSpPr>
          <p:cNvPr id="5" name="Rectangle 4">
            <a:extLst>
              <a:ext uri="{FF2B5EF4-FFF2-40B4-BE49-F238E27FC236}">
                <a16:creationId xmlns:a16="http://schemas.microsoft.com/office/drawing/2014/main" id="{3A5DB1A9-A264-47A4-9CA1-1F35316AA992}"/>
              </a:ext>
            </a:extLst>
          </p:cNvPr>
          <p:cNvSpPr/>
          <p:nvPr/>
        </p:nvSpPr>
        <p:spPr>
          <a:xfrm>
            <a:off x="6096000" y="4484132"/>
            <a:ext cx="6019800" cy="1524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n-US" sz="2000" b="1" dirty="0">
                <a:latin typeface="Courier New" panose="02070309020205020404" pitchFamily="49" charset="0"/>
                <a:cs typeface="Courier New" panose="02070309020205020404" pitchFamily="49" charset="0"/>
              </a:rPr>
              <a:t>if(raining)</a:t>
            </a:r>
          </a:p>
          <a:p>
            <a:r>
              <a:rPr lang="en-US" sz="2000" b="1" dirty="0">
                <a:latin typeface="Courier New" panose="02070309020205020404" pitchFamily="49" charset="0"/>
                <a:cs typeface="Courier New" panose="02070309020205020404" pitchFamily="49" charset="0"/>
              </a:rPr>
              <a:t>{</a:t>
            </a:r>
          </a:p>
          <a:p>
            <a:r>
              <a:rPr lang="en-US" sz="2000" b="1" dirty="0">
                <a:latin typeface="Courier New" panose="02070309020205020404" pitchFamily="49" charset="0"/>
                <a:cs typeface="Courier New" panose="02070309020205020404" pitchFamily="49" charset="0"/>
              </a:rPr>
              <a:t>	</a:t>
            </a:r>
            <a:r>
              <a:rPr lang="en-US" sz="2000" b="1" dirty="0" err="1">
                <a:latin typeface="Courier New" panose="02070309020205020404" pitchFamily="49" charset="0"/>
                <a:cs typeface="Courier New" panose="02070309020205020404" pitchFamily="49" charset="0"/>
              </a:rPr>
              <a:t>System.out.println</a:t>
            </a:r>
            <a:r>
              <a:rPr lang="en-US" sz="2000" b="1" dirty="0">
                <a:latin typeface="Courier New" panose="02070309020205020404" pitchFamily="49" charset="0"/>
                <a:cs typeface="Courier New" panose="02070309020205020404" pitchFamily="49" charset="0"/>
              </a:rPr>
              <a:t>("I'm wet!");</a:t>
            </a:r>
          </a:p>
          <a:p>
            <a:r>
              <a:rPr lang="en-US" sz="2000" b="1" dirty="0">
                <a:latin typeface="Courier New" panose="02070309020205020404" pitchFamily="49" charset="0"/>
                <a:cs typeface="Courier New" panose="02070309020205020404" pitchFamily="49" charset="0"/>
              </a:rPr>
              <a:t>}</a:t>
            </a:r>
          </a:p>
        </p:txBody>
      </p:sp>
      <p:sp>
        <p:nvSpPr>
          <p:cNvPr id="6" name="TextBox 5">
            <a:extLst>
              <a:ext uri="{FF2B5EF4-FFF2-40B4-BE49-F238E27FC236}">
                <a16:creationId xmlns:a16="http://schemas.microsoft.com/office/drawing/2014/main" id="{1DA5FB15-BC0F-4EAC-AE60-26D6B399A978}"/>
              </a:ext>
            </a:extLst>
          </p:cNvPr>
          <p:cNvSpPr txBox="1"/>
          <p:nvPr/>
        </p:nvSpPr>
        <p:spPr>
          <a:xfrm>
            <a:off x="8420100" y="1851475"/>
            <a:ext cx="1676400" cy="461665"/>
          </a:xfrm>
          <a:prstGeom prst="rect">
            <a:avLst/>
          </a:prstGeom>
          <a:noFill/>
        </p:spPr>
        <p:txBody>
          <a:bodyPr wrap="square" rtlCol="0">
            <a:spAutoFit/>
          </a:bodyPr>
          <a:lstStyle/>
          <a:p>
            <a:pPr algn="ctr"/>
            <a:r>
              <a:rPr lang="en-US" sz="2400" dirty="0"/>
              <a:t>K&amp;R style</a:t>
            </a:r>
          </a:p>
        </p:txBody>
      </p:sp>
      <p:sp>
        <p:nvSpPr>
          <p:cNvPr id="7" name="TextBox 6">
            <a:extLst>
              <a:ext uri="{FF2B5EF4-FFF2-40B4-BE49-F238E27FC236}">
                <a16:creationId xmlns:a16="http://schemas.microsoft.com/office/drawing/2014/main" id="{F9C2BC68-C085-4E7E-AF4A-B2F3E8C8EDA8}"/>
              </a:ext>
            </a:extLst>
          </p:cNvPr>
          <p:cNvSpPr txBox="1"/>
          <p:nvPr/>
        </p:nvSpPr>
        <p:spPr>
          <a:xfrm>
            <a:off x="7848600" y="4038600"/>
            <a:ext cx="2819400" cy="461665"/>
          </a:xfrm>
          <a:prstGeom prst="rect">
            <a:avLst/>
          </a:prstGeom>
          <a:noFill/>
        </p:spPr>
        <p:txBody>
          <a:bodyPr wrap="square" rtlCol="0">
            <a:spAutoFit/>
          </a:bodyPr>
          <a:lstStyle/>
          <a:p>
            <a:pPr algn="ctr"/>
            <a:r>
              <a:rPr lang="en-US" sz="2400" dirty="0"/>
              <a:t>Allman style</a:t>
            </a:r>
          </a:p>
        </p:txBody>
      </p:sp>
    </p:spTree>
    <p:extLst>
      <p:ext uri="{BB962C8B-B14F-4D97-AF65-F5344CB8AC3E}">
        <p14:creationId xmlns:p14="http://schemas.microsoft.com/office/powerpoint/2010/main" val="339277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31AD2-0A4E-4E45-9AFC-500873A20508}"/>
              </a:ext>
            </a:extLst>
          </p:cNvPr>
          <p:cNvSpPr>
            <a:spLocks noGrp="1"/>
          </p:cNvSpPr>
          <p:nvPr>
            <p:ph type="title"/>
          </p:nvPr>
        </p:nvSpPr>
        <p:spPr/>
        <p:txBody>
          <a:bodyPr/>
          <a:lstStyle/>
          <a:p>
            <a:r>
              <a:rPr lang="en-US" dirty="0"/>
              <a:t>Good commenting</a:t>
            </a:r>
          </a:p>
        </p:txBody>
      </p:sp>
      <p:sp>
        <p:nvSpPr>
          <p:cNvPr id="3" name="Content Placeholder 2">
            <a:extLst>
              <a:ext uri="{FF2B5EF4-FFF2-40B4-BE49-F238E27FC236}">
                <a16:creationId xmlns:a16="http://schemas.microsoft.com/office/drawing/2014/main" id="{A2CF5131-34BC-435D-A931-FDC27F7C39FF}"/>
              </a:ext>
            </a:extLst>
          </p:cNvPr>
          <p:cNvSpPr>
            <a:spLocks noGrp="1"/>
          </p:cNvSpPr>
          <p:nvPr>
            <p:ph idx="1"/>
          </p:nvPr>
        </p:nvSpPr>
        <p:spPr/>
        <p:txBody>
          <a:bodyPr>
            <a:normAutofit fontScale="92500" lnSpcReduction="10000"/>
          </a:bodyPr>
          <a:lstStyle/>
          <a:p>
            <a:r>
              <a:rPr lang="en-US" b="1" dirty="0"/>
              <a:t>Do</a:t>
            </a:r>
            <a:r>
              <a:rPr lang="en-US" dirty="0"/>
              <a:t> use comments to describe the intent of a complicated piece of code</a:t>
            </a:r>
          </a:p>
          <a:p>
            <a:r>
              <a:rPr lang="en-US" b="1" dirty="0"/>
              <a:t>Do</a:t>
            </a:r>
            <a:r>
              <a:rPr lang="en-US" dirty="0"/>
              <a:t> use comments to explain the rationale behind a decision so that people can understand in the future</a:t>
            </a:r>
          </a:p>
          <a:p>
            <a:pPr lvl="1"/>
            <a:r>
              <a:rPr lang="en-US" dirty="0"/>
              <a:t>Why this way?</a:t>
            </a:r>
          </a:p>
          <a:p>
            <a:pPr lvl="1"/>
            <a:r>
              <a:rPr lang="en-US" dirty="0"/>
              <a:t>Why not that other way?</a:t>
            </a:r>
          </a:p>
          <a:p>
            <a:r>
              <a:rPr lang="en-US" b="1" dirty="0"/>
              <a:t>Do</a:t>
            </a:r>
            <a:r>
              <a:rPr lang="en-US" dirty="0"/>
              <a:t> use comments to reference relevant outside documents</a:t>
            </a:r>
          </a:p>
          <a:p>
            <a:pPr lvl="1"/>
            <a:r>
              <a:rPr lang="en-US" dirty="0"/>
              <a:t>Explanation of an algorithm</a:t>
            </a:r>
          </a:p>
          <a:p>
            <a:pPr lvl="1"/>
            <a:r>
              <a:rPr lang="en-US" dirty="0"/>
              <a:t>API documentation page</a:t>
            </a:r>
          </a:p>
          <a:p>
            <a:pPr lvl="1"/>
            <a:r>
              <a:rPr lang="en-US" dirty="0"/>
              <a:t>Design document with UML diagrams</a:t>
            </a:r>
          </a:p>
        </p:txBody>
      </p:sp>
    </p:spTree>
    <p:extLst>
      <p:ext uri="{BB962C8B-B14F-4D97-AF65-F5344CB8AC3E}">
        <p14:creationId xmlns:p14="http://schemas.microsoft.com/office/powerpoint/2010/main" val="905362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FD5D7-F759-49CC-BE1C-D9F134132455}"/>
              </a:ext>
            </a:extLst>
          </p:cNvPr>
          <p:cNvSpPr>
            <a:spLocks noGrp="1"/>
          </p:cNvSpPr>
          <p:nvPr>
            <p:ph type="title"/>
          </p:nvPr>
        </p:nvSpPr>
        <p:spPr/>
        <p:txBody>
          <a:bodyPr/>
          <a:lstStyle/>
          <a:p>
            <a:r>
              <a:rPr lang="en-US" dirty="0"/>
              <a:t>Questionable commenting</a:t>
            </a:r>
          </a:p>
        </p:txBody>
      </p:sp>
      <p:sp>
        <p:nvSpPr>
          <p:cNvPr id="3" name="Content Placeholder 2">
            <a:extLst>
              <a:ext uri="{FF2B5EF4-FFF2-40B4-BE49-F238E27FC236}">
                <a16:creationId xmlns:a16="http://schemas.microsoft.com/office/drawing/2014/main" id="{E9752E9B-2A41-4831-A947-6E8941548871}"/>
              </a:ext>
            </a:extLst>
          </p:cNvPr>
          <p:cNvSpPr>
            <a:spLocks noGrp="1"/>
          </p:cNvSpPr>
          <p:nvPr>
            <p:ph idx="1"/>
          </p:nvPr>
        </p:nvSpPr>
        <p:spPr>
          <a:xfrm>
            <a:off x="609600" y="1775192"/>
            <a:ext cx="5791200" cy="4625609"/>
          </a:xfrm>
        </p:spPr>
        <p:txBody>
          <a:bodyPr>
            <a:normAutofit fontScale="92500" lnSpcReduction="20000"/>
          </a:bodyPr>
          <a:lstStyle/>
          <a:p>
            <a:r>
              <a:rPr lang="en-US" b="1" dirty="0"/>
              <a:t>Don't</a:t>
            </a:r>
            <a:r>
              <a:rPr lang="en-US" dirty="0"/>
              <a:t> use comments to repeat the code</a:t>
            </a:r>
          </a:p>
          <a:p>
            <a:r>
              <a:rPr lang="en-US" dirty="0"/>
              <a:t>Be careful about using comments for to-do items and future work</a:t>
            </a:r>
          </a:p>
          <a:p>
            <a:pPr lvl="1"/>
            <a:r>
              <a:rPr lang="en-US" dirty="0"/>
              <a:t>Especially if it means you don't do the right thing now</a:t>
            </a:r>
          </a:p>
          <a:p>
            <a:r>
              <a:rPr lang="en-US" dirty="0"/>
              <a:t>It is possible to over-comment, so consider whether the supplemental information is useful</a:t>
            </a:r>
          </a:p>
        </p:txBody>
      </p:sp>
      <p:sp>
        <p:nvSpPr>
          <p:cNvPr id="4" name="Rectangle 3">
            <a:extLst>
              <a:ext uri="{FF2B5EF4-FFF2-40B4-BE49-F238E27FC236}">
                <a16:creationId xmlns:a16="http://schemas.microsoft.com/office/drawing/2014/main" id="{EF25C34B-98FC-49AF-A862-7358D880A3BD}"/>
              </a:ext>
            </a:extLst>
          </p:cNvPr>
          <p:cNvSpPr/>
          <p:nvPr/>
        </p:nvSpPr>
        <p:spPr>
          <a:xfrm>
            <a:off x="6477000" y="3200400"/>
            <a:ext cx="5334000" cy="1524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n-US" sz="2000" b="1" dirty="0">
                <a:latin typeface="Courier New" panose="02070309020205020404" pitchFamily="49" charset="0"/>
                <a:cs typeface="Courier New" panose="02070309020205020404" pitchFamily="49" charset="0"/>
              </a:rPr>
              <a:t>// Increase </a:t>
            </a:r>
            <a:r>
              <a:rPr lang="en-US" sz="2000" b="1" dirty="0" err="1">
                <a:latin typeface="Courier New" panose="02070309020205020404" pitchFamily="49" charset="0"/>
                <a:cs typeface="Courier New" panose="02070309020205020404" pitchFamily="49" charset="0"/>
              </a:rPr>
              <a:t>i</a:t>
            </a:r>
            <a:r>
              <a:rPr lang="en-US" sz="2000" b="1" dirty="0">
                <a:latin typeface="Courier New" panose="02070309020205020404" pitchFamily="49" charset="0"/>
                <a:cs typeface="Courier New" panose="02070309020205020404" pitchFamily="49" charset="0"/>
              </a:rPr>
              <a:t> by 1</a:t>
            </a:r>
          </a:p>
          <a:p>
            <a:r>
              <a:rPr lang="en-US" sz="2000" b="1" dirty="0">
                <a:latin typeface="Courier New" panose="02070309020205020404" pitchFamily="49" charset="0"/>
                <a:cs typeface="Courier New" panose="02070309020205020404" pitchFamily="49" charset="0"/>
              </a:rPr>
              <a:t>++</a:t>
            </a:r>
            <a:r>
              <a:rPr lang="en-US" sz="2000" b="1" dirty="0" err="1">
                <a:latin typeface="Courier New" panose="02070309020205020404" pitchFamily="49" charset="0"/>
                <a:cs typeface="Courier New" panose="02070309020205020404" pitchFamily="49" charset="0"/>
              </a:rPr>
              <a:t>i</a:t>
            </a:r>
            <a:r>
              <a:rPr lang="en-US" sz="2000" b="1" dirty="0">
                <a:latin typeface="Courier New" panose="02070309020205020404" pitchFamily="49" charset="0"/>
                <a:cs typeface="Courier New" panose="02070309020205020404" pitchFamily="49" charset="0"/>
              </a:rPr>
              <a:t>;</a:t>
            </a:r>
          </a:p>
          <a:p>
            <a:endParaRPr lang="en-US" sz="2000" b="1" dirty="0">
              <a:latin typeface="Courier New" panose="02070309020205020404" pitchFamily="49" charset="0"/>
              <a:cs typeface="Courier New" panose="02070309020205020404" pitchFamily="49" charset="0"/>
            </a:endParaRPr>
          </a:p>
          <a:p>
            <a:r>
              <a:rPr lang="en-US" sz="2000" b="1" dirty="0">
                <a:latin typeface="Courier New" panose="02070309020205020404" pitchFamily="49" charset="0"/>
                <a:cs typeface="Courier New" panose="02070309020205020404" pitchFamily="49" charset="0"/>
              </a:rPr>
              <a:t>// Include sales[</a:t>
            </a:r>
            <a:r>
              <a:rPr lang="en-US" sz="2000" b="1" dirty="0" err="1">
                <a:latin typeface="Courier New" panose="02070309020205020404" pitchFamily="49" charset="0"/>
                <a:cs typeface="Courier New" panose="02070309020205020404" pitchFamily="49" charset="0"/>
              </a:rPr>
              <a:t>i</a:t>
            </a:r>
            <a:r>
              <a:rPr lang="en-US" sz="2000" b="1" dirty="0">
                <a:latin typeface="Courier New" panose="02070309020205020404" pitchFamily="49" charset="0"/>
                <a:cs typeface="Courier New" panose="02070309020205020404" pitchFamily="49" charset="0"/>
              </a:rPr>
              <a:t>] in the total</a:t>
            </a:r>
          </a:p>
          <a:p>
            <a:r>
              <a:rPr lang="en-US" sz="2000" b="1" dirty="0">
                <a:latin typeface="Courier New" panose="02070309020205020404" pitchFamily="49" charset="0"/>
                <a:cs typeface="Courier New" panose="02070309020205020404" pitchFamily="49" charset="0"/>
              </a:rPr>
              <a:t>total = total + sales[</a:t>
            </a:r>
            <a:r>
              <a:rPr lang="en-US" sz="2000" b="1" dirty="0" err="1">
                <a:latin typeface="Courier New" panose="02070309020205020404" pitchFamily="49" charset="0"/>
                <a:cs typeface="Courier New" panose="02070309020205020404" pitchFamily="49" charset="0"/>
              </a:rPr>
              <a:t>i</a:t>
            </a:r>
            <a:r>
              <a:rPr lang="en-US" sz="2000" b="1" dirty="0">
                <a:latin typeface="Courier New" panose="02070309020205020404" pitchFamily="49" charset="0"/>
                <a:cs typeface="Courier New" panose="02070309020205020404" pitchFamily="49" charset="0"/>
              </a:rPr>
              <a:t>];</a:t>
            </a:r>
          </a:p>
        </p:txBody>
      </p:sp>
      <p:sp>
        <p:nvSpPr>
          <p:cNvPr id="5" name="TextBox 4">
            <a:extLst>
              <a:ext uri="{FF2B5EF4-FFF2-40B4-BE49-F238E27FC236}">
                <a16:creationId xmlns:a16="http://schemas.microsoft.com/office/drawing/2014/main" id="{1E18E2D5-AF00-4F4D-BE4B-6ED4496DCA42}"/>
              </a:ext>
            </a:extLst>
          </p:cNvPr>
          <p:cNvSpPr txBox="1"/>
          <p:nvPr/>
        </p:nvSpPr>
        <p:spPr>
          <a:xfrm>
            <a:off x="6477000" y="2667000"/>
            <a:ext cx="5334000" cy="461665"/>
          </a:xfrm>
          <a:prstGeom prst="rect">
            <a:avLst/>
          </a:prstGeom>
          <a:noFill/>
        </p:spPr>
        <p:txBody>
          <a:bodyPr wrap="square" rtlCol="0">
            <a:spAutoFit/>
          </a:bodyPr>
          <a:lstStyle/>
          <a:p>
            <a:pPr algn="ctr"/>
            <a:r>
              <a:rPr lang="en-US" sz="2400" dirty="0"/>
              <a:t>Bad comments that repeat the code</a:t>
            </a:r>
          </a:p>
        </p:txBody>
      </p:sp>
    </p:spTree>
    <p:extLst>
      <p:ext uri="{BB962C8B-B14F-4D97-AF65-F5344CB8AC3E}">
        <p14:creationId xmlns:p14="http://schemas.microsoft.com/office/powerpoint/2010/main" val="2602571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A803C-C214-433F-A120-B86152AEEFE5}"/>
              </a:ext>
            </a:extLst>
          </p:cNvPr>
          <p:cNvSpPr>
            <a:spLocks noGrp="1"/>
          </p:cNvSpPr>
          <p:nvPr>
            <p:ph type="title"/>
          </p:nvPr>
        </p:nvSpPr>
        <p:spPr/>
        <p:txBody>
          <a:bodyPr/>
          <a:lstStyle/>
          <a:p>
            <a:r>
              <a:rPr lang="en-US" dirty="0"/>
              <a:t>Data organization</a:t>
            </a:r>
          </a:p>
        </p:txBody>
      </p:sp>
      <p:sp>
        <p:nvSpPr>
          <p:cNvPr id="3" name="Content Placeholder 2">
            <a:extLst>
              <a:ext uri="{FF2B5EF4-FFF2-40B4-BE49-F238E27FC236}">
                <a16:creationId xmlns:a16="http://schemas.microsoft.com/office/drawing/2014/main" id="{2592BDBB-83B5-4799-A73F-E914DF4265DE}"/>
              </a:ext>
            </a:extLst>
          </p:cNvPr>
          <p:cNvSpPr>
            <a:spLocks noGrp="1"/>
          </p:cNvSpPr>
          <p:nvPr>
            <p:ph idx="1"/>
          </p:nvPr>
        </p:nvSpPr>
        <p:spPr/>
        <p:txBody>
          <a:bodyPr/>
          <a:lstStyle/>
          <a:p>
            <a:r>
              <a:rPr lang="en-US" dirty="0"/>
              <a:t>Programs often include data, but how should it be organized?</a:t>
            </a:r>
          </a:p>
          <a:p>
            <a:r>
              <a:rPr lang="en-US" dirty="0"/>
              <a:t>Data structures store the data in the program, but the data also needs to be stored between program runs or sent to someone else to use</a:t>
            </a:r>
          </a:p>
          <a:p>
            <a:pPr lvl="1"/>
            <a:r>
              <a:rPr lang="en-US" dirty="0"/>
              <a:t>Internal data vs. external data</a:t>
            </a:r>
          </a:p>
          <a:p>
            <a:r>
              <a:rPr lang="en-US" dirty="0"/>
              <a:t>Common data organization approaches</a:t>
            </a:r>
          </a:p>
          <a:p>
            <a:pPr lvl="1"/>
            <a:r>
              <a:rPr lang="en-US" dirty="0"/>
              <a:t>Markup languages</a:t>
            </a:r>
          </a:p>
          <a:p>
            <a:pPr lvl="1"/>
            <a:r>
              <a:rPr lang="en-US" dirty="0"/>
              <a:t>Databases</a:t>
            </a:r>
          </a:p>
        </p:txBody>
      </p:sp>
    </p:spTree>
    <p:extLst>
      <p:ext uri="{BB962C8B-B14F-4D97-AF65-F5344CB8AC3E}">
        <p14:creationId xmlns:p14="http://schemas.microsoft.com/office/powerpoint/2010/main" val="3934107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7AAEE-5A9B-4A4C-B405-BD2341BA5D5F}"/>
              </a:ext>
            </a:extLst>
          </p:cNvPr>
          <p:cNvSpPr>
            <a:spLocks noGrp="1"/>
          </p:cNvSpPr>
          <p:nvPr>
            <p:ph type="title"/>
          </p:nvPr>
        </p:nvSpPr>
        <p:spPr/>
        <p:txBody>
          <a:bodyPr/>
          <a:lstStyle/>
          <a:p>
            <a:r>
              <a:rPr lang="en-US" dirty="0"/>
              <a:t>Version control</a:t>
            </a:r>
          </a:p>
        </p:txBody>
      </p:sp>
      <p:sp>
        <p:nvSpPr>
          <p:cNvPr id="3" name="Content Placeholder 2">
            <a:extLst>
              <a:ext uri="{FF2B5EF4-FFF2-40B4-BE49-F238E27FC236}">
                <a16:creationId xmlns:a16="http://schemas.microsoft.com/office/drawing/2014/main" id="{38658455-600E-49A4-9C3B-2AA8ADFAE0E0}"/>
              </a:ext>
            </a:extLst>
          </p:cNvPr>
          <p:cNvSpPr>
            <a:spLocks noGrp="1"/>
          </p:cNvSpPr>
          <p:nvPr>
            <p:ph idx="1"/>
          </p:nvPr>
        </p:nvSpPr>
        <p:spPr/>
        <p:txBody>
          <a:bodyPr>
            <a:normAutofit fontScale="92500" lnSpcReduction="20000"/>
          </a:bodyPr>
          <a:lstStyle/>
          <a:p>
            <a:r>
              <a:rPr lang="en-US" dirty="0"/>
              <a:t>We already know the value of a </a:t>
            </a:r>
            <a:r>
              <a:rPr lang="en-US" b="1" dirty="0"/>
              <a:t>version control system (VCS)</a:t>
            </a:r>
          </a:p>
          <a:p>
            <a:r>
              <a:rPr lang="en-US" dirty="0"/>
              <a:t>Some details:</a:t>
            </a:r>
          </a:p>
          <a:p>
            <a:pPr lvl="1"/>
            <a:r>
              <a:rPr lang="en-US" dirty="0"/>
              <a:t>A VCS stores </a:t>
            </a:r>
            <a:r>
              <a:rPr lang="en-US" b="1" dirty="0"/>
              <a:t>items</a:t>
            </a:r>
            <a:r>
              <a:rPr lang="en-US" dirty="0"/>
              <a:t> (usually files)</a:t>
            </a:r>
          </a:p>
          <a:p>
            <a:pPr lvl="1"/>
            <a:r>
              <a:rPr lang="en-US" dirty="0"/>
              <a:t>A </a:t>
            </a:r>
            <a:r>
              <a:rPr lang="en-US" b="1" dirty="0"/>
              <a:t>version</a:t>
            </a:r>
            <a:r>
              <a:rPr lang="en-US" dirty="0"/>
              <a:t> is the set of items after one or more modifications</a:t>
            </a:r>
          </a:p>
          <a:p>
            <a:pPr lvl="1"/>
            <a:r>
              <a:rPr lang="en-US" dirty="0"/>
              <a:t>A </a:t>
            </a:r>
            <a:r>
              <a:rPr lang="en-US" b="1" dirty="0"/>
              <a:t>revision</a:t>
            </a:r>
            <a:r>
              <a:rPr lang="en-US" dirty="0"/>
              <a:t> is a version stored in a VCS</a:t>
            </a:r>
          </a:p>
          <a:p>
            <a:pPr lvl="1"/>
            <a:r>
              <a:rPr lang="en-US" dirty="0"/>
              <a:t>A </a:t>
            </a:r>
            <a:r>
              <a:rPr lang="en-US" b="1" dirty="0"/>
              <a:t>baseline</a:t>
            </a:r>
            <a:r>
              <a:rPr lang="en-US" dirty="0"/>
              <a:t> is the first revision</a:t>
            </a:r>
          </a:p>
          <a:p>
            <a:pPr lvl="1"/>
            <a:r>
              <a:rPr lang="en-US" dirty="0"/>
              <a:t>Storage for revisions is called a </a:t>
            </a:r>
            <a:r>
              <a:rPr lang="en-US" b="1" dirty="0"/>
              <a:t>repository</a:t>
            </a:r>
          </a:p>
          <a:p>
            <a:pPr lvl="1"/>
            <a:r>
              <a:rPr lang="en-US" dirty="0"/>
              <a:t>Storing a version in the repository is called </a:t>
            </a:r>
            <a:r>
              <a:rPr lang="en-US" b="1" dirty="0"/>
              <a:t>checking in</a:t>
            </a:r>
            <a:r>
              <a:rPr lang="en-US" dirty="0"/>
              <a:t> or </a:t>
            </a:r>
            <a:r>
              <a:rPr lang="en-US" b="1" dirty="0"/>
              <a:t>committing</a:t>
            </a:r>
          </a:p>
          <a:p>
            <a:pPr lvl="1"/>
            <a:r>
              <a:rPr lang="en-US" dirty="0"/>
              <a:t>Retrieving a version from the repository is called </a:t>
            </a:r>
            <a:r>
              <a:rPr lang="en-US" b="1" dirty="0"/>
              <a:t>checking out</a:t>
            </a:r>
            <a:r>
              <a:rPr lang="en-US" dirty="0"/>
              <a:t> or </a:t>
            </a:r>
            <a:r>
              <a:rPr lang="en-US" b="1" dirty="0"/>
              <a:t>updating</a:t>
            </a:r>
          </a:p>
          <a:p>
            <a:pPr lvl="1"/>
            <a:r>
              <a:rPr lang="en-US" dirty="0"/>
              <a:t>A checked-out version of an item is a </a:t>
            </a:r>
            <a:r>
              <a:rPr lang="en-US" b="1" dirty="0"/>
              <a:t>working copy</a:t>
            </a:r>
          </a:p>
        </p:txBody>
      </p:sp>
    </p:spTree>
    <p:extLst>
      <p:ext uri="{BB962C8B-B14F-4D97-AF65-F5344CB8AC3E}">
        <p14:creationId xmlns:p14="http://schemas.microsoft.com/office/powerpoint/2010/main" val="146484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10E1B-0257-40D6-B138-4FBFCC48944E}"/>
              </a:ext>
            </a:extLst>
          </p:cNvPr>
          <p:cNvSpPr>
            <a:spLocks noGrp="1"/>
          </p:cNvSpPr>
          <p:nvPr>
            <p:ph type="title"/>
          </p:nvPr>
        </p:nvSpPr>
        <p:spPr/>
        <p:txBody>
          <a:bodyPr/>
          <a:lstStyle/>
          <a:p>
            <a:r>
              <a:rPr lang="en-US" dirty="0"/>
              <a:t>VCS choices</a:t>
            </a:r>
          </a:p>
        </p:txBody>
      </p:sp>
      <p:sp>
        <p:nvSpPr>
          <p:cNvPr id="3" name="Content Placeholder 2">
            <a:extLst>
              <a:ext uri="{FF2B5EF4-FFF2-40B4-BE49-F238E27FC236}">
                <a16:creationId xmlns:a16="http://schemas.microsoft.com/office/drawing/2014/main" id="{CAEB036B-CBCC-416A-A7FC-80EA7A4115AE}"/>
              </a:ext>
            </a:extLst>
          </p:cNvPr>
          <p:cNvSpPr>
            <a:spLocks noGrp="1"/>
          </p:cNvSpPr>
          <p:nvPr>
            <p:ph idx="1"/>
          </p:nvPr>
        </p:nvSpPr>
        <p:spPr/>
        <p:txBody>
          <a:bodyPr>
            <a:normAutofit fontScale="92500" lnSpcReduction="10000"/>
          </a:bodyPr>
          <a:lstStyle/>
          <a:p>
            <a:r>
              <a:rPr lang="en-US" dirty="0"/>
              <a:t>How do we deal with two or more different people working on the same file and trying to commit them to the same repository?</a:t>
            </a:r>
          </a:p>
          <a:p>
            <a:pPr lvl="1"/>
            <a:r>
              <a:rPr lang="en-US" b="1" dirty="0"/>
              <a:t>File locking:</a:t>
            </a:r>
            <a:r>
              <a:rPr lang="en-US" dirty="0"/>
              <a:t> When a files are checked out for modification, they are locked, meaning that no one else can check them out for modification</a:t>
            </a:r>
          </a:p>
          <a:p>
            <a:pPr lvl="1"/>
            <a:r>
              <a:rPr lang="en-US" b="1" dirty="0"/>
              <a:t>Concurrent modification and merge:</a:t>
            </a:r>
            <a:r>
              <a:rPr lang="en-US" dirty="0"/>
              <a:t> If someone tries to commit a file based on an older version of the file, the commit fails, forcing the person to merge the newer repository file with the file they're working on</a:t>
            </a:r>
          </a:p>
          <a:p>
            <a:r>
              <a:rPr lang="en-US" dirty="0"/>
              <a:t>Before you start modifying a file, it's wise to pull down the latest changes first</a:t>
            </a:r>
          </a:p>
          <a:p>
            <a:r>
              <a:rPr lang="en-US" dirty="0"/>
              <a:t>A centralized VCS has one central repository</a:t>
            </a:r>
          </a:p>
          <a:p>
            <a:r>
              <a:rPr lang="en-US" dirty="0"/>
              <a:t>A distributed VCS has many repositories that are peers</a:t>
            </a:r>
          </a:p>
        </p:txBody>
      </p:sp>
    </p:spTree>
    <p:extLst>
      <p:ext uri="{BB962C8B-B14F-4D97-AF65-F5344CB8AC3E}">
        <p14:creationId xmlns:p14="http://schemas.microsoft.com/office/powerpoint/2010/main" val="91393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86CB7-F5C0-4A28-9C50-FB0908A6B039}"/>
              </a:ext>
            </a:extLst>
          </p:cNvPr>
          <p:cNvSpPr>
            <a:spLocks noGrp="1"/>
          </p:cNvSpPr>
          <p:nvPr>
            <p:ph type="title"/>
          </p:nvPr>
        </p:nvSpPr>
        <p:spPr/>
        <p:txBody>
          <a:bodyPr/>
          <a:lstStyle/>
          <a:p>
            <a:r>
              <a:rPr lang="en-US" dirty="0"/>
              <a:t>Quality Assurance in Construction</a:t>
            </a:r>
          </a:p>
        </p:txBody>
      </p:sp>
      <p:sp>
        <p:nvSpPr>
          <p:cNvPr id="3" name="Text Placeholder 2">
            <a:extLst>
              <a:ext uri="{FF2B5EF4-FFF2-40B4-BE49-F238E27FC236}">
                <a16:creationId xmlns:a16="http://schemas.microsoft.com/office/drawing/2014/main" id="{4B726233-460A-4B3B-9DB0-2D7CC21E46B0}"/>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6400864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C30A7E1-E5B6-4E87-BD62-2CF6A9BB21CD}"/>
              </a:ext>
            </a:extLst>
          </p:cNvPr>
          <p:cNvSpPr>
            <a:spLocks noGrp="1"/>
          </p:cNvSpPr>
          <p:nvPr>
            <p:ph type="title"/>
          </p:nvPr>
        </p:nvSpPr>
        <p:spPr/>
        <p:txBody>
          <a:bodyPr/>
          <a:lstStyle/>
          <a:p>
            <a:r>
              <a:rPr lang="en-US" dirty="0"/>
              <a:t>Static analysis and dynamic analysis</a:t>
            </a:r>
          </a:p>
        </p:txBody>
      </p:sp>
      <p:sp>
        <p:nvSpPr>
          <p:cNvPr id="5" name="Content Placeholder 4">
            <a:extLst>
              <a:ext uri="{FF2B5EF4-FFF2-40B4-BE49-F238E27FC236}">
                <a16:creationId xmlns:a16="http://schemas.microsoft.com/office/drawing/2014/main" id="{2A5D31DC-485D-4D58-81D2-EDDA6C2E4FDF}"/>
              </a:ext>
            </a:extLst>
          </p:cNvPr>
          <p:cNvSpPr>
            <a:spLocks noGrp="1"/>
          </p:cNvSpPr>
          <p:nvPr>
            <p:ph idx="1"/>
          </p:nvPr>
        </p:nvSpPr>
        <p:spPr/>
        <p:txBody>
          <a:bodyPr>
            <a:normAutofit fontScale="70000" lnSpcReduction="20000"/>
          </a:bodyPr>
          <a:lstStyle/>
          <a:p>
            <a:r>
              <a:rPr lang="en-US" b="1" dirty="0"/>
              <a:t>Static analysis</a:t>
            </a:r>
            <a:r>
              <a:rPr lang="en-US" dirty="0"/>
              <a:t> is looking at code without running it</a:t>
            </a:r>
          </a:p>
          <a:p>
            <a:pPr lvl="1"/>
            <a:r>
              <a:rPr lang="en-US" dirty="0"/>
              <a:t>Code reviews</a:t>
            </a:r>
          </a:p>
          <a:p>
            <a:pPr lvl="1"/>
            <a:r>
              <a:rPr lang="en-US" dirty="0"/>
              <a:t>Syntax checking</a:t>
            </a:r>
          </a:p>
          <a:p>
            <a:pPr lvl="1"/>
            <a:r>
              <a:rPr lang="en-US" dirty="0"/>
              <a:t>Style checking</a:t>
            </a:r>
          </a:p>
          <a:p>
            <a:pPr lvl="1"/>
            <a:r>
              <a:rPr lang="en-US" dirty="0"/>
              <a:t>Usage checking</a:t>
            </a:r>
          </a:p>
          <a:p>
            <a:pPr lvl="1"/>
            <a:r>
              <a:rPr lang="en-US" dirty="0"/>
              <a:t>Model checking</a:t>
            </a:r>
          </a:p>
          <a:p>
            <a:pPr lvl="1"/>
            <a:r>
              <a:rPr lang="en-US" dirty="0"/>
              <a:t>Data flow analysis</a:t>
            </a:r>
          </a:p>
          <a:p>
            <a:pPr lvl="1"/>
            <a:r>
              <a:rPr lang="en-US" dirty="0"/>
              <a:t>Symbolic evaluation</a:t>
            </a:r>
          </a:p>
          <a:p>
            <a:r>
              <a:rPr lang="en-US" b="1" dirty="0"/>
              <a:t>Dynamic analysis</a:t>
            </a:r>
            <a:r>
              <a:rPr lang="en-US" dirty="0"/>
              <a:t> is running code to test it</a:t>
            </a:r>
          </a:p>
          <a:p>
            <a:pPr lvl="1"/>
            <a:r>
              <a:rPr lang="en-US" dirty="0"/>
              <a:t>Unit testing</a:t>
            </a:r>
          </a:p>
          <a:p>
            <a:pPr lvl="1"/>
            <a:r>
              <a:rPr lang="en-US" dirty="0"/>
              <a:t>Debugging</a:t>
            </a:r>
          </a:p>
          <a:p>
            <a:pPr lvl="1"/>
            <a:r>
              <a:rPr lang="en-US" dirty="0"/>
              <a:t>Performance optimization and tuning</a:t>
            </a:r>
          </a:p>
          <a:p>
            <a:r>
              <a:rPr lang="en-US" dirty="0"/>
              <a:t>Both static and dynamic analysis are valuable and have different strengths</a:t>
            </a:r>
          </a:p>
          <a:p>
            <a:pPr lvl="1"/>
            <a:r>
              <a:rPr lang="en-US" dirty="0"/>
              <a:t>Static analysis doesn't require a fully working program</a:t>
            </a:r>
          </a:p>
          <a:p>
            <a:pPr lvl="1"/>
            <a:r>
              <a:rPr lang="en-US" dirty="0"/>
              <a:t>Dynamic analysis can give real data about things like performance</a:t>
            </a:r>
          </a:p>
        </p:txBody>
      </p:sp>
    </p:spTree>
    <p:extLst>
      <p:ext uri="{BB962C8B-B14F-4D97-AF65-F5344CB8AC3E}">
        <p14:creationId xmlns:p14="http://schemas.microsoft.com/office/powerpoint/2010/main" val="2983635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5">
                                            <p:txEl>
                                              <p:pRg st="13" end="1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07CBD-A714-4071-BE3C-3C8C62DAE76B}"/>
              </a:ext>
            </a:extLst>
          </p:cNvPr>
          <p:cNvSpPr>
            <a:spLocks noGrp="1"/>
          </p:cNvSpPr>
          <p:nvPr>
            <p:ph type="title"/>
          </p:nvPr>
        </p:nvSpPr>
        <p:spPr/>
        <p:txBody>
          <a:bodyPr/>
          <a:lstStyle/>
          <a:p>
            <a:r>
              <a:rPr lang="en-US" dirty="0"/>
              <a:t>Code reviews</a:t>
            </a:r>
          </a:p>
        </p:txBody>
      </p:sp>
      <p:sp>
        <p:nvSpPr>
          <p:cNvPr id="3" name="Content Placeholder 2">
            <a:extLst>
              <a:ext uri="{FF2B5EF4-FFF2-40B4-BE49-F238E27FC236}">
                <a16:creationId xmlns:a16="http://schemas.microsoft.com/office/drawing/2014/main" id="{A5ACEE2D-77BC-4717-9CB0-8738F5F95135}"/>
              </a:ext>
            </a:extLst>
          </p:cNvPr>
          <p:cNvSpPr>
            <a:spLocks noGrp="1"/>
          </p:cNvSpPr>
          <p:nvPr>
            <p:ph idx="1"/>
          </p:nvPr>
        </p:nvSpPr>
        <p:spPr/>
        <p:txBody>
          <a:bodyPr>
            <a:normAutofit fontScale="62500" lnSpcReduction="20000"/>
          </a:bodyPr>
          <a:lstStyle/>
          <a:p>
            <a:r>
              <a:rPr lang="en-US" dirty="0"/>
              <a:t>Desk checking is one form of code review</a:t>
            </a:r>
          </a:p>
          <a:p>
            <a:pPr lvl="1"/>
            <a:r>
              <a:rPr lang="en-US" dirty="0"/>
              <a:t>Looking over the code</a:t>
            </a:r>
          </a:p>
          <a:p>
            <a:pPr lvl="1"/>
            <a:r>
              <a:rPr lang="en-US" dirty="0"/>
              <a:t>Executing it by hand (actually computing values)</a:t>
            </a:r>
          </a:p>
          <a:p>
            <a:r>
              <a:rPr lang="en-US" dirty="0"/>
              <a:t>Formal inspections (discussed earlier) are another</a:t>
            </a:r>
          </a:p>
          <a:p>
            <a:r>
              <a:rPr lang="en-US" dirty="0"/>
              <a:t>Formal review guidelines</a:t>
            </a:r>
          </a:p>
          <a:p>
            <a:pPr lvl="1"/>
            <a:r>
              <a:rPr lang="en-US" dirty="0"/>
              <a:t>Don't read more than 200 lines of code per hour when preparing alone</a:t>
            </a:r>
          </a:p>
          <a:p>
            <a:pPr lvl="1"/>
            <a:r>
              <a:rPr lang="en-US" dirty="0"/>
              <a:t>Don't cover more than 150 lines of code when doing a team inspection</a:t>
            </a:r>
          </a:p>
          <a:p>
            <a:pPr lvl="1"/>
            <a:r>
              <a:rPr lang="en-US" dirty="0"/>
              <a:t>Use a checklist</a:t>
            </a:r>
          </a:p>
          <a:p>
            <a:r>
              <a:rPr lang="en-US" dirty="0"/>
              <a:t>Examples from a Java inspection checklist</a:t>
            </a:r>
          </a:p>
          <a:p>
            <a:pPr lvl="1"/>
            <a:r>
              <a:rPr lang="en-US" sz="2900" dirty="0"/>
              <a:t>All variables and constants are named in accord with naming conventions</a:t>
            </a:r>
          </a:p>
          <a:p>
            <a:pPr lvl="1"/>
            <a:r>
              <a:rPr lang="en-US" sz="2900" dirty="0"/>
              <a:t>There are no variables or attributes with confusingly similar names</a:t>
            </a:r>
          </a:p>
          <a:p>
            <a:pPr lvl="1"/>
            <a:r>
              <a:rPr lang="en-US" sz="2900" dirty="0"/>
              <a:t>Every variable and attribute has the correct data type</a:t>
            </a:r>
          </a:p>
          <a:p>
            <a:pPr lvl="1"/>
            <a:r>
              <a:rPr lang="en-US" sz="2900" dirty="0"/>
              <a:t>Every method returns the correct value at every return point</a:t>
            </a:r>
          </a:p>
          <a:p>
            <a:pPr lvl="1"/>
            <a:r>
              <a:rPr lang="en-US" sz="2900" dirty="0"/>
              <a:t>All methods and attributes have appropriate access modifiers (</a:t>
            </a:r>
            <a:r>
              <a:rPr lang="en-US" sz="2900" b="1" dirty="0">
                <a:latin typeface="Courier New" panose="02070309020205020404" pitchFamily="49" charset="0"/>
                <a:cs typeface="Courier New" panose="02070309020205020404" pitchFamily="49" charset="0"/>
              </a:rPr>
              <a:t>private</a:t>
            </a:r>
            <a:r>
              <a:rPr lang="en-US" sz="2900" dirty="0"/>
              <a:t>, </a:t>
            </a:r>
            <a:r>
              <a:rPr lang="en-US" sz="2900" b="1" dirty="0">
                <a:latin typeface="Courier New" panose="02070309020205020404" pitchFamily="49" charset="0"/>
                <a:cs typeface="Courier New" panose="02070309020205020404" pitchFamily="49" charset="0"/>
              </a:rPr>
              <a:t>protected</a:t>
            </a:r>
            <a:r>
              <a:rPr lang="en-US" sz="2900" dirty="0"/>
              <a:t>, or </a:t>
            </a:r>
            <a:r>
              <a:rPr lang="en-US" sz="2900" b="1" dirty="0">
                <a:latin typeface="Courier New" panose="02070309020205020404" pitchFamily="49" charset="0"/>
                <a:cs typeface="Courier New" panose="02070309020205020404" pitchFamily="49" charset="0"/>
              </a:rPr>
              <a:t>public</a:t>
            </a:r>
            <a:r>
              <a:rPr lang="en-US" sz="2900" dirty="0"/>
              <a:t>)</a:t>
            </a:r>
          </a:p>
          <a:p>
            <a:pPr lvl="1"/>
            <a:r>
              <a:rPr lang="en-US" sz="2900" dirty="0"/>
              <a:t>No nested </a:t>
            </a:r>
            <a:r>
              <a:rPr lang="en-US" sz="2900" b="1" dirty="0">
                <a:latin typeface="Courier New" panose="02070309020205020404" pitchFamily="49" charset="0"/>
                <a:cs typeface="Courier New" panose="02070309020205020404" pitchFamily="49" charset="0"/>
              </a:rPr>
              <a:t>if</a:t>
            </a:r>
            <a:r>
              <a:rPr lang="en-US" sz="2900" dirty="0"/>
              <a:t> statements should be converted into a </a:t>
            </a:r>
            <a:r>
              <a:rPr lang="en-US" sz="2900" b="1" dirty="0">
                <a:latin typeface="Courier New" panose="02070309020205020404" pitchFamily="49" charset="0"/>
                <a:cs typeface="Courier New" panose="02070309020205020404" pitchFamily="49" charset="0"/>
              </a:rPr>
              <a:t>switch</a:t>
            </a:r>
            <a:r>
              <a:rPr lang="en-US" sz="2900" dirty="0"/>
              <a:t> statement</a:t>
            </a:r>
          </a:p>
          <a:p>
            <a:pPr lvl="1"/>
            <a:r>
              <a:rPr lang="en-US" sz="2900" dirty="0"/>
              <a:t>All exceptions are handled appropriately</a:t>
            </a:r>
          </a:p>
        </p:txBody>
      </p:sp>
    </p:spTree>
    <p:extLst>
      <p:ext uri="{BB962C8B-B14F-4D97-AF65-F5344CB8AC3E}">
        <p14:creationId xmlns:p14="http://schemas.microsoft.com/office/powerpoint/2010/main" val="3515471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8AF6B-BE91-4307-A0DA-EA29048C45D7}"/>
              </a:ext>
            </a:extLst>
          </p:cNvPr>
          <p:cNvSpPr>
            <a:spLocks noGrp="1"/>
          </p:cNvSpPr>
          <p:nvPr>
            <p:ph type="title"/>
          </p:nvPr>
        </p:nvSpPr>
        <p:spPr/>
        <p:txBody>
          <a:bodyPr/>
          <a:lstStyle/>
          <a:p>
            <a:r>
              <a:rPr lang="en-US" dirty="0"/>
              <a:t>Formal methods</a:t>
            </a:r>
          </a:p>
        </p:txBody>
      </p:sp>
      <p:sp>
        <p:nvSpPr>
          <p:cNvPr id="3" name="Content Placeholder 2">
            <a:extLst>
              <a:ext uri="{FF2B5EF4-FFF2-40B4-BE49-F238E27FC236}">
                <a16:creationId xmlns:a16="http://schemas.microsoft.com/office/drawing/2014/main" id="{3AFE8D23-714D-46B2-AF54-A02DDD812535}"/>
              </a:ext>
            </a:extLst>
          </p:cNvPr>
          <p:cNvSpPr>
            <a:spLocks noGrp="1"/>
          </p:cNvSpPr>
          <p:nvPr>
            <p:ph idx="1"/>
          </p:nvPr>
        </p:nvSpPr>
        <p:spPr/>
        <p:txBody>
          <a:bodyPr>
            <a:normAutofit fontScale="92500" lnSpcReduction="20000"/>
          </a:bodyPr>
          <a:lstStyle/>
          <a:p>
            <a:r>
              <a:rPr lang="en-US" b="1" dirty="0"/>
              <a:t>Formal methods</a:t>
            </a:r>
            <a:r>
              <a:rPr lang="en-US" dirty="0"/>
              <a:t> use mathematical models to do static analysis</a:t>
            </a:r>
          </a:p>
          <a:p>
            <a:r>
              <a:rPr lang="en-US" b="1" dirty="0"/>
              <a:t>Model checking</a:t>
            </a:r>
            <a:r>
              <a:rPr lang="en-US" dirty="0"/>
              <a:t> uses analysis to determine if a program meets requirements, usually if certain preconditions are met, it's guaranteed that certain postconditions will be met</a:t>
            </a:r>
          </a:p>
          <a:p>
            <a:r>
              <a:rPr lang="en-US" b="1" dirty="0"/>
              <a:t>Data flow analysis</a:t>
            </a:r>
            <a:r>
              <a:rPr lang="en-US" dirty="0"/>
              <a:t> represents a program as a graph and uses that knowledge to calculate the possible values at various points in the graph</a:t>
            </a:r>
          </a:p>
          <a:p>
            <a:pPr lvl="1"/>
            <a:r>
              <a:rPr lang="en-US" dirty="0"/>
              <a:t>Modern languages like Java use data flow analysis to complain, for example, that a variable might not have been initialized</a:t>
            </a:r>
          </a:p>
          <a:p>
            <a:r>
              <a:rPr lang="en-US" b="1" dirty="0"/>
              <a:t>Symbolic evaluation</a:t>
            </a:r>
            <a:r>
              <a:rPr lang="en-US" dirty="0"/>
              <a:t> traces through the execution of a program with symbolic values instead of concrete values</a:t>
            </a:r>
          </a:p>
        </p:txBody>
      </p:sp>
    </p:spTree>
    <p:extLst>
      <p:ext uri="{BB962C8B-B14F-4D97-AF65-F5344CB8AC3E}">
        <p14:creationId xmlns:p14="http://schemas.microsoft.com/office/powerpoint/2010/main" val="306116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02EBE-72E1-4DA5-A952-4D5D7B357AF9}"/>
              </a:ext>
            </a:extLst>
          </p:cNvPr>
          <p:cNvSpPr>
            <a:spLocks noGrp="1"/>
          </p:cNvSpPr>
          <p:nvPr>
            <p:ph type="title"/>
          </p:nvPr>
        </p:nvSpPr>
        <p:spPr/>
        <p:txBody>
          <a:bodyPr/>
          <a:lstStyle/>
          <a:p>
            <a:r>
              <a:rPr lang="en-US" dirty="0"/>
              <a:t>Review</a:t>
            </a:r>
          </a:p>
        </p:txBody>
      </p:sp>
      <p:sp>
        <p:nvSpPr>
          <p:cNvPr id="3" name="Text Placeholder 2">
            <a:extLst>
              <a:ext uri="{FF2B5EF4-FFF2-40B4-BE49-F238E27FC236}">
                <a16:creationId xmlns:a16="http://schemas.microsoft.com/office/drawing/2014/main" id="{10D2F4FA-500E-4B50-B26A-98CDE5A29F75}"/>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30982018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16038D-5C53-4B37-8EBC-09F5683BE8E7}"/>
              </a:ext>
            </a:extLst>
          </p:cNvPr>
          <p:cNvSpPr>
            <a:spLocks noGrp="1"/>
          </p:cNvSpPr>
          <p:nvPr>
            <p:ph type="title"/>
          </p:nvPr>
        </p:nvSpPr>
        <p:spPr/>
        <p:txBody>
          <a:bodyPr/>
          <a:lstStyle/>
          <a:p>
            <a:r>
              <a:rPr lang="en-US" dirty="0"/>
              <a:t>Unit Testing</a:t>
            </a:r>
          </a:p>
        </p:txBody>
      </p:sp>
      <p:sp>
        <p:nvSpPr>
          <p:cNvPr id="5" name="Text Placeholder 4">
            <a:extLst>
              <a:ext uri="{FF2B5EF4-FFF2-40B4-BE49-F238E27FC236}">
                <a16:creationId xmlns:a16="http://schemas.microsoft.com/office/drawing/2014/main" id="{0D9FC923-C786-45C4-B76F-3F5587A4DD75}"/>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86059974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86AD8-9369-4F43-AB51-EB8A307BACD6}"/>
              </a:ext>
            </a:extLst>
          </p:cNvPr>
          <p:cNvSpPr>
            <a:spLocks noGrp="1"/>
          </p:cNvSpPr>
          <p:nvPr>
            <p:ph type="title"/>
          </p:nvPr>
        </p:nvSpPr>
        <p:spPr/>
        <p:txBody>
          <a:bodyPr/>
          <a:lstStyle/>
          <a:p>
            <a:r>
              <a:rPr lang="en-US" dirty="0"/>
              <a:t>Unit testing</a:t>
            </a:r>
          </a:p>
        </p:txBody>
      </p:sp>
      <p:sp>
        <p:nvSpPr>
          <p:cNvPr id="3" name="Content Placeholder 2">
            <a:extLst>
              <a:ext uri="{FF2B5EF4-FFF2-40B4-BE49-F238E27FC236}">
                <a16:creationId xmlns:a16="http://schemas.microsoft.com/office/drawing/2014/main" id="{D9D04FCF-3693-4730-879D-1CB30001BB75}"/>
              </a:ext>
            </a:extLst>
          </p:cNvPr>
          <p:cNvSpPr>
            <a:spLocks noGrp="1"/>
          </p:cNvSpPr>
          <p:nvPr>
            <p:ph idx="1"/>
          </p:nvPr>
        </p:nvSpPr>
        <p:spPr/>
        <p:txBody>
          <a:bodyPr>
            <a:normAutofit fontScale="92500" lnSpcReduction="20000"/>
          </a:bodyPr>
          <a:lstStyle/>
          <a:p>
            <a:r>
              <a:rPr lang="en-US" dirty="0"/>
              <a:t>Testing is an important form of dynamic analysis</a:t>
            </a:r>
          </a:p>
          <a:p>
            <a:r>
              <a:rPr lang="en-US" b="1" dirty="0"/>
              <a:t>Unit testing</a:t>
            </a:r>
            <a:r>
              <a:rPr lang="en-US" dirty="0"/>
              <a:t> is testing individual units or sub-programs (classes or methods in Java) in isolation</a:t>
            </a:r>
          </a:p>
          <a:p>
            <a:r>
              <a:rPr lang="en-US" dirty="0"/>
              <a:t>A </a:t>
            </a:r>
            <a:r>
              <a:rPr lang="en-US" b="1" dirty="0"/>
              <a:t>test case</a:t>
            </a:r>
            <a:r>
              <a:rPr lang="en-US" dirty="0"/>
              <a:t> has one value for every input and an expected value for every output</a:t>
            </a:r>
          </a:p>
          <a:p>
            <a:r>
              <a:rPr lang="en-US" dirty="0"/>
              <a:t>A </a:t>
            </a:r>
            <a:r>
              <a:rPr lang="en-US" b="1" dirty="0"/>
              <a:t>false negative</a:t>
            </a:r>
            <a:r>
              <a:rPr lang="en-US" dirty="0"/>
              <a:t> happens when there's a problem with your code but you don't write a test that catches it</a:t>
            </a:r>
          </a:p>
          <a:p>
            <a:pPr lvl="1"/>
            <a:r>
              <a:rPr lang="en-US" dirty="0"/>
              <a:t>This almost always happens, since it's very hard to test everything</a:t>
            </a:r>
          </a:p>
          <a:p>
            <a:r>
              <a:rPr lang="en-US" dirty="0"/>
              <a:t>A </a:t>
            </a:r>
            <a:r>
              <a:rPr lang="en-US" b="1" dirty="0"/>
              <a:t>false positive</a:t>
            </a:r>
            <a:r>
              <a:rPr lang="en-US" dirty="0"/>
              <a:t> happens when your code is fine but your test is bad</a:t>
            </a:r>
          </a:p>
          <a:p>
            <a:pPr lvl="1"/>
            <a:r>
              <a:rPr lang="en-US" dirty="0"/>
              <a:t>For example, you did the math wrong when coming up with your expected answer</a:t>
            </a:r>
          </a:p>
        </p:txBody>
      </p:sp>
    </p:spTree>
    <p:extLst>
      <p:ext uri="{BB962C8B-B14F-4D97-AF65-F5344CB8AC3E}">
        <p14:creationId xmlns:p14="http://schemas.microsoft.com/office/powerpoint/2010/main" val="153038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41037-E091-449F-9970-48859C3D6792}"/>
              </a:ext>
            </a:extLst>
          </p:cNvPr>
          <p:cNvSpPr>
            <a:spLocks noGrp="1"/>
          </p:cNvSpPr>
          <p:nvPr>
            <p:ph type="title"/>
          </p:nvPr>
        </p:nvSpPr>
        <p:spPr/>
        <p:txBody>
          <a:bodyPr/>
          <a:lstStyle/>
          <a:p>
            <a:r>
              <a:rPr lang="en-US" dirty="0"/>
              <a:t>Developing test cases</a:t>
            </a:r>
          </a:p>
        </p:txBody>
      </p:sp>
      <p:sp>
        <p:nvSpPr>
          <p:cNvPr id="3" name="Content Placeholder 2">
            <a:extLst>
              <a:ext uri="{FF2B5EF4-FFF2-40B4-BE49-F238E27FC236}">
                <a16:creationId xmlns:a16="http://schemas.microsoft.com/office/drawing/2014/main" id="{DA1D3A13-0B8D-4E21-94CF-3F2BF3A88B87}"/>
              </a:ext>
            </a:extLst>
          </p:cNvPr>
          <p:cNvSpPr>
            <a:spLocks noGrp="1"/>
          </p:cNvSpPr>
          <p:nvPr>
            <p:ph idx="1"/>
          </p:nvPr>
        </p:nvSpPr>
        <p:spPr/>
        <p:txBody>
          <a:bodyPr>
            <a:normAutofit fontScale="92500" lnSpcReduction="20000"/>
          </a:bodyPr>
          <a:lstStyle/>
          <a:p>
            <a:r>
              <a:rPr lang="en-US" dirty="0"/>
              <a:t>Picking good test cases is an art form</a:t>
            </a:r>
          </a:p>
          <a:p>
            <a:r>
              <a:rPr lang="en-US" b="1" dirty="0"/>
              <a:t>Black box testing</a:t>
            </a:r>
            <a:r>
              <a:rPr lang="en-US" dirty="0"/>
              <a:t> is a strategy that assumes no knowledge of what happens inside the system</a:t>
            </a:r>
          </a:p>
          <a:p>
            <a:pPr lvl="1"/>
            <a:r>
              <a:rPr lang="en-US" dirty="0"/>
              <a:t>Only what the input and matching output should be are known</a:t>
            </a:r>
          </a:p>
          <a:p>
            <a:pPr lvl="1"/>
            <a:r>
              <a:rPr lang="en-US" dirty="0"/>
              <a:t>Black box testing is easily done by someone who had nothing to do with developing the code</a:t>
            </a:r>
          </a:p>
          <a:p>
            <a:pPr lvl="1"/>
            <a:r>
              <a:rPr lang="en-US" dirty="0"/>
              <a:t>Black box testing isn't affected by assumptions about how an algorithm should work</a:t>
            </a:r>
          </a:p>
          <a:p>
            <a:r>
              <a:rPr lang="en-US" b="1" dirty="0"/>
              <a:t>Clear box</a:t>
            </a:r>
            <a:r>
              <a:rPr lang="en-US" dirty="0"/>
              <a:t> (or white box or open box) </a:t>
            </a:r>
            <a:r>
              <a:rPr lang="en-US" b="1" dirty="0"/>
              <a:t>testing</a:t>
            </a:r>
            <a:r>
              <a:rPr lang="en-US" dirty="0"/>
              <a:t> uses knowledge of the system to generate good tests</a:t>
            </a:r>
          </a:p>
          <a:p>
            <a:r>
              <a:rPr lang="en-US" dirty="0"/>
              <a:t>Both kinds of testing are needed to be thorough</a:t>
            </a:r>
          </a:p>
        </p:txBody>
      </p:sp>
    </p:spTree>
    <p:extLst>
      <p:ext uri="{BB962C8B-B14F-4D97-AF65-F5344CB8AC3E}">
        <p14:creationId xmlns:p14="http://schemas.microsoft.com/office/powerpoint/2010/main" val="4067534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87181-D1D3-471A-ADEB-77B5529C0EF6}"/>
              </a:ext>
            </a:extLst>
          </p:cNvPr>
          <p:cNvSpPr>
            <a:spLocks noGrp="1"/>
          </p:cNvSpPr>
          <p:nvPr>
            <p:ph type="title"/>
          </p:nvPr>
        </p:nvSpPr>
        <p:spPr/>
        <p:txBody>
          <a:bodyPr/>
          <a:lstStyle/>
          <a:p>
            <a:r>
              <a:rPr lang="en-US" dirty="0"/>
              <a:t>Code coverage</a:t>
            </a:r>
          </a:p>
        </p:txBody>
      </p:sp>
      <p:sp>
        <p:nvSpPr>
          <p:cNvPr id="3" name="Content Placeholder 2">
            <a:extLst>
              <a:ext uri="{FF2B5EF4-FFF2-40B4-BE49-F238E27FC236}">
                <a16:creationId xmlns:a16="http://schemas.microsoft.com/office/drawing/2014/main" id="{5B3513A4-B159-4F5D-ADDD-381B6587F38B}"/>
              </a:ext>
            </a:extLst>
          </p:cNvPr>
          <p:cNvSpPr>
            <a:spLocks noGrp="1"/>
          </p:cNvSpPr>
          <p:nvPr>
            <p:ph idx="1"/>
          </p:nvPr>
        </p:nvSpPr>
        <p:spPr/>
        <p:txBody>
          <a:bodyPr/>
          <a:lstStyle/>
          <a:p>
            <a:r>
              <a:rPr lang="en-US" dirty="0"/>
              <a:t>Clear box testing is built around the idea of </a:t>
            </a:r>
            <a:r>
              <a:rPr lang="en-US" b="1" dirty="0"/>
              <a:t>coverage</a:t>
            </a:r>
            <a:r>
              <a:rPr lang="en-US" dirty="0"/>
              <a:t>, which is how much of the unit is tested</a:t>
            </a:r>
          </a:p>
          <a:p>
            <a:r>
              <a:rPr lang="en-US" dirty="0"/>
              <a:t>Coverage can be explore with a </a:t>
            </a:r>
            <a:r>
              <a:rPr lang="en-US" b="1" dirty="0"/>
              <a:t>control-flow graph (CFG)</a:t>
            </a:r>
            <a:r>
              <a:rPr lang="en-US" dirty="0"/>
              <a:t> that shows the possible paths execution could take in a program</a:t>
            </a:r>
          </a:p>
          <a:p>
            <a:pPr lvl="1"/>
            <a:r>
              <a:rPr lang="en-US" dirty="0"/>
              <a:t>An </a:t>
            </a:r>
            <a:r>
              <a:rPr lang="en-US" b="1" dirty="0"/>
              <a:t>action node</a:t>
            </a:r>
            <a:r>
              <a:rPr lang="en-US" dirty="0"/>
              <a:t> in a CFG is straight-line code with one entry point and one exit point</a:t>
            </a:r>
          </a:p>
          <a:p>
            <a:pPr lvl="1"/>
            <a:r>
              <a:rPr lang="en-US" dirty="0"/>
              <a:t>A </a:t>
            </a:r>
            <a:r>
              <a:rPr lang="en-US" b="1" dirty="0"/>
              <a:t>decision node</a:t>
            </a:r>
            <a:r>
              <a:rPr lang="en-US" dirty="0"/>
              <a:t> in a CFG is code like an </a:t>
            </a:r>
            <a:r>
              <a:rPr lang="en-US" b="1" dirty="0">
                <a:latin typeface="Courier New" panose="02070309020205020404" pitchFamily="49" charset="0"/>
                <a:cs typeface="Courier New" panose="02070309020205020404" pitchFamily="49" charset="0"/>
              </a:rPr>
              <a:t>if</a:t>
            </a:r>
            <a:r>
              <a:rPr lang="en-US" dirty="0"/>
              <a:t> statement or a loop with multiple exit points</a:t>
            </a:r>
          </a:p>
          <a:p>
            <a:pPr lvl="1"/>
            <a:r>
              <a:rPr lang="en-US" dirty="0"/>
              <a:t>Arrows show the flow of execution through nodes</a:t>
            </a:r>
          </a:p>
          <a:p>
            <a:endParaRPr lang="en-US" dirty="0"/>
          </a:p>
          <a:p>
            <a:endParaRPr lang="en-US" dirty="0"/>
          </a:p>
        </p:txBody>
      </p:sp>
    </p:spTree>
    <p:extLst>
      <p:ext uri="{BB962C8B-B14F-4D97-AF65-F5344CB8AC3E}">
        <p14:creationId xmlns:p14="http://schemas.microsoft.com/office/powerpoint/2010/main" val="3388639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70586-F76A-4E2F-B467-DAD8022EBDFC}"/>
              </a:ext>
            </a:extLst>
          </p:cNvPr>
          <p:cNvSpPr>
            <a:spLocks noGrp="1"/>
          </p:cNvSpPr>
          <p:nvPr>
            <p:ph type="title"/>
          </p:nvPr>
        </p:nvSpPr>
        <p:spPr/>
        <p:txBody>
          <a:bodyPr/>
          <a:lstStyle/>
          <a:p>
            <a:r>
              <a:rPr lang="en-US" dirty="0"/>
              <a:t>Example CFG</a:t>
            </a:r>
          </a:p>
        </p:txBody>
      </p:sp>
      <p:sp>
        <p:nvSpPr>
          <p:cNvPr id="3" name="Content Placeholder 2">
            <a:extLst>
              <a:ext uri="{FF2B5EF4-FFF2-40B4-BE49-F238E27FC236}">
                <a16:creationId xmlns:a16="http://schemas.microsoft.com/office/drawing/2014/main" id="{501B603B-DE1D-4F8E-B643-98177A56EBC9}"/>
              </a:ext>
            </a:extLst>
          </p:cNvPr>
          <p:cNvSpPr>
            <a:spLocks noGrp="1"/>
          </p:cNvSpPr>
          <p:nvPr>
            <p:ph idx="1"/>
          </p:nvPr>
        </p:nvSpPr>
        <p:spPr>
          <a:xfrm>
            <a:off x="914402" y="1560575"/>
            <a:ext cx="6209526" cy="4992625"/>
          </a:xfrm>
        </p:spPr>
        <p:style>
          <a:lnRef idx="1">
            <a:schemeClr val="dk1"/>
          </a:lnRef>
          <a:fillRef idx="2">
            <a:schemeClr val="dk1"/>
          </a:fillRef>
          <a:effectRef idx="1">
            <a:schemeClr val="dk1"/>
          </a:effectRef>
          <a:fontRef idx="minor">
            <a:schemeClr val="dk1"/>
          </a:fontRef>
        </p:style>
        <p:txBody>
          <a:bodyPr>
            <a:normAutofit fontScale="70000" lnSpcReduction="20000"/>
          </a:bodyPr>
          <a:lstStyle/>
          <a:p>
            <a:pPr marL="118872" indent="0">
              <a:buNone/>
            </a:pPr>
            <a:r>
              <a:rPr lang="fr-FR" b="1" dirty="0" err="1">
                <a:solidFill>
                  <a:srgbClr val="0070C0"/>
                </a:solidFill>
                <a:latin typeface="Courier New" panose="02070309020205020404" pitchFamily="49" charset="0"/>
                <a:cs typeface="Courier New" panose="02070309020205020404" pitchFamily="49" charset="0"/>
              </a:rPr>
              <a:t>int</a:t>
            </a:r>
            <a:r>
              <a:rPr lang="fr-FR" b="1" dirty="0">
                <a:latin typeface="Courier New" panose="02070309020205020404" pitchFamily="49" charset="0"/>
                <a:cs typeface="Courier New" panose="02070309020205020404" pitchFamily="49" charset="0"/>
              </a:rPr>
              <a:t> </a:t>
            </a:r>
            <a:r>
              <a:rPr lang="fr-FR" b="1" dirty="0" err="1">
                <a:latin typeface="Courier New" panose="02070309020205020404" pitchFamily="49" charset="0"/>
                <a:cs typeface="Courier New" panose="02070309020205020404" pitchFamily="49" charset="0"/>
              </a:rPr>
              <a:t>calculate</a:t>
            </a:r>
            <a:r>
              <a:rPr lang="fr-FR" b="1" dirty="0">
                <a:latin typeface="Courier New" panose="02070309020205020404" pitchFamily="49" charset="0"/>
                <a:cs typeface="Courier New" panose="02070309020205020404" pitchFamily="49" charset="0"/>
              </a:rPr>
              <a:t>(</a:t>
            </a:r>
            <a:r>
              <a:rPr lang="fr-FR" b="1" dirty="0" err="1">
                <a:solidFill>
                  <a:srgbClr val="0070C0"/>
                </a:solidFill>
                <a:latin typeface="Courier New" panose="02070309020205020404" pitchFamily="49" charset="0"/>
                <a:cs typeface="Courier New" panose="02070309020205020404" pitchFamily="49" charset="0"/>
              </a:rPr>
              <a:t>int</a:t>
            </a:r>
            <a:r>
              <a:rPr lang="fr-FR" b="1" dirty="0">
                <a:latin typeface="Courier New" panose="02070309020205020404" pitchFamily="49" charset="0"/>
                <a:cs typeface="Courier New" panose="02070309020205020404" pitchFamily="49" charset="0"/>
              </a:rPr>
              <a:t> x, </a:t>
            </a:r>
            <a:r>
              <a:rPr lang="fr-FR" b="1" dirty="0" err="1">
                <a:solidFill>
                  <a:srgbClr val="0070C0"/>
                </a:solidFill>
                <a:latin typeface="Courier New" panose="02070309020205020404" pitchFamily="49" charset="0"/>
                <a:cs typeface="Courier New" panose="02070309020205020404" pitchFamily="49" charset="0"/>
              </a:rPr>
              <a:t>int</a:t>
            </a:r>
            <a:r>
              <a:rPr lang="fr-FR" b="1" dirty="0">
                <a:latin typeface="Courier New" panose="02070309020205020404" pitchFamily="49" charset="0"/>
                <a:cs typeface="Courier New" panose="02070309020205020404" pitchFamily="49" charset="0"/>
              </a:rPr>
              <a:t> y)</a:t>
            </a:r>
          </a:p>
          <a:p>
            <a:pPr marL="118872" indent="0">
              <a:buNone/>
            </a:pPr>
            <a:r>
              <a:rPr lang="en-US" b="1" dirty="0">
                <a:latin typeface="Courier New" panose="02070309020205020404" pitchFamily="49" charset="0"/>
                <a:cs typeface="Courier New" panose="02070309020205020404" pitchFamily="49" charset="0"/>
              </a:rPr>
              <a:t>{</a:t>
            </a:r>
          </a:p>
          <a:p>
            <a:pPr marL="118872" indent="0">
              <a:buNone/>
            </a:pPr>
            <a:r>
              <a:rPr lang="en-US" b="1" dirty="0">
                <a:latin typeface="Courier New" panose="02070309020205020404" pitchFamily="49" charset="0"/>
                <a:cs typeface="Courier New" panose="02070309020205020404" pitchFamily="49" charset="0"/>
              </a:rPr>
              <a:t>	</a:t>
            </a:r>
            <a:r>
              <a:rPr lang="en-US" b="1" dirty="0">
                <a:solidFill>
                  <a:srgbClr val="0070C0"/>
                </a:solidFill>
                <a:latin typeface="Courier New" panose="02070309020205020404" pitchFamily="49" charset="0"/>
                <a:cs typeface="Courier New" panose="02070309020205020404" pitchFamily="49" charset="0"/>
              </a:rPr>
              <a:t>int</a:t>
            </a:r>
            <a:r>
              <a:rPr lang="en-US" b="1" dirty="0">
                <a:latin typeface="Courier New" panose="02070309020205020404" pitchFamily="49" charset="0"/>
                <a:cs typeface="Courier New" panose="02070309020205020404" pitchFamily="49" charset="0"/>
              </a:rPr>
              <a:t> a, b;</a:t>
            </a:r>
          </a:p>
          <a:p>
            <a:pPr marL="118872" indent="0">
              <a:buNone/>
            </a:pPr>
            <a:r>
              <a:rPr lang="en-US" b="1" dirty="0">
                <a:latin typeface="Courier New" panose="02070309020205020404" pitchFamily="49" charset="0"/>
                <a:cs typeface="Courier New" panose="02070309020205020404" pitchFamily="49" charset="0"/>
              </a:rPr>
              <a:t>	a = 1; 		</a:t>
            </a:r>
            <a:r>
              <a:rPr lang="en-US" b="1" dirty="0">
                <a:solidFill>
                  <a:srgbClr val="00B050"/>
                </a:solidFill>
                <a:latin typeface="Courier New" panose="02070309020205020404" pitchFamily="49" charset="0"/>
                <a:cs typeface="Courier New" panose="02070309020205020404" pitchFamily="49" charset="0"/>
              </a:rPr>
              <a:t>// S1</a:t>
            </a:r>
          </a:p>
          <a:p>
            <a:pPr marL="118872" indent="0">
              <a:buNone/>
            </a:pPr>
            <a:r>
              <a:rPr lang="en-US" b="1" dirty="0">
                <a:latin typeface="Courier New" panose="02070309020205020404" pitchFamily="49" charset="0"/>
                <a:cs typeface="Courier New" panose="02070309020205020404" pitchFamily="49" charset="0"/>
              </a:rPr>
              <a:t>	</a:t>
            </a:r>
            <a:r>
              <a:rPr lang="en-US" b="1" dirty="0">
                <a:solidFill>
                  <a:srgbClr val="0070C0"/>
                </a:solidFill>
                <a:latin typeface="Courier New" panose="02070309020205020404" pitchFamily="49" charset="0"/>
                <a:cs typeface="Courier New" panose="02070309020205020404" pitchFamily="49" charset="0"/>
              </a:rPr>
              <a:t>if</a:t>
            </a:r>
            <a:r>
              <a:rPr lang="en-US" b="1" dirty="0">
                <a:latin typeface="Courier New" panose="02070309020205020404" pitchFamily="49" charset="0"/>
                <a:cs typeface="Courier New" panose="02070309020205020404" pitchFamily="49" charset="0"/>
              </a:rPr>
              <a:t> (x &gt; y) 	</a:t>
            </a:r>
            <a:r>
              <a:rPr lang="en-US" b="1" dirty="0">
                <a:solidFill>
                  <a:srgbClr val="00B050"/>
                </a:solidFill>
                <a:latin typeface="Courier New" panose="02070309020205020404" pitchFamily="49" charset="0"/>
                <a:cs typeface="Courier New" panose="02070309020205020404" pitchFamily="49" charset="0"/>
              </a:rPr>
              <a:t>// S2</a:t>
            </a:r>
          </a:p>
          <a:p>
            <a:pPr marL="118872" indent="0">
              <a:buNone/>
            </a:pPr>
            <a:r>
              <a:rPr lang="en-US" b="1" dirty="0">
                <a:latin typeface="Courier New" panose="02070309020205020404" pitchFamily="49" charset="0"/>
                <a:cs typeface="Courier New" panose="02070309020205020404" pitchFamily="49" charset="0"/>
              </a:rPr>
              <a:t>	{</a:t>
            </a:r>
          </a:p>
          <a:p>
            <a:pPr marL="118872" indent="0">
              <a:buNone/>
            </a:pPr>
            <a:r>
              <a:rPr lang="en-US" b="1" dirty="0">
                <a:latin typeface="Courier New" panose="02070309020205020404" pitchFamily="49" charset="0"/>
                <a:cs typeface="Courier New" panose="02070309020205020404" pitchFamily="49" charset="0"/>
              </a:rPr>
              <a:t>		a = 2; 	</a:t>
            </a:r>
            <a:r>
              <a:rPr lang="en-US" b="1" dirty="0">
                <a:solidFill>
                  <a:srgbClr val="00B050"/>
                </a:solidFill>
                <a:latin typeface="Courier New" panose="02070309020205020404" pitchFamily="49" charset="0"/>
                <a:cs typeface="Courier New" panose="02070309020205020404" pitchFamily="49" charset="0"/>
              </a:rPr>
              <a:t>// S3</a:t>
            </a:r>
          </a:p>
          <a:p>
            <a:pPr marL="118872" indent="0">
              <a:buNone/>
            </a:pPr>
            <a:r>
              <a:rPr lang="en-US" b="1" dirty="0">
                <a:latin typeface="Courier New" panose="02070309020205020404" pitchFamily="49" charset="0"/>
                <a:cs typeface="Courier New" panose="02070309020205020404" pitchFamily="49" charset="0"/>
              </a:rPr>
              <a:t>	}</a:t>
            </a:r>
          </a:p>
          <a:p>
            <a:pPr marL="118872" indent="0">
              <a:buNone/>
            </a:pPr>
            <a:r>
              <a:rPr lang="en-US" b="1" dirty="0">
                <a:latin typeface="Courier New" panose="02070309020205020404" pitchFamily="49" charset="0"/>
                <a:cs typeface="Courier New" panose="02070309020205020404" pitchFamily="49" charset="0"/>
              </a:rPr>
              <a:t>	x++; 			</a:t>
            </a:r>
            <a:r>
              <a:rPr lang="en-US" b="1" dirty="0">
                <a:solidFill>
                  <a:srgbClr val="00B050"/>
                </a:solidFill>
                <a:latin typeface="Courier New" panose="02070309020205020404" pitchFamily="49" charset="0"/>
                <a:cs typeface="Courier New" panose="02070309020205020404" pitchFamily="49" charset="0"/>
              </a:rPr>
              <a:t>// S4</a:t>
            </a:r>
          </a:p>
          <a:p>
            <a:pPr marL="118872" indent="0">
              <a:buNone/>
            </a:pPr>
            <a:r>
              <a:rPr lang="en-US" b="1" dirty="0">
                <a:latin typeface="Courier New" panose="02070309020205020404" pitchFamily="49" charset="0"/>
                <a:cs typeface="Courier New" panose="02070309020205020404" pitchFamily="49" charset="0"/>
              </a:rPr>
              <a:t>	b = y * a; 	</a:t>
            </a:r>
            <a:r>
              <a:rPr lang="en-US" b="1" dirty="0">
                <a:solidFill>
                  <a:srgbClr val="00B050"/>
                </a:solidFill>
                <a:latin typeface="Courier New" panose="02070309020205020404" pitchFamily="49" charset="0"/>
                <a:cs typeface="Courier New" panose="02070309020205020404" pitchFamily="49" charset="0"/>
              </a:rPr>
              <a:t>// S5</a:t>
            </a:r>
          </a:p>
          <a:p>
            <a:pPr marL="118872" indent="0">
              <a:buNone/>
            </a:pPr>
            <a:r>
              <a:rPr lang="en-US" b="1" dirty="0">
                <a:latin typeface="Courier New" panose="02070309020205020404" pitchFamily="49" charset="0"/>
                <a:cs typeface="Courier New" panose="02070309020205020404" pitchFamily="49" charset="0"/>
              </a:rPr>
              <a:t>	</a:t>
            </a:r>
            <a:r>
              <a:rPr lang="en-US" b="1" dirty="0">
                <a:solidFill>
                  <a:srgbClr val="0070C0"/>
                </a:solidFill>
                <a:latin typeface="Courier New" panose="02070309020205020404" pitchFamily="49" charset="0"/>
                <a:cs typeface="Courier New" panose="02070309020205020404" pitchFamily="49" charset="0"/>
              </a:rPr>
              <a:t>if</a:t>
            </a:r>
            <a:r>
              <a:rPr lang="en-US" b="1" dirty="0">
                <a:latin typeface="Courier New" panose="02070309020205020404" pitchFamily="49" charset="0"/>
                <a:cs typeface="Courier New" panose="02070309020205020404" pitchFamily="49" charset="0"/>
              </a:rPr>
              <a:t> (y &lt;= 0) 	</a:t>
            </a:r>
            <a:r>
              <a:rPr lang="en-US" b="1" dirty="0">
                <a:solidFill>
                  <a:srgbClr val="00B050"/>
                </a:solidFill>
                <a:latin typeface="Courier New" panose="02070309020205020404" pitchFamily="49" charset="0"/>
                <a:cs typeface="Courier New" panose="02070309020205020404" pitchFamily="49" charset="0"/>
              </a:rPr>
              <a:t>// S6</a:t>
            </a:r>
          </a:p>
          <a:p>
            <a:pPr marL="118872" indent="0">
              <a:buNone/>
            </a:pPr>
            <a:r>
              <a:rPr lang="en-US" b="1" dirty="0">
                <a:latin typeface="Courier New" panose="02070309020205020404" pitchFamily="49" charset="0"/>
                <a:cs typeface="Courier New" panose="02070309020205020404" pitchFamily="49" charset="0"/>
              </a:rPr>
              <a:t>	{</a:t>
            </a:r>
          </a:p>
          <a:p>
            <a:pPr marL="118872" indent="0">
              <a:buNone/>
            </a:pPr>
            <a:r>
              <a:rPr lang="en-US" b="1" dirty="0">
                <a:latin typeface="Courier New" panose="02070309020205020404" pitchFamily="49" charset="0"/>
                <a:cs typeface="Courier New" panose="02070309020205020404" pitchFamily="49" charset="0"/>
              </a:rPr>
              <a:t>		b++; 		</a:t>
            </a:r>
            <a:r>
              <a:rPr lang="en-US" b="1" dirty="0">
                <a:solidFill>
                  <a:srgbClr val="00B050"/>
                </a:solidFill>
                <a:latin typeface="Courier New" panose="02070309020205020404" pitchFamily="49" charset="0"/>
                <a:cs typeface="Courier New" panose="02070309020205020404" pitchFamily="49" charset="0"/>
              </a:rPr>
              <a:t>// S7</a:t>
            </a:r>
          </a:p>
          <a:p>
            <a:pPr marL="118872" indent="0">
              <a:buNone/>
            </a:pPr>
            <a:r>
              <a:rPr lang="en-US" b="1" dirty="0">
                <a:latin typeface="Courier New" panose="02070309020205020404" pitchFamily="49" charset="0"/>
                <a:cs typeface="Courier New" panose="02070309020205020404" pitchFamily="49" charset="0"/>
              </a:rPr>
              <a:t>	}</a:t>
            </a:r>
          </a:p>
          <a:p>
            <a:pPr marL="118872" indent="0">
              <a:buNone/>
            </a:pPr>
            <a:r>
              <a:rPr lang="en-US" b="1" dirty="0">
                <a:latin typeface="Courier New" panose="02070309020205020404" pitchFamily="49" charset="0"/>
                <a:cs typeface="Courier New" panose="02070309020205020404" pitchFamily="49" charset="0"/>
              </a:rPr>
              <a:t>	</a:t>
            </a:r>
            <a:r>
              <a:rPr lang="en-US" b="1" dirty="0">
                <a:solidFill>
                  <a:srgbClr val="0070C0"/>
                </a:solidFill>
                <a:latin typeface="Courier New" panose="02070309020205020404" pitchFamily="49" charset="0"/>
                <a:cs typeface="Courier New" panose="02070309020205020404" pitchFamily="49" charset="0"/>
              </a:rPr>
              <a:t>return</a:t>
            </a:r>
            <a:r>
              <a:rPr lang="en-US" b="1" dirty="0">
                <a:latin typeface="Courier New" panose="02070309020205020404" pitchFamily="49" charset="0"/>
                <a:cs typeface="Courier New" panose="02070309020205020404" pitchFamily="49" charset="0"/>
              </a:rPr>
              <a:t> b; 		</a:t>
            </a:r>
            <a:r>
              <a:rPr lang="en-US" b="1" dirty="0">
                <a:solidFill>
                  <a:srgbClr val="00B050"/>
                </a:solidFill>
                <a:latin typeface="Courier New" panose="02070309020205020404" pitchFamily="49" charset="0"/>
                <a:cs typeface="Courier New" panose="02070309020205020404" pitchFamily="49" charset="0"/>
              </a:rPr>
              <a:t>// S8</a:t>
            </a:r>
          </a:p>
          <a:p>
            <a:pPr marL="118872" indent="0">
              <a:buNone/>
            </a:pPr>
            <a:r>
              <a:rPr lang="en-US" b="1" dirty="0">
                <a:latin typeface="Courier New" panose="02070309020205020404" pitchFamily="49" charset="0"/>
                <a:cs typeface="Courier New" panose="02070309020205020404" pitchFamily="49" charset="0"/>
              </a:rPr>
              <a:t>}</a:t>
            </a:r>
          </a:p>
        </p:txBody>
      </p:sp>
      <p:sp>
        <p:nvSpPr>
          <p:cNvPr id="4" name="Rectangle: Rounded Corners 3">
            <a:extLst>
              <a:ext uri="{FF2B5EF4-FFF2-40B4-BE49-F238E27FC236}">
                <a16:creationId xmlns:a16="http://schemas.microsoft.com/office/drawing/2014/main" id="{CEEBFF62-3511-4D2E-80E2-D4B0B320A4EC}"/>
              </a:ext>
            </a:extLst>
          </p:cNvPr>
          <p:cNvSpPr/>
          <p:nvPr/>
        </p:nvSpPr>
        <p:spPr>
          <a:xfrm>
            <a:off x="8677988" y="596749"/>
            <a:ext cx="838200" cy="5699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S1</a:t>
            </a:r>
          </a:p>
        </p:txBody>
      </p:sp>
      <p:sp>
        <p:nvSpPr>
          <p:cNvPr id="5" name="Flowchart: Decision 4">
            <a:extLst>
              <a:ext uri="{FF2B5EF4-FFF2-40B4-BE49-F238E27FC236}">
                <a16:creationId xmlns:a16="http://schemas.microsoft.com/office/drawing/2014/main" id="{947E5F8D-2F20-43C9-972D-8009BF122D53}"/>
              </a:ext>
            </a:extLst>
          </p:cNvPr>
          <p:cNvSpPr/>
          <p:nvPr/>
        </p:nvSpPr>
        <p:spPr>
          <a:xfrm>
            <a:off x="8610601" y="1395325"/>
            <a:ext cx="972971" cy="721242"/>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S2</a:t>
            </a:r>
          </a:p>
        </p:txBody>
      </p:sp>
      <p:sp>
        <p:nvSpPr>
          <p:cNvPr id="6" name="Rectangle: Rounded Corners 5">
            <a:extLst>
              <a:ext uri="{FF2B5EF4-FFF2-40B4-BE49-F238E27FC236}">
                <a16:creationId xmlns:a16="http://schemas.microsoft.com/office/drawing/2014/main" id="{F6CB48E0-225C-49B3-B149-362D8B835CB1}"/>
              </a:ext>
            </a:extLst>
          </p:cNvPr>
          <p:cNvSpPr/>
          <p:nvPr/>
        </p:nvSpPr>
        <p:spPr>
          <a:xfrm>
            <a:off x="9744788" y="2081125"/>
            <a:ext cx="838200" cy="5699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S3</a:t>
            </a:r>
          </a:p>
        </p:txBody>
      </p:sp>
      <p:sp>
        <p:nvSpPr>
          <p:cNvPr id="7" name="Rectangle: Rounded Corners 6">
            <a:extLst>
              <a:ext uri="{FF2B5EF4-FFF2-40B4-BE49-F238E27FC236}">
                <a16:creationId xmlns:a16="http://schemas.microsoft.com/office/drawing/2014/main" id="{C93B7EEB-B43F-4911-86BB-85F2C9F6EA42}"/>
              </a:ext>
            </a:extLst>
          </p:cNvPr>
          <p:cNvSpPr/>
          <p:nvPr/>
        </p:nvSpPr>
        <p:spPr>
          <a:xfrm>
            <a:off x="8677986" y="2742985"/>
            <a:ext cx="838200" cy="5699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S4</a:t>
            </a:r>
          </a:p>
        </p:txBody>
      </p:sp>
      <p:sp>
        <p:nvSpPr>
          <p:cNvPr id="8" name="Rectangle: Rounded Corners 7">
            <a:extLst>
              <a:ext uri="{FF2B5EF4-FFF2-40B4-BE49-F238E27FC236}">
                <a16:creationId xmlns:a16="http://schemas.microsoft.com/office/drawing/2014/main" id="{A1BEF4E0-BA89-4C64-8873-3A4A336EEF93}"/>
              </a:ext>
            </a:extLst>
          </p:cNvPr>
          <p:cNvSpPr/>
          <p:nvPr/>
        </p:nvSpPr>
        <p:spPr>
          <a:xfrm>
            <a:off x="8677986" y="3616655"/>
            <a:ext cx="838200" cy="5699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S5</a:t>
            </a:r>
          </a:p>
        </p:txBody>
      </p:sp>
      <p:sp>
        <p:nvSpPr>
          <p:cNvPr id="9" name="Flowchart: Decision 8">
            <a:extLst>
              <a:ext uri="{FF2B5EF4-FFF2-40B4-BE49-F238E27FC236}">
                <a16:creationId xmlns:a16="http://schemas.microsoft.com/office/drawing/2014/main" id="{60B34DD3-231B-4270-80AD-775FAB25EFC8}"/>
              </a:ext>
            </a:extLst>
          </p:cNvPr>
          <p:cNvSpPr/>
          <p:nvPr/>
        </p:nvSpPr>
        <p:spPr>
          <a:xfrm>
            <a:off x="8610600" y="4443325"/>
            <a:ext cx="972971" cy="721242"/>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S6</a:t>
            </a:r>
          </a:p>
        </p:txBody>
      </p:sp>
      <p:sp>
        <p:nvSpPr>
          <p:cNvPr id="10" name="Rectangle: Rounded Corners 9">
            <a:extLst>
              <a:ext uri="{FF2B5EF4-FFF2-40B4-BE49-F238E27FC236}">
                <a16:creationId xmlns:a16="http://schemas.microsoft.com/office/drawing/2014/main" id="{238568C2-D403-4F7C-80E0-287F9048F5CA}"/>
              </a:ext>
            </a:extLst>
          </p:cNvPr>
          <p:cNvSpPr/>
          <p:nvPr/>
        </p:nvSpPr>
        <p:spPr>
          <a:xfrm>
            <a:off x="9744788" y="5105400"/>
            <a:ext cx="838200" cy="5699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S7</a:t>
            </a:r>
          </a:p>
        </p:txBody>
      </p:sp>
      <p:sp>
        <p:nvSpPr>
          <p:cNvPr id="11" name="Rectangle: Rounded Corners 10">
            <a:extLst>
              <a:ext uri="{FF2B5EF4-FFF2-40B4-BE49-F238E27FC236}">
                <a16:creationId xmlns:a16="http://schemas.microsoft.com/office/drawing/2014/main" id="{889126D3-8B1A-4DBE-90AB-330AC7B32A95}"/>
              </a:ext>
            </a:extLst>
          </p:cNvPr>
          <p:cNvSpPr/>
          <p:nvPr/>
        </p:nvSpPr>
        <p:spPr>
          <a:xfrm>
            <a:off x="8725876" y="5702149"/>
            <a:ext cx="838200" cy="5699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S8</a:t>
            </a:r>
          </a:p>
        </p:txBody>
      </p:sp>
      <p:sp>
        <p:nvSpPr>
          <p:cNvPr id="12" name="Flowchart: Connector 11">
            <a:extLst>
              <a:ext uri="{FF2B5EF4-FFF2-40B4-BE49-F238E27FC236}">
                <a16:creationId xmlns:a16="http://schemas.microsoft.com/office/drawing/2014/main" id="{924A5768-FAD0-42E5-8CE6-51AEDDE670D2}"/>
              </a:ext>
            </a:extLst>
          </p:cNvPr>
          <p:cNvSpPr/>
          <p:nvPr/>
        </p:nvSpPr>
        <p:spPr>
          <a:xfrm>
            <a:off x="8963933" y="76200"/>
            <a:ext cx="266309" cy="266309"/>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14" name="Straight Arrow Connector 13">
            <a:extLst>
              <a:ext uri="{FF2B5EF4-FFF2-40B4-BE49-F238E27FC236}">
                <a16:creationId xmlns:a16="http://schemas.microsoft.com/office/drawing/2014/main" id="{974EB86B-11C0-4D33-83B5-7C267ABEADF9}"/>
              </a:ext>
            </a:extLst>
          </p:cNvPr>
          <p:cNvCxnSpPr>
            <a:stCxn id="12" idx="4"/>
            <a:endCxn id="4" idx="0"/>
          </p:cNvCxnSpPr>
          <p:nvPr/>
        </p:nvCxnSpPr>
        <p:spPr>
          <a:xfrm>
            <a:off x="9097088" y="342509"/>
            <a:ext cx="0" cy="254240"/>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61277705-74E7-4698-8385-C260A996F70B}"/>
              </a:ext>
            </a:extLst>
          </p:cNvPr>
          <p:cNvGrpSpPr/>
          <p:nvPr/>
        </p:nvGrpSpPr>
        <p:grpSpPr>
          <a:xfrm>
            <a:off x="9011821" y="6477000"/>
            <a:ext cx="266309" cy="266309"/>
            <a:chOff x="6629402" y="3616655"/>
            <a:chExt cx="266309" cy="266309"/>
          </a:xfrm>
        </p:grpSpPr>
        <p:sp>
          <p:nvSpPr>
            <p:cNvPr id="24" name="Flowchart: Connector 23">
              <a:extLst>
                <a:ext uri="{FF2B5EF4-FFF2-40B4-BE49-F238E27FC236}">
                  <a16:creationId xmlns:a16="http://schemas.microsoft.com/office/drawing/2014/main" id="{ABF02DB2-A1A8-4748-A6E6-4C59B7A12CC6}"/>
                </a:ext>
              </a:extLst>
            </p:cNvPr>
            <p:cNvSpPr/>
            <p:nvPr/>
          </p:nvSpPr>
          <p:spPr>
            <a:xfrm>
              <a:off x="6629402" y="3616655"/>
              <a:ext cx="266309" cy="266309"/>
            </a:xfrm>
            <a:prstGeom prst="flowChartConnector">
              <a:avLst/>
            </a:prstGeom>
            <a:solidFill>
              <a:schemeClr val="dk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5" name="Flowchart: Connector 24">
              <a:extLst>
                <a:ext uri="{FF2B5EF4-FFF2-40B4-BE49-F238E27FC236}">
                  <a16:creationId xmlns:a16="http://schemas.microsoft.com/office/drawing/2014/main" id="{0BC35C0D-FD68-4D66-9721-44DBDCBA4EDA}"/>
                </a:ext>
              </a:extLst>
            </p:cNvPr>
            <p:cNvSpPr/>
            <p:nvPr/>
          </p:nvSpPr>
          <p:spPr>
            <a:xfrm>
              <a:off x="6662359" y="3649225"/>
              <a:ext cx="201168" cy="201168"/>
            </a:xfrm>
            <a:prstGeom prst="flowChartConnector">
              <a:avLst/>
            </a:prstGeom>
            <a:solidFill>
              <a:schemeClr val="dk1"/>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cxnSp>
        <p:nvCxnSpPr>
          <p:cNvPr id="30" name="Straight Arrow Connector 29">
            <a:extLst>
              <a:ext uri="{FF2B5EF4-FFF2-40B4-BE49-F238E27FC236}">
                <a16:creationId xmlns:a16="http://schemas.microsoft.com/office/drawing/2014/main" id="{922D123D-3839-4051-84D5-630A07FC4F8C}"/>
              </a:ext>
            </a:extLst>
          </p:cNvPr>
          <p:cNvCxnSpPr>
            <a:cxnSpLocks/>
            <a:stCxn id="4" idx="2"/>
            <a:endCxn id="5" idx="0"/>
          </p:cNvCxnSpPr>
          <p:nvPr/>
        </p:nvCxnSpPr>
        <p:spPr>
          <a:xfrm flipH="1">
            <a:off x="9097087" y="1166725"/>
            <a:ext cx="1" cy="228600"/>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40BF48F4-BD56-43F4-9992-58D8D5FB5DE5}"/>
              </a:ext>
            </a:extLst>
          </p:cNvPr>
          <p:cNvCxnSpPr>
            <a:cxnSpLocks/>
            <a:stCxn id="11" idx="2"/>
            <a:endCxn id="25" idx="0"/>
          </p:cNvCxnSpPr>
          <p:nvPr/>
        </p:nvCxnSpPr>
        <p:spPr>
          <a:xfrm>
            <a:off x="9144976" y="6272125"/>
            <a:ext cx="386" cy="237445"/>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4596DD95-2833-4172-A91A-68B19A7D8DF0}"/>
              </a:ext>
            </a:extLst>
          </p:cNvPr>
          <p:cNvCxnSpPr>
            <a:cxnSpLocks/>
            <a:stCxn id="8" idx="2"/>
            <a:endCxn id="9" idx="0"/>
          </p:cNvCxnSpPr>
          <p:nvPr/>
        </p:nvCxnSpPr>
        <p:spPr>
          <a:xfrm>
            <a:off x="9097086" y="4186631"/>
            <a:ext cx="0" cy="256694"/>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95EE887A-C472-4825-A1FE-DBF0F3986562}"/>
              </a:ext>
            </a:extLst>
          </p:cNvPr>
          <p:cNvCxnSpPr>
            <a:cxnSpLocks/>
            <a:stCxn id="7" idx="2"/>
            <a:endCxn id="8" idx="0"/>
          </p:cNvCxnSpPr>
          <p:nvPr/>
        </p:nvCxnSpPr>
        <p:spPr>
          <a:xfrm>
            <a:off x="9097086" y="3312961"/>
            <a:ext cx="0" cy="303694"/>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4" name="Connector: Elbow 43">
            <a:extLst>
              <a:ext uri="{FF2B5EF4-FFF2-40B4-BE49-F238E27FC236}">
                <a16:creationId xmlns:a16="http://schemas.microsoft.com/office/drawing/2014/main" id="{D0BD30E2-D3F0-451E-927B-FB61422BF50C}"/>
              </a:ext>
            </a:extLst>
          </p:cNvPr>
          <p:cNvCxnSpPr>
            <a:stCxn id="5" idx="1"/>
            <a:endCxn id="7" idx="1"/>
          </p:cNvCxnSpPr>
          <p:nvPr/>
        </p:nvCxnSpPr>
        <p:spPr>
          <a:xfrm rot="10800000" flipH="1" flipV="1">
            <a:off x="8610600" y="1755945"/>
            <a:ext cx="67385" cy="1272027"/>
          </a:xfrm>
          <a:prstGeom prst="bentConnector3">
            <a:avLst>
              <a:gd name="adj1" fmla="val -848112"/>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5" name="Connector: Elbow 44">
            <a:extLst>
              <a:ext uri="{FF2B5EF4-FFF2-40B4-BE49-F238E27FC236}">
                <a16:creationId xmlns:a16="http://schemas.microsoft.com/office/drawing/2014/main" id="{7217087D-7158-4490-A7CB-02A9F212FAAD}"/>
              </a:ext>
            </a:extLst>
          </p:cNvPr>
          <p:cNvCxnSpPr>
            <a:cxnSpLocks/>
            <a:stCxn id="6" idx="2"/>
            <a:endCxn id="7" idx="3"/>
          </p:cNvCxnSpPr>
          <p:nvPr/>
        </p:nvCxnSpPr>
        <p:spPr>
          <a:xfrm rot="5400000">
            <a:off x="9651601" y="2515686"/>
            <a:ext cx="376872" cy="647702"/>
          </a:xfrm>
          <a:prstGeom prst="bentConnector2">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8" name="Connector: Elbow 47">
            <a:extLst>
              <a:ext uri="{FF2B5EF4-FFF2-40B4-BE49-F238E27FC236}">
                <a16:creationId xmlns:a16="http://schemas.microsoft.com/office/drawing/2014/main" id="{44C6B7C5-3888-45B7-AA54-C79209D8940C}"/>
              </a:ext>
            </a:extLst>
          </p:cNvPr>
          <p:cNvCxnSpPr>
            <a:cxnSpLocks/>
            <a:stCxn id="5" idx="3"/>
            <a:endCxn id="6" idx="0"/>
          </p:cNvCxnSpPr>
          <p:nvPr/>
        </p:nvCxnSpPr>
        <p:spPr>
          <a:xfrm>
            <a:off x="9583572" y="1755946"/>
            <a:ext cx="580316" cy="325179"/>
          </a:xfrm>
          <a:prstGeom prst="bentConnector2">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2" name="Connector: Elbow 51">
            <a:extLst>
              <a:ext uri="{FF2B5EF4-FFF2-40B4-BE49-F238E27FC236}">
                <a16:creationId xmlns:a16="http://schemas.microsoft.com/office/drawing/2014/main" id="{17631936-D5B6-49F2-BAC8-393A51F53059}"/>
              </a:ext>
            </a:extLst>
          </p:cNvPr>
          <p:cNvCxnSpPr>
            <a:cxnSpLocks/>
            <a:stCxn id="9" idx="1"/>
            <a:endCxn id="11" idx="1"/>
          </p:cNvCxnSpPr>
          <p:nvPr/>
        </p:nvCxnSpPr>
        <p:spPr>
          <a:xfrm rot="10800000" flipH="1" flipV="1">
            <a:off x="8610600" y="4803945"/>
            <a:ext cx="115276" cy="1183191"/>
          </a:xfrm>
          <a:prstGeom prst="bentConnector3">
            <a:avLst>
              <a:gd name="adj1" fmla="val -520555"/>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5" name="Connector: Elbow 54">
            <a:extLst>
              <a:ext uri="{FF2B5EF4-FFF2-40B4-BE49-F238E27FC236}">
                <a16:creationId xmlns:a16="http://schemas.microsoft.com/office/drawing/2014/main" id="{EED92CFB-0834-4223-8FBE-D5DD1C22A2DE}"/>
              </a:ext>
            </a:extLst>
          </p:cNvPr>
          <p:cNvCxnSpPr>
            <a:cxnSpLocks/>
            <a:stCxn id="9" idx="3"/>
            <a:endCxn id="10" idx="0"/>
          </p:cNvCxnSpPr>
          <p:nvPr/>
        </p:nvCxnSpPr>
        <p:spPr>
          <a:xfrm>
            <a:off x="9583571" y="4803946"/>
            <a:ext cx="580317" cy="301454"/>
          </a:xfrm>
          <a:prstGeom prst="bentConnector2">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8" name="Connector: Elbow 57">
            <a:extLst>
              <a:ext uri="{FF2B5EF4-FFF2-40B4-BE49-F238E27FC236}">
                <a16:creationId xmlns:a16="http://schemas.microsoft.com/office/drawing/2014/main" id="{13F3F14E-F5CA-4560-A741-14F22C20DEC7}"/>
              </a:ext>
            </a:extLst>
          </p:cNvPr>
          <p:cNvCxnSpPr>
            <a:cxnSpLocks/>
            <a:stCxn id="10" idx="2"/>
            <a:endCxn id="11" idx="3"/>
          </p:cNvCxnSpPr>
          <p:nvPr/>
        </p:nvCxnSpPr>
        <p:spPr>
          <a:xfrm rot="5400000">
            <a:off x="9708102" y="5531350"/>
            <a:ext cx="311761" cy="599812"/>
          </a:xfrm>
          <a:prstGeom prst="bentConnector2">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4CD4B841-2CE5-4BCB-973A-B9100D7309CE}"/>
              </a:ext>
            </a:extLst>
          </p:cNvPr>
          <p:cNvSpPr txBox="1"/>
          <p:nvPr/>
        </p:nvSpPr>
        <p:spPr>
          <a:xfrm>
            <a:off x="5487579" y="47280"/>
            <a:ext cx="3505192" cy="369332"/>
          </a:xfrm>
          <a:prstGeom prst="rect">
            <a:avLst/>
          </a:prstGeom>
          <a:noFill/>
        </p:spPr>
        <p:txBody>
          <a:bodyPr wrap="square" rtlCol="0">
            <a:spAutoFit/>
          </a:bodyPr>
          <a:lstStyle/>
          <a:p>
            <a:pPr algn="ctr"/>
            <a:r>
              <a:rPr lang="en-US" b="1" dirty="0">
                <a:latin typeface="Courier New" panose="02070309020205020404" pitchFamily="49" charset="0"/>
                <a:cs typeface="Courier New" panose="02070309020205020404" pitchFamily="49" charset="0"/>
              </a:rPr>
              <a:t>calculate(int x, int y)</a:t>
            </a:r>
          </a:p>
        </p:txBody>
      </p:sp>
      <p:sp>
        <p:nvSpPr>
          <p:cNvPr id="63" name="TextBox 62">
            <a:extLst>
              <a:ext uri="{FF2B5EF4-FFF2-40B4-BE49-F238E27FC236}">
                <a16:creationId xmlns:a16="http://schemas.microsoft.com/office/drawing/2014/main" id="{43508B2F-7CB1-4D3D-B853-FFC7D2F8FCA7}"/>
              </a:ext>
            </a:extLst>
          </p:cNvPr>
          <p:cNvSpPr txBox="1"/>
          <p:nvPr/>
        </p:nvSpPr>
        <p:spPr>
          <a:xfrm>
            <a:off x="7543800" y="1325923"/>
            <a:ext cx="972963" cy="369332"/>
          </a:xfrm>
          <a:prstGeom prst="rect">
            <a:avLst/>
          </a:prstGeom>
          <a:noFill/>
        </p:spPr>
        <p:txBody>
          <a:bodyPr wrap="square" rtlCol="0">
            <a:spAutoFit/>
          </a:bodyPr>
          <a:lstStyle/>
          <a:p>
            <a:pPr algn="ctr"/>
            <a:r>
              <a:rPr lang="en-US" dirty="0"/>
              <a:t>[</a:t>
            </a:r>
            <a:r>
              <a:rPr lang="en-US" b="1" dirty="0">
                <a:latin typeface="Courier New" panose="02070309020205020404" pitchFamily="49" charset="0"/>
                <a:cs typeface="Courier New" panose="02070309020205020404" pitchFamily="49" charset="0"/>
              </a:rPr>
              <a:t>else</a:t>
            </a:r>
            <a:r>
              <a:rPr lang="en-US" dirty="0"/>
              <a:t>]</a:t>
            </a:r>
            <a:endParaRPr lang="en-US" b="1" dirty="0">
              <a:latin typeface="Courier New" panose="02070309020205020404" pitchFamily="49" charset="0"/>
              <a:cs typeface="Courier New" panose="02070309020205020404" pitchFamily="49" charset="0"/>
            </a:endParaRPr>
          </a:p>
        </p:txBody>
      </p:sp>
      <p:sp>
        <p:nvSpPr>
          <p:cNvPr id="64" name="TextBox 63">
            <a:extLst>
              <a:ext uri="{FF2B5EF4-FFF2-40B4-BE49-F238E27FC236}">
                <a16:creationId xmlns:a16="http://schemas.microsoft.com/office/drawing/2014/main" id="{A80CEBA5-85E3-42BD-92CC-611F40CABE68}"/>
              </a:ext>
            </a:extLst>
          </p:cNvPr>
          <p:cNvSpPr txBox="1"/>
          <p:nvPr/>
        </p:nvSpPr>
        <p:spPr>
          <a:xfrm>
            <a:off x="9601200" y="1319919"/>
            <a:ext cx="1057975" cy="369332"/>
          </a:xfrm>
          <a:prstGeom prst="rect">
            <a:avLst/>
          </a:prstGeom>
          <a:noFill/>
        </p:spPr>
        <p:txBody>
          <a:bodyPr wrap="square" rtlCol="0">
            <a:spAutoFit/>
          </a:bodyPr>
          <a:lstStyle/>
          <a:p>
            <a:pPr algn="ctr"/>
            <a:r>
              <a:rPr lang="en-US" dirty="0"/>
              <a:t>[</a:t>
            </a:r>
            <a:r>
              <a:rPr lang="en-US" b="1" dirty="0">
                <a:latin typeface="Courier New" panose="02070309020205020404" pitchFamily="49" charset="0"/>
                <a:cs typeface="Courier New" panose="02070309020205020404" pitchFamily="49" charset="0"/>
              </a:rPr>
              <a:t>x &gt; y</a:t>
            </a:r>
            <a:r>
              <a:rPr lang="en-US" dirty="0"/>
              <a:t>]</a:t>
            </a:r>
            <a:endParaRPr lang="en-US" b="1" dirty="0">
              <a:latin typeface="Courier New" panose="02070309020205020404" pitchFamily="49" charset="0"/>
              <a:cs typeface="Courier New" panose="02070309020205020404" pitchFamily="49" charset="0"/>
            </a:endParaRPr>
          </a:p>
        </p:txBody>
      </p:sp>
      <p:sp>
        <p:nvSpPr>
          <p:cNvPr id="65" name="TextBox 64">
            <a:extLst>
              <a:ext uri="{FF2B5EF4-FFF2-40B4-BE49-F238E27FC236}">
                <a16:creationId xmlns:a16="http://schemas.microsoft.com/office/drawing/2014/main" id="{B9630941-7C93-4C9C-A582-0E92D34AADBF}"/>
              </a:ext>
            </a:extLst>
          </p:cNvPr>
          <p:cNvSpPr txBox="1"/>
          <p:nvPr/>
        </p:nvSpPr>
        <p:spPr>
          <a:xfrm>
            <a:off x="7543800" y="4431268"/>
            <a:ext cx="972963" cy="369332"/>
          </a:xfrm>
          <a:prstGeom prst="rect">
            <a:avLst/>
          </a:prstGeom>
          <a:noFill/>
        </p:spPr>
        <p:txBody>
          <a:bodyPr wrap="square" rtlCol="0">
            <a:spAutoFit/>
          </a:bodyPr>
          <a:lstStyle/>
          <a:p>
            <a:pPr algn="ctr"/>
            <a:r>
              <a:rPr lang="en-US" dirty="0"/>
              <a:t>[</a:t>
            </a:r>
            <a:r>
              <a:rPr lang="en-US" b="1" dirty="0">
                <a:latin typeface="Courier New" panose="02070309020205020404" pitchFamily="49" charset="0"/>
                <a:cs typeface="Courier New" panose="02070309020205020404" pitchFamily="49" charset="0"/>
              </a:rPr>
              <a:t>else</a:t>
            </a:r>
            <a:r>
              <a:rPr lang="en-US" dirty="0"/>
              <a:t>]</a:t>
            </a:r>
            <a:endParaRPr lang="en-US" b="1" dirty="0">
              <a:latin typeface="Courier New" panose="02070309020205020404" pitchFamily="49" charset="0"/>
              <a:cs typeface="Courier New" panose="02070309020205020404" pitchFamily="49" charset="0"/>
            </a:endParaRPr>
          </a:p>
        </p:txBody>
      </p:sp>
      <p:sp>
        <p:nvSpPr>
          <p:cNvPr id="66" name="TextBox 65">
            <a:extLst>
              <a:ext uri="{FF2B5EF4-FFF2-40B4-BE49-F238E27FC236}">
                <a16:creationId xmlns:a16="http://schemas.microsoft.com/office/drawing/2014/main" id="{50A8778C-3B40-4B68-BB3F-2009BF10AA4C}"/>
              </a:ext>
            </a:extLst>
          </p:cNvPr>
          <p:cNvSpPr txBox="1"/>
          <p:nvPr/>
        </p:nvSpPr>
        <p:spPr>
          <a:xfrm>
            <a:off x="9564076" y="4431268"/>
            <a:ext cx="1185496" cy="369332"/>
          </a:xfrm>
          <a:prstGeom prst="rect">
            <a:avLst/>
          </a:prstGeom>
          <a:noFill/>
        </p:spPr>
        <p:txBody>
          <a:bodyPr wrap="square" rtlCol="0">
            <a:spAutoFit/>
          </a:bodyPr>
          <a:lstStyle/>
          <a:p>
            <a:pPr algn="ctr"/>
            <a:r>
              <a:rPr lang="en-US" dirty="0"/>
              <a:t>[</a:t>
            </a:r>
            <a:r>
              <a:rPr lang="en-US" b="1" dirty="0">
                <a:latin typeface="Courier New" panose="02070309020205020404" pitchFamily="49" charset="0"/>
                <a:cs typeface="Courier New" panose="02070309020205020404" pitchFamily="49" charset="0"/>
              </a:rPr>
              <a:t>y &lt;= 0</a:t>
            </a:r>
            <a:r>
              <a:rPr lang="en-US" dirty="0"/>
              <a:t>]</a:t>
            </a:r>
            <a:endParaRPr lang="en-US"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54363423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84800-6D30-451D-9DF0-2C33B09EA2E3}"/>
              </a:ext>
            </a:extLst>
          </p:cNvPr>
          <p:cNvSpPr>
            <a:spLocks noGrp="1"/>
          </p:cNvSpPr>
          <p:nvPr>
            <p:ph type="title"/>
          </p:nvPr>
        </p:nvSpPr>
        <p:spPr/>
        <p:txBody>
          <a:bodyPr/>
          <a:lstStyle/>
          <a:p>
            <a:r>
              <a:rPr lang="en-US" dirty="0"/>
              <a:t>Kinds of coverage</a:t>
            </a:r>
          </a:p>
        </p:txBody>
      </p:sp>
      <p:sp>
        <p:nvSpPr>
          <p:cNvPr id="3" name="Content Placeholder 2">
            <a:extLst>
              <a:ext uri="{FF2B5EF4-FFF2-40B4-BE49-F238E27FC236}">
                <a16:creationId xmlns:a16="http://schemas.microsoft.com/office/drawing/2014/main" id="{5F7F4D41-113B-4AC4-9469-F56BC543B5C2}"/>
              </a:ext>
            </a:extLst>
          </p:cNvPr>
          <p:cNvSpPr>
            <a:spLocks noGrp="1"/>
          </p:cNvSpPr>
          <p:nvPr>
            <p:ph idx="1"/>
          </p:nvPr>
        </p:nvSpPr>
        <p:spPr/>
        <p:txBody>
          <a:bodyPr>
            <a:normAutofit fontScale="77500" lnSpcReduction="20000"/>
          </a:bodyPr>
          <a:lstStyle/>
          <a:p>
            <a:r>
              <a:rPr lang="en-US" dirty="0"/>
              <a:t>We say a statement is </a:t>
            </a:r>
            <a:r>
              <a:rPr lang="en-US" b="1" dirty="0"/>
              <a:t>exercised</a:t>
            </a:r>
            <a:r>
              <a:rPr lang="en-US" dirty="0"/>
              <a:t> by a test or a suite of tests if it gets executed</a:t>
            </a:r>
          </a:p>
          <a:p>
            <a:r>
              <a:rPr lang="en-US" b="1" dirty="0"/>
              <a:t>Statement coverage</a:t>
            </a:r>
            <a:r>
              <a:rPr lang="en-US" dirty="0"/>
              <a:t> is the percentage of statements exercised by a set of tests</a:t>
            </a:r>
          </a:p>
          <a:p>
            <a:pPr lvl="1"/>
            <a:r>
              <a:rPr lang="en-US" dirty="0"/>
              <a:t>Example: (</a:t>
            </a:r>
            <a:r>
              <a:rPr lang="en-US" b="1" dirty="0">
                <a:latin typeface="Courier New" panose="02070309020205020404" pitchFamily="49" charset="0"/>
                <a:cs typeface="Courier New" panose="02070309020205020404" pitchFamily="49" charset="0"/>
              </a:rPr>
              <a:t>x = 1</a:t>
            </a:r>
            <a:r>
              <a:rPr lang="en-US" dirty="0"/>
              <a:t>, </a:t>
            </a:r>
            <a:r>
              <a:rPr lang="en-US" b="1" dirty="0">
                <a:latin typeface="Courier New" panose="02070309020205020404" pitchFamily="49" charset="0"/>
                <a:cs typeface="Courier New" panose="02070309020205020404" pitchFamily="49" charset="0"/>
              </a:rPr>
              <a:t>y = 2</a:t>
            </a:r>
            <a:r>
              <a:rPr lang="en-US" dirty="0"/>
              <a:t>) exercises everything except S3 and S7 in the previous CFG, giving a statement coverage of 75%</a:t>
            </a:r>
          </a:p>
          <a:p>
            <a:r>
              <a:rPr lang="en-US" b="1" dirty="0"/>
              <a:t>Branch coverage</a:t>
            </a:r>
            <a:r>
              <a:rPr lang="en-US" dirty="0"/>
              <a:t> is the percentage of branch directions taken by a set of tests</a:t>
            </a:r>
          </a:p>
          <a:p>
            <a:pPr lvl="1"/>
            <a:r>
              <a:rPr lang="en-US" dirty="0"/>
              <a:t>Example: (</a:t>
            </a:r>
            <a:r>
              <a:rPr lang="en-US" b="1" dirty="0">
                <a:latin typeface="Courier New" panose="02070309020205020404" pitchFamily="49" charset="0"/>
                <a:cs typeface="Courier New" panose="02070309020205020404" pitchFamily="49" charset="0"/>
              </a:rPr>
              <a:t>x = 1</a:t>
            </a:r>
            <a:r>
              <a:rPr lang="en-US" dirty="0"/>
              <a:t>, </a:t>
            </a:r>
            <a:r>
              <a:rPr lang="en-US" b="1" dirty="0">
                <a:latin typeface="Courier New" panose="02070309020205020404" pitchFamily="49" charset="0"/>
                <a:cs typeface="Courier New" panose="02070309020205020404" pitchFamily="49" charset="0"/>
              </a:rPr>
              <a:t>y = 2</a:t>
            </a:r>
            <a:r>
              <a:rPr lang="en-US" dirty="0"/>
              <a:t>) covers the else edge from S2 and the else edge from S6, giving a branch coverage of 50%</a:t>
            </a:r>
          </a:p>
          <a:p>
            <a:r>
              <a:rPr lang="en-US" b="1" dirty="0"/>
              <a:t>Path coverage</a:t>
            </a:r>
            <a:r>
              <a:rPr lang="en-US" dirty="0"/>
              <a:t> is the percentage of all execution paths that have been taken</a:t>
            </a:r>
          </a:p>
          <a:p>
            <a:pPr lvl="1"/>
            <a:r>
              <a:rPr lang="en-US" dirty="0"/>
              <a:t>Example: (</a:t>
            </a:r>
            <a:r>
              <a:rPr lang="en-US" b="1" dirty="0">
                <a:latin typeface="Courier New" panose="02070309020205020404" pitchFamily="49" charset="0"/>
                <a:cs typeface="Courier New" panose="02070309020205020404" pitchFamily="49" charset="0"/>
              </a:rPr>
              <a:t>x = 1</a:t>
            </a:r>
            <a:r>
              <a:rPr lang="en-US" dirty="0"/>
              <a:t>, </a:t>
            </a:r>
            <a:r>
              <a:rPr lang="en-US" b="1" dirty="0">
                <a:latin typeface="Courier New" panose="02070309020205020404" pitchFamily="49" charset="0"/>
                <a:cs typeface="Courier New" panose="02070309020205020404" pitchFamily="49" charset="0"/>
              </a:rPr>
              <a:t>y = 2</a:t>
            </a:r>
            <a:r>
              <a:rPr lang="en-US" dirty="0"/>
              <a:t>) takes only one of the four paths from S1 to S8, giving a path coverage of 25%</a:t>
            </a:r>
          </a:p>
          <a:p>
            <a:r>
              <a:rPr lang="en-US" dirty="0"/>
              <a:t>More coverage is better</a:t>
            </a:r>
          </a:p>
          <a:p>
            <a:r>
              <a:rPr lang="en-US" dirty="0"/>
              <a:t>It will usually take many tests to get good coverage</a:t>
            </a:r>
          </a:p>
        </p:txBody>
      </p:sp>
    </p:spTree>
    <p:extLst>
      <p:ext uri="{BB962C8B-B14F-4D97-AF65-F5344CB8AC3E}">
        <p14:creationId xmlns:p14="http://schemas.microsoft.com/office/powerpoint/2010/main" val="655707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2AC85-D947-471D-AA34-78E0980B0F32}"/>
              </a:ext>
            </a:extLst>
          </p:cNvPr>
          <p:cNvSpPr>
            <a:spLocks noGrp="1"/>
          </p:cNvSpPr>
          <p:nvPr>
            <p:ph type="title"/>
          </p:nvPr>
        </p:nvSpPr>
        <p:spPr/>
        <p:txBody>
          <a:bodyPr/>
          <a:lstStyle/>
          <a:p>
            <a:r>
              <a:rPr lang="en-US" dirty="0"/>
              <a:t>Boundary value analysis</a:t>
            </a:r>
          </a:p>
        </p:txBody>
      </p:sp>
      <p:sp>
        <p:nvSpPr>
          <p:cNvPr id="3" name="Content Placeholder 2">
            <a:extLst>
              <a:ext uri="{FF2B5EF4-FFF2-40B4-BE49-F238E27FC236}">
                <a16:creationId xmlns:a16="http://schemas.microsoft.com/office/drawing/2014/main" id="{2C2072D1-A92F-4AD6-A72D-5A46E7560F2E}"/>
              </a:ext>
            </a:extLst>
          </p:cNvPr>
          <p:cNvSpPr>
            <a:spLocks noGrp="1"/>
          </p:cNvSpPr>
          <p:nvPr>
            <p:ph idx="1"/>
          </p:nvPr>
        </p:nvSpPr>
        <p:spPr>
          <a:xfrm>
            <a:off x="609600" y="1775193"/>
            <a:ext cx="10972800" cy="2334527"/>
          </a:xfrm>
        </p:spPr>
        <p:txBody>
          <a:bodyPr>
            <a:normAutofit fontScale="77500" lnSpcReduction="20000"/>
          </a:bodyPr>
          <a:lstStyle/>
          <a:p>
            <a:r>
              <a:rPr lang="en-US" b="1" dirty="0"/>
              <a:t>Boundary value analysis</a:t>
            </a:r>
            <a:r>
              <a:rPr lang="en-US" dirty="0"/>
              <a:t> uses values near the edges of legal limits</a:t>
            </a:r>
          </a:p>
          <a:p>
            <a:pPr lvl="1"/>
            <a:r>
              <a:rPr lang="en-US" dirty="0"/>
              <a:t>If input must be within a range, create tests just below, at, and just above the endpoints of the range</a:t>
            </a:r>
          </a:p>
          <a:p>
            <a:pPr lvl="1"/>
            <a:r>
              <a:rPr lang="en-US" dirty="0"/>
              <a:t>If output must be in a certain range, try to pick inputs that generate values around the minimum and maximum of that range</a:t>
            </a:r>
          </a:p>
          <a:p>
            <a:r>
              <a:rPr lang="en-US" dirty="0"/>
              <a:t>Example: Boundary values for a method that's supposed to accept passwords if they're between 6 and 12 characters inclusive</a:t>
            </a:r>
          </a:p>
          <a:p>
            <a:pPr marL="457200" lvl="1" indent="0">
              <a:buNone/>
            </a:pPr>
            <a:endParaRPr lang="en-US" dirty="0"/>
          </a:p>
        </p:txBody>
      </p:sp>
      <p:graphicFrame>
        <p:nvGraphicFramePr>
          <p:cNvPr id="4" name="Table 3">
            <a:extLst>
              <a:ext uri="{FF2B5EF4-FFF2-40B4-BE49-F238E27FC236}">
                <a16:creationId xmlns:a16="http://schemas.microsoft.com/office/drawing/2014/main" id="{7BC8D709-C33E-4844-83F5-E15E4F774906}"/>
              </a:ext>
            </a:extLst>
          </p:cNvPr>
          <p:cNvGraphicFramePr>
            <a:graphicFrameLocks noGrp="1"/>
          </p:cNvGraphicFramePr>
          <p:nvPr>
            <p:extLst>
              <p:ext uri="{D42A27DB-BD31-4B8C-83A1-F6EECF244321}">
                <p14:modId xmlns:p14="http://schemas.microsoft.com/office/powerpoint/2010/main" val="1198281381"/>
              </p:ext>
            </p:extLst>
          </p:nvPr>
        </p:nvGraphicFramePr>
        <p:xfrm>
          <a:off x="3148330" y="4109720"/>
          <a:ext cx="5895340" cy="2595880"/>
        </p:xfrm>
        <a:graphic>
          <a:graphicData uri="http://schemas.openxmlformats.org/drawingml/2006/table">
            <a:tbl>
              <a:tblPr firstRow="1" bandRow="1">
                <a:tableStyleId>{5C22544A-7EE6-4342-B048-85BDC9FD1C3A}</a:tableStyleId>
              </a:tblPr>
              <a:tblGrid>
                <a:gridCol w="1767205">
                  <a:extLst>
                    <a:ext uri="{9D8B030D-6E8A-4147-A177-3AD203B41FA5}">
                      <a16:colId xmlns:a16="http://schemas.microsoft.com/office/drawing/2014/main" val="3647223452"/>
                    </a:ext>
                  </a:extLst>
                </a:gridCol>
                <a:gridCol w="938530">
                  <a:extLst>
                    <a:ext uri="{9D8B030D-6E8A-4147-A177-3AD203B41FA5}">
                      <a16:colId xmlns:a16="http://schemas.microsoft.com/office/drawing/2014/main" val="4222242440"/>
                    </a:ext>
                  </a:extLst>
                </a:gridCol>
                <a:gridCol w="2451100">
                  <a:extLst>
                    <a:ext uri="{9D8B030D-6E8A-4147-A177-3AD203B41FA5}">
                      <a16:colId xmlns:a16="http://schemas.microsoft.com/office/drawing/2014/main" val="869269684"/>
                    </a:ext>
                  </a:extLst>
                </a:gridCol>
                <a:gridCol w="738505">
                  <a:extLst>
                    <a:ext uri="{9D8B030D-6E8A-4147-A177-3AD203B41FA5}">
                      <a16:colId xmlns:a16="http://schemas.microsoft.com/office/drawing/2014/main" val="813902711"/>
                    </a:ext>
                  </a:extLst>
                </a:gridCol>
              </a:tblGrid>
              <a:tr h="370840">
                <a:tc>
                  <a:txBody>
                    <a:bodyPr/>
                    <a:lstStyle/>
                    <a:p>
                      <a:r>
                        <a:rPr lang="en-US" dirty="0"/>
                        <a:t>Input</a:t>
                      </a:r>
                    </a:p>
                  </a:txBody>
                  <a:tcPr/>
                </a:tc>
                <a:tc>
                  <a:txBody>
                    <a:bodyPr/>
                    <a:lstStyle/>
                    <a:p>
                      <a:pPr algn="ctr"/>
                      <a:r>
                        <a:rPr lang="en-US" dirty="0"/>
                        <a:t>Length</a:t>
                      </a:r>
                    </a:p>
                  </a:txBody>
                  <a:tcPr/>
                </a:tc>
                <a:tc>
                  <a:txBody>
                    <a:bodyPr/>
                    <a:lstStyle/>
                    <a:p>
                      <a:r>
                        <a:rPr lang="en-US" dirty="0"/>
                        <a:t>Case</a:t>
                      </a:r>
                    </a:p>
                  </a:txBody>
                  <a:tcPr/>
                </a:tc>
                <a:tc>
                  <a:txBody>
                    <a:bodyPr/>
                    <a:lstStyle/>
                    <a:p>
                      <a:pPr algn="ctr"/>
                      <a:r>
                        <a:rPr lang="en-US" dirty="0"/>
                        <a:t>Valid</a:t>
                      </a:r>
                    </a:p>
                  </a:txBody>
                  <a:tcPr/>
                </a:tc>
                <a:extLst>
                  <a:ext uri="{0D108BD9-81ED-4DB2-BD59-A6C34878D82A}">
                    <a16:rowId xmlns:a16="http://schemas.microsoft.com/office/drawing/2014/main" val="3773550798"/>
                  </a:ext>
                </a:extLst>
              </a:tr>
              <a:tr h="370840">
                <a:tc>
                  <a:txBody>
                    <a:bodyPr/>
                    <a:lstStyle/>
                    <a:p>
                      <a:r>
                        <a:rPr lang="en-US" dirty="0"/>
                        <a:t>"goats"</a:t>
                      </a:r>
                    </a:p>
                  </a:txBody>
                  <a:tcPr/>
                </a:tc>
                <a:tc>
                  <a:txBody>
                    <a:bodyPr/>
                    <a:lstStyle/>
                    <a:p>
                      <a:pPr algn="ctr"/>
                      <a:r>
                        <a:rPr lang="en-US" dirty="0"/>
                        <a:t>5</a:t>
                      </a:r>
                    </a:p>
                  </a:txBody>
                  <a:tcPr/>
                </a:tc>
                <a:tc>
                  <a:txBody>
                    <a:bodyPr/>
                    <a:lstStyle/>
                    <a:p>
                      <a:r>
                        <a:rPr lang="en-US" dirty="0"/>
                        <a:t>Minimum – 1</a:t>
                      </a:r>
                    </a:p>
                  </a:txBody>
                  <a:tcPr/>
                </a:tc>
                <a:tc>
                  <a:txBody>
                    <a:bodyPr/>
                    <a:lstStyle/>
                    <a:p>
                      <a:pPr algn="ctr"/>
                      <a:r>
                        <a:rPr lang="en-US" b="1" dirty="0">
                          <a:solidFill>
                            <a:srgbClr val="FF0000"/>
                          </a:solidFill>
                        </a:rPr>
                        <a:t>False</a:t>
                      </a:r>
                    </a:p>
                  </a:txBody>
                  <a:tcPr/>
                </a:tc>
                <a:extLst>
                  <a:ext uri="{0D108BD9-81ED-4DB2-BD59-A6C34878D82A}">
                    <a16:rowId xmlns:a16="http://schemas.microsoft.com/office/drawing/2014/main" val="1307272916"/>
                  </a:ext>
                </a:extLst>
              </a:tr>
              <a:tr h="370840">
                <a:tc>
                  <a:txBody>
                    <a:bodyPr/>
                    <a:lstStyle/>
                    <a:p>
                      <a:r>
                        <a:rPr lang="en-US" dirty="0"/>
                        <a:t>"wombat" </a:t>
                      </a:r>
                    </a:p>
                  </a:txBody>
                  <a:tcPr/>
                </a:tc>
                <a:tc>
                  <a:txBody>
                    <a:bodyPr/>
                    <a:lstStyle/>
                    <a:p>
                      <a:pPr algn="ctr"/>
                      <a:r>
                        <a:rPr lang="en-US" dirty="0"/>
                        <a:t>6</a:t>
                      </a:r>
                    </a:p>
                  </a:txBody>
                  <a:tcPr/>
                </a:tc>
                <a:tc>
                  <a:txBody>
                    <a:bodyPr/>
                    <a:lstStyle/>
                    <a:p>
                      <a:r>
                        <a:rPr lang="en-US" dirty="0"/>
                        <a:t>Minimum</a:t>
                      </a:r>
                    </a:p>
                  </a:txBody>
                  <a:tcPr/>
                </a:tc>
                <a:tc>
                  <a:txBody>
                    <a:bodyPr/>
                    <a:lstStyle/>
                    <a:p>
                      <a:pPr algn="ctr"/>
                      <a:r>
                        <a:rPr lang="en-US" b="1" dirty="0">
                          <a:solidFill>
                            <a:srgbClr val="00B050"/>
                          </a:solidFill>
                        </a:rPr>
                        <a:t>True</a:t>
                      </a:r>
                    </a:p>
                  </a:txBody>
                  <a:tcPr/>
                </a:tc>
                <a:extLst>
                  <a:ext uri="{0D108BD9-81ED-4DB2-BD59-A6C34878D82A}">
                    <a16:rowId xmlns:a16="http://schemas.microsoft.com/office/drawing/2014/main" val="1212118338"/>
                  </a:ext>
                </a:extLst>
              </a:tr>
              <a:tr h="370840">
                <a:tc>
                  <a:txBody>
                    <a:bodyPr/>
                    <a:lstStyle/>
                    <a:p>
                      <a:r>
                        <a:rPr lang="en-US" dirty="0"/>
                        <a:t>"wombats" </a:t>
                      </a:r>
                    </a:p>
                  </a:txBody>
                  <a:tcPr/>
                </a:tc>
                <a:tc>
                  <a:txBody>
                    <a:bodyPr/>
                    <a:lstStyle/>
                    <a:p>
                      <a:pPr algn="ctr"/>
                      <a:r>
                        <a:rPr lang="en-US" dirty="0"/>
                        <a:t>7</a:t>
                      </a:r>
                    </a:p>
                  </a:txBody>
                  <a:tcPr/>
                </a:tc>
                <a:tc>
                  <a:txBody>
                    <a:bodyPr/>
                    <a:lstStyle/>
                    <a:p>
                      <a:r>
                        <a:rPr lang="en-US" dirty="0"/>
                        <a:t>Minimum + 1</a:t>
                      </a:r>
                    </a:p>
                  </a:txBody>
                  <a:tcPr/>
                </a:tc>
                <a:tc>
                  <a:txBody>
                    <a:bodyPr/>
                    <a:lstStyle/>
                    <a:p>
                      <a:pPr algn="ctr"/>
                      <a:r>
                        <a:rPr lang="en-US" b="1" dirty="0">
                          <a:solidFill>
                            <a:srgbClr val="00B050"/>
                          </a:solidFill>
                        </a:rPr>
                        <a:t>True</a:t>
                      </a:r>
                    </a:p>
                  </a:txBody>
                  <a:tcPr/>
                </a:tc>
                <a:extLst>
                  <a:ext uri="{0D108BD9-81ED-4DB2-BD59-A6C34878D82A}">
                    <a16:rowId xmlns:a16="http://schemas.microsoft.com/office/drawing/2014/main" val="2599375640"/>
                  </a:ext>
                </a:extLst>
              </a:tr>
              <a:tr h="370840">
                <a:tc>
                  <a:txBody>
                    <a:bodyPr/>
                    <a:lstStyle/>
                    <a:p>
                      <a:r>
                        <a:rPr lang="en-US" dirty="0"/>
                        <a:t>"abracadabra"</a:t>
                      </a:r>
                    </a:p>
                  </a:txBody>
                  <a:tcPr/>
                </a:tc>
                <a:tc>
                  <a:txBody>
                    <a:bodyPr/>
                    <a:lstStyle/>
                    <a:p>
                      <a:pPr algn="ctr"/>
                      <a:r>
                        <a:rPr lang="en-US" dirty="0"/>
                        <a:t>11</a:t>
                      </a:r>
                    </a:p>
                  </a:txBody>
                  <a:tcPr/>
                </a:tc>
                <a:tc>
                  <a:txBody>
                    <a:bodyPr/>
                    <a:lstStyle/>
                    <a:p>
                      <a:r>
                        <a:rPr lang="en-US" dirty="0"/>
                        <a:t>Maximum – 1</a:t>
                      </a:r>
                    </a:p>
                  </a:txBody>
                  <a:tcPr/>
                </a:tc>
                <a:tc>
                  <a:txBody>
                    <a:bodyPr/>
                    <a:lstStyle/>
                    <a:p>
                      <a:pPr algn="ctr"/>
                      <a:r>
                        <a:rPr lang="en-US" b="1" dirty="0">
                          <a:solidFill>
                            <a:srgbClr val="00B050"/>
                          </a:solidFill>
                        </a:rPr>
                        <a:t>True</a:t>
                      </a:r>
                    </a:p>
                  </a:txBody>
                  <a:tcPr/>
                </a:tc>
                <a:extLst>
                  <a:ext uri="{0D108BD9-81ED-4DB2-BD59-A6C34878D82A}">
                    <a16:rowId xmlns:a16="http://schemas.microsoft.com/office/drawing/2014/main" val="2335447402"/>
                  </a:ext>
                </a:extLst>
              </a:tr>
              <a:tr h="370840">
                <a:tc>
                  <a:txBody>
                    <a:bodyPr/>
                    <a:lstStyle/>
                    <a:p>
                      <a:r>
                        <a:rPr lang="en-US" dirty="0"/>
                        <a:t>"hippopotamus"</a:t>
                      </a:r>
                    </a:p>
                  </a:txBody>
                  <a:tcPr/>
                </a:tc>
                <a:tc>
                  <a:txBody>
                    <a:bodyPr/>
                    <a:lstStyle/>
                    <a:p>
                      <a:pPr algn="ctr"/>
                      <a:r>
                        <a:rPr lang="en-US" dirty="0"/>
                        <a:t>12</a:t>
                      </a:r>
                    </a:p>
                  </a:txBody>
                  <a:tcPr/>
                </a:tc>
                <a:tc>
                  <a:txBody>
                    <a:bodyPr/>
                    <a:lstStyle/>
                    <a:p>
                      <a:r>
                        <a:rPr lang="en-US" dirty="0"/>
                        <a:t>Maximum</a:t>
                      </a:r>
                    </a:p>
                  </a:txBody>
                  <a:tcPr/>
                </a:tc>
                <a:tc>
                  <a:txBody>
                    <a:bodyPr/>
                    <a:lstStyle/>
                    <a:p>
                      <a:pPr algn="ctr"/>
                      <a:r>
                        <a:rPr lang="en-US" b="1" dirty="0">
                          <a:solidFill>
                            <a:srgbClr val="00B050"/>
                          </a:solidFill>
                        </a:rPr>
                        <a:t>True</a:t>
                      </a:r>
                    </a:p>
                  </a:txBody>
                  <a:tcPr/>
                </a:tc>
                <a:extLst>
                  <a:ext uri="{0D108BD9-81ED-4DB2-BD59-A6C34878D82A}">
                    <a16:rowId xmlns:a16="http://schemas.microsoft.com/office/drawing/2014/main" val="944413304"/>
                  </a:ext>
                </a:extLst>
              </a:tr>
              <a:tr h="370840">
                <a:tc>
                  <a:txBody>
                    <a:bodyPr/>
                    <a:lstStyle/>
                    <a:p>
                      <a:r>
                        <a:rPr lang="en-US" dirty="0"/>
                        <a:t>"administrator"</a:t>
                      </a:r>
                    </a:p>
                  </a:txBody>
                  <a:tcPr/>
                </a:tc>
                <a:tc>
                  <a:txBody>
                    <a:bodyPr/>
                    <a:lstStyle/>
                    <a:p>
                      <a:pPr algn="ctr"/>
                      <a:r>
                        <a:rPr lang="en-US" dirty="0"/>
                        <a:t>13</a:t>
                      </a:r>
                    </a:p>
                  </a:txBody>
                  <a:tcPr/>
                </a:tc>
                <a:tc>
                  <a:txBody>
                    <a:bodyPr/>
                    <a:lstStyle/>
                    <a:p>
                      <a:r>
                        <a:rPr lang="en-US" dirty="0"/>
                        <a:t>Maximum + 1</a:t>
                      </a:r>
                    </a:p>
                  </a:txBody>
                  <a:tcPr/>
                </a:tc>
                <a:tc>
                  <a:txBody>
                    <a:bodyPr/>
                    <a:lstStyle/>
                    <a:p>
                      <a:pPr algn="ctr"/>
                      <a:r>
                        <a:rPr lang="en-US" b="1" dirty="0">
                          <a:solidFill>
                            <a:srgbClr val="FF0000"/>
                          </a:solidFill>
                        </a:rPr>
                        <a:t>False</a:t>
                      </a:r>
                    </a:p>
                  </a:txBody>
                  <a:tcPr/>
                </a:tc>
                <a:extLst>
                  <a:ext uri="{0D108BD9-81ED-4DB2-BD59-A6C34878D82A}">
                    <a16:rowId xmlns:a16="http://schemas.microsoft.com/office/drawing/2014/main" val="300908841"/>
                  </a:ext>
                </a:extLst>
              </a:tr>
            </a:tbl>
          </a:graphicData>
        </a:graphic>
      </p:graphicFrame>
    </p:spTree>
    <p:extLst>
      <p:ext uri="{BB962C8B-B14F-4D97-AF65-F5344CB8AC3E}">
        <p14:creationId xmlns:p14="http://schemas.microsoft.com/office/powerpoint/2010/main" val="184030888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B8687-5F92-4B3F-93CA-2BB03135EBB4}"/>
              </a:ext>
            </a:extLst>
          </p:cNvPr>
          <p:cNvSpPr>
            <a:spLocks noGrp="1"/>
          </p:cNvSpPr>
          <p:nvPr>
            <p:ph type="title"/>
          </p:nvPr>
        </p:nvSpPr>
        <p:spPr/>
        <p:txBody>
          <a:bodyPr/>
          <a:lstStyle/>
          <a:p>
            <a:r>
              <a:rPr lang="en-US" dirty="0"/>
              <a:t>Other heuristics</a:t>
            </a:r>
          </a:p>
        </p:txBody>
      </p:sp>
      <p:sp>
        <p:nvSpPr>
          <p:cNvPr id="3" name="Content Placeholder 2">
            <a:extLst>
              <a:ext uri="{FF2B5EF4-FFF2-40B4-BE49-F238E27FC236}">
                <a16:creationId xmlns:a16="http://schemas.microsoft.com/office/drawing/2014/main" id="{3F2B2C28-3553-4426-8A63-AD09F7E49B54}"/>
              </a:ext>
            </a:extLst>
          </p:cNvPr>
          <p:cNvSpPr>
            <a:spLocks noGrp="1"/>
          </p:cNvSpPr>
          <p:nvPr>
            <p:ph idx="1"/>
          </p:nvPr>
        </p:nvSpPr>
        <p:spPr/>
        <p:txBody>
          <a:bodyPr>
            <a:normAutofit fontScale="70000" lnSpcReduction="20000"/>
          </a:bodyPr>
          <a:lstStyle/>
          <a:p>
            <a:r>
              <a:rPr lang="en-US" dirty="0"/>
              <a:t>A number of other heuristics are commonly used because they often find errors</a:t>
            </a:r>
          </a:p>
          <a:p>
            <a:r>
              <a:rPr lang="en-US" dirty="0"/>
              <a:t>For single input parameters</a:t>
            </a:r>
          </a:p>
          <a:p>
            <a:pPr lvl="1"/>
            <a:r>
              <a:rPr lang="en-US" dirty="0"/>
              <a:t>0 (because people forget about 0 or because of division by 0)</a:t>
            </a:r>
          </a:p>
          <a:p>
            <a:pPr lvl="1"/>
            <a:r>
              <a:rPr lang="en-US" dirty="0"/>
              <a:t>Very large and very small numbers (because of underflow and overflow)</a:t>
            </a:r>
          </a:p>
          <a:p>
            <a:pPr lvl="1"/>
            <a:r>
              <a:rPr lang="en-US" dirty="0"/>
              <a:t>Character or string versions of numbers (which makes sense in a language like Python or JavaScript but not in Java where type checkers would prevent such thins)</a:t>
            </a:r>
          </a:p>
          <a:p>
            <a:r>
              <a:rPr lang="en-US" dirty="0"/>
              <a:t>For multiple input parameters</a:t>
            </a:r>
          </a:p>
          <a:p>
            <a:pPr lvl="1"/>
            <a:r>
              <a:rPr lang="en-US" dirty="0"/>
              <a:t>Equal values for the parameters</a:t>
            </a:r>
          </a:p>
          <a:p>
            <a:pPr lvl="1"/>
            <a:r>
              <a:rPr lang="en-US" dirty="0"/>
              <a:t>Different relative values (</a:t>
            </a:r>
            <a:r>
              <a:rPr lang="en-US" i="1" dirty="0"/>
              <a:t>x</a:t>
            </a:r>
            <a:r>
              <a:rPr lang="en-US" dirty="0"/>
              <a:t> larger than </a:t>
            </a:r>
            <a:r>
              <a:rPr lang="en-US" i="1" dirty="0"/>
              <a:t>y</a:t>
            </a:r>
            <a:r>
              <a:rPr lang="en-US" dirty="0"/>
              <a:t>, then </a:t>
            </a:r>
            <a:r>
              <a:rPr lang="en-US" i="1" dirty="0"/>
              <a:t>x</a:t>
            </a:r>
            <a:r>
              <a:rPr lang="en-US" dirty="0"/>
              <a:t> smaller than </a:t>
            </a:r>
            <a:r>
              <a:rPr lang="en-US" i="1" dirty="0"/>
              <a:t>y</a:t>
            </a:r>
            <a:r>
              <a:rPr lang="en-US" dirty="0"/>
              <a:t>)</a:t>
            </a:r>
          </a:p>
          <a:p>
            <a:r>
              <a:rPr lang="en-US" dirty="0"/>
              <a:t>For arrays and collections</a:t>
            </a:r>
          </a:p>
          <a:p>
            <a:pPr lvl="1"/>
            <a:r>
              <a:rPr lang="en-US" dirty="0"/>
              <a:t>Very small and very large arrays and collections</a:t>
            </a:r>
          </a:p>
          <a:p>
            <a:pPr lvl="1"/>
            <a:r>
              <a:rPr lang="en-US" dirty="0"/>
              <a:t>Arrays or collections of length 0 and 1</a:t>
            </a:r>
          </a:p>
          <a:p>
            <a:pPr lvl="1"/>
            <a:r>
              <a:rPr lang="en-US" dirty="0"/>
              <a:t>Arrays or collections that are unsorted, ascending, and descending</a:t>
            </a:r>
          </a:p>
          <a:p>
            <a:pPr lvl="1"/>
            <a:r>
              <a:rPr lang="en-US" dirty="0"/>
              <a:t>Arrays or collections with duplicated values and with no duplicated values</a:t>
            </a:r>
          </a:p>
          <a:p>
            <a:pPr lvl="1"/>
            <a:endParaRPr lang="en-US" dirty="0"/>
          </a:p>
        </p:txBody>
      </p:sp>
    </p:spTree>
    <p:extLst>
      <p:ext uri="{BB962C8B-B14F-4D97-AF65-F5344CB8AC3E}">
        <p14:creationId xmlns:p14="http://schemas.microsoft.com/office/powerpoint/2010/main" val="4042660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FF6DA-25E8-4CBB-9F59-F4DC69197EB1}"/>
              </a:ext>
            </a:extLst>
          </p:cNvPr>
          <p:cNvSpPr>
            <a:spLocks noGrp="1"/>
          </p:cNvSpPr>
          <p:nvPr>
            <p:ph type="title"/>
          </p:nvPr>
        </p:nvSpPr>
        <p:spPr/>
        <p:txBody>
          <a:bodyPr/>
          <a:lstStyle/>
          <a:p>
            <a:r>
              <a:rPr lang="en-US" dirty="0"/>
              <a:t>Regression testing</a:t>
            </a:r>
          </a:p>
        </p:txBody>
      </p:sp>
      <p:sp>
        <p:nvSpPr>
          <p:cNvPr id="3" name="Content Placeholder 2">
            <a:extLst>
              <a:ext uri="{FF2B5EF4-FFF2-40B4-BE49-F238E27FC236}">
                <a16:creationId xmlns:a16="http://schemas.microsoft.com/office/drawing/2014/main" id="{1FA7AB51-CA12-43A2-A3F5-81BE4A53E88A}"/>
              </a:ext>
            </a:extLst>
          </p:cNvPr>
          <p:cNvSpPr>
            <a:spLocks noGrp="1"/>
          </p:cNvSpPr>
          <p:nvPr>
            <p:ph idx="1"/>
          </p:nvPr>
        </p:nvSpPr>
        <p:spPr/>
        <p:txBody>
          <a:bodyPr>
            <a:normAutofit fontScale="77500" lnSpcReduction="20000"/>
          </a:bodyPr>
          <a:lstStyle/>
          <a:p>
            <a:r>
              <a:rPr lang="en-US" dirty="0"/>
              <a:t>Something's wrong with your program, so you change your code, what happens?</a:t>
            </a:r>
          </a:p>
          <a:p>
            <a:endParaRPr lang="en-US" dirty="0"/>
          </a:p>
          <a:p>
            <a:endParaRPr lang="en-US" dirty="0"/>
          </a:p>
          <a:p>
            <a:endParaRPr lang="en-US" dirty="0"/>
          </a:p>
          <a:p>
            <a:endParaRPr lang="en-US" dirty="0"/>
          </a:p>
          <a:p>
            <a:endParaRPr lang="en-US" dirty="0"/>
          </a:p>
          <a:p>
            <a:r>
              <a:rPr lang="en-US" dirty="0"/>
              <a:t>Data suggests that</a:t>
            </a:r>
          </a:p>
          <a:p>
            <a:pPr lvl="1"/>
            <a:r>
              <a:rPr lang="en-US" dirty="0"/>
              <a:t>30% of software changes result in one of the three bad outcomes</a:t>
            </a:r>
          </a:p>
          <a:p>
            <a:pPr lvl="1"/>
            <a:r>
              <a:rPr lang="en-US" dirty="0"/>
              <a:t>On average, bad outcomes occur about 10% of the time</a:t>
            </a:r>
          </a:p>
          <a:p>
            <a:pPr lvl="1"/>
            <a:r>
              <a:rPr lang="en-US" dirty="0"/>
              <a:t>Faults introduced during bug fixes are harder to find and remove than others</a:t>
            </a:r>
          </a:p>
          <a:p>
            <a:r>
              <a:rPr lang="en-US" dirty="0"/>
              <a:t>One safeguard is </a:t>
            </a:r>
            <a:r>
              <a:rPr lang="en-US" b="1" dirty="0"/>
              <a:t>regression testing</a:t>
            </a:r>
            <a:r>
              <a:rPr lang="en-US" dirty="0"/>
              <a:t>, running </a:t>
            </a:r>
            <a:r>
              <a:rPr lang="en-US" i="1" dirty="0"/>
              <a:t>all</a:t>
            </a:r>
            <a:r>
              <a:rPr lang="en-US" dirty="0"/>
              <a:t> tests after any software change</a:t>
            </a:r>
          </a:p>
          <a:p>
            <a:pPr lvl="1"/>
            <a:r>
              <a:rPr lang="en-US" dirty="0"/>
              <a:t>Any time you find a bug, add the test you used to find the bug into your test suite</a:t>
            </a:r>
          </a:p>
        </p:txBody>
      </p:sp>
      <p:graphicFrame>
        <p:nvGraphicFramePr>
          <p:cNvPr id="4" name="Table 3">
            <a:extLst>
              <a:ext uri="{FF2B5EF4-FFF2-40B4-BE49-F238E27FC236}">
                <a16:creationId xmlns:a16="http://schemas.microsoft.com/office/drawing/2014/main" id="{0BE2E63A-657C-4D86-8046-87DE7E337F1E}"/>
              </a:ext>
            </a:extLst>
          </p:cNvPr>
          <p:cNvGraphicFramePr>
            <a:graphicFrameLocks noGrp="1"/>
          </p:cNvGraphicFramePr>
          <p:nvPr>
            <p:extLst/>
          </p:nvPr>
        </p:nvGraphicFramePr>
        <p:xfrm>
          <a:off x="1676400" y="2392680"/>
          <a:ext cx="8839200" cy="1417320"/>
        </p:xfrm>
        <a:graphic>
          <a:graphicData uri="http://schemas.openxmlformats.org/drawingml/2006/table">
            <a:tbl>
              <a:tblPr firstRow="1" firstCol="1" bandRow="1">
                <a:tableStyleId>{5C22544A-7EE6-4342-B048-85BDC9FD1C3A}</a:tableStyleId>
              </a:tblPr>
              <a:tblGrid>
                <a:gridCol w="2946400">
                  <a:extLst>
                    <a:ext uri="{9D8B030D-6E8A-4147-A177-3AD203B41FA5}">
                      <a16:colId xmlns:a16="http://schemas.microsoft.com/office/drawing/2014/main" val="1473337762"/>
                    </a:ext>
                  </a:extLst>
                </a:gridCol>
                <a:gridCol w="2946400">
                  <a:extLst>
                    <a:ext uri="{9D8B030D-6E8A-4147-A177-3AD203B41FA5}">
                      <a16:colId xmlns:a16="http://schemas.microsoft.com/office/drawing/2014/main" val="1537917754"/>
                    </a:ext>
                  </a:extLst>
                </a:gridCol>
                <a:gridCol w="2946400">
                  <a:extLst>
                    <a:ext uri="{9D8B030D-6E8A-4147-A177-3AD203B41FA5}">
                      <a16:colId xmlns:a16="http://schemas.microsoft.com/office/drawing/2014/main" val="2399915537"/>
                    </a:ext>
                  </a:extLst>
                </a:gridCol>
              </a:tblGrid>
              <a:tr h="472440">
                <a:tc>
                  <a:txBody>
                    <a:bodyPr/>
                    <a:lstStyle/>
                    <a:p>
                      <a:endParaRPr lang="en-US" sz="20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000" dirty="0"/>
                        <a:t>No New Fault Introduced</a:t>
                      </a:r>
                    </a:p>
                  </a:txBody>
                  <a:tcPr>
                    <a:lnL w="12700" cmpd="sng">
                      <a:noFill/>
                    </a:lnL>
                  </a:tcPr>
                </a:tc>
                <a:tc>
                  <a:txBody>
                    <a:bodyPr/>
                    <a:lstStyle/>
                    <a:p>
                      <a:pPr algn="ctr"/>
                      <a:r>
                        <a:rPr lang="en-US" sz="2000" dirty="0"/>
                        <a:t>New Fault Introduced</a:t>
                      </a:r>
                    </a:p>
                  </a:txBody>
                  <a:tcPr/>
                </a:tc>
                <a:extLst>
                  <a:ext uri="{0D108BD9-81ED-4DB2-BD59-A6C34878D82A}">
                    <a16:rowId xmlns:a16="http://schemas.microsoft.com/office/drawing/2014/main" val="1603134483"/>
                  </a:ext>
                </a:extLst>
              </a:tr>
              <a:tr h="472440">
                <a:tc>
                  <a:txBody>
                    <a:bodyPr/>
                    <a:lstStyle/>
                    <a:p>
                      <a:pPr algn="r"/>
                      <a:r>
                        <a:rPr lang="en-US" sz="2000" dirty="0"/>
                        <a:t>Fault Corrected</a:t>
                      </a:r>
                    </a:p>
                  </a:txBody>
                  <a:tcPr>
                    <a:lnT w="38100" cmpd="sng">
                      <a:noFill/>
                    </a:lnT>
                  </a:tcPr>
                </a:tc>
                <a:tc>
                  <a:txBody>
                    <a:bodyPr/>
                    <a:lstStyle/>
                    <a:p>
                      <a:pPr algn="ctr"/>
                      <a:r>
                        <a:rPr lang="en-US" sz="2000" b="1" dirty="0">
                          <a:solidFill>
                            <a:srgbClr val="00B050"/>
                          </a:solidFill>
                        </a:rPr>
                        <a:t>Good</a:t>
                      </a:r>
                    </a:p>
                  </a:txBody>
                  <a:tcPr/>
                </a:tc>
                <a:tc>
                  <a:txBody>
                    <a:bodyPr/>
                    <a:lstStyle/>
                    <a:p>
                      <a:pPr algn="ctr"/>
                      <a:r>
                        <a:rPr lang="en-US" sz="2000" b="1" dirty="0">
                          <a:solidFill>
                            <a:srgbClr val="C00000"/>
                          </a:solidFill>
                        </a:rPr>
                        <a:t>Bad</a:t>
                      </a:r>
                    </a:p>
                  </a:txBody>
                  <a:tcPr/>
                </a:tc>
                <a:extLst>
                  <a:ext uri="{0D108BD9-81ED-4DB2-BD59-A6C34878D82A}">
                    <a16:rowId xmlns:a16="http://schemas.microsoft.com/office/drawing/2014/main" val="3563409414"/>
                  </a:ext>
                </a:extLst>
              </a:tr>
              <a:tr h="472440">
                <a:tc>
                  <a:txBody>
                    <a:bodyPr/>
                    <a:lstStyle/>
                    <a:p>
                      <a:pPr algn="r"/>
                      <a:r>
                        <a:rPr lang="en-US" sz="2000" dirty="0"/>
                        <a:t>Fault Not Corrected</a:t>
                      </a:r>
                    </a:p>
                  </a:txBody>
                  <a:tcPr/>
                </a:tc>
                <a:tc>
                  <a:txBody>
                    <a:bodyPr/>
                    <a:lstStyle/>
                    <a:p>
                      <a:pPr algn="ctr"/>
                      <a:r>
                        <a:rPr lang="en-US" sz="2000" b="1" dirty="0">
                          <a:solidFill>
                            <a:srgbClr val="C00000"/>
                          </a:solidFill>
                        </a:rPr>
                        <a:t>Bad</a:t>
                      </a:r>
                    </a:p>
                  </a:txBody>
                  <a:tcPr/>
                </a:tc>
                <a:tc>
                  <a:txBody>
                    <a:bodyPr/>
                    <a:lstStyle/>
                    <a:p>
                      <a:pPr algn="ctr"/>
                      <a:r>
                        <a:rPr lang="en-US" sz="2000" b="1" u="sng" dirty="0">
                          <a:solidFill>
                            <a:srgbClr val="FF0000"/>
                          </a:solidFill>
                        </a:rPr>
                        <a:t>Very Bad</a:t>
                      </a:r>
                    </a:p>
                  </a:txBody>
                  <a:tcPr/>
                </a:tc>
                <a:extLst>
                  <a:ext uri="{0D108BD9-81ED-4DB2-BD59-A6C34878D82A}">
                    <a16:rowId xmlns:a16="http://schemas.microsoft.com/office/drawing/2014/main" val="3250106036"/>
                  </a:ext>
                </a:extLst>
              </a:tr>
            </a:tbl>
          </a:graphicData>
        </a:graphic>
      </p:graphicFrame>
    </p:spTree>
    <p:extLst>
      <p:ext uri="{BB962C8B-B14F-4D97-AF65-F5344CB8AC3E}">
        <p14:creationId xmlns:p14="http://schemas.microsoft.com/office/powerpoint/2010/main" val="398730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JUnit</a:t>
            </a:r>
            <a:endParaRPr lang="en-US" dirty="0"/>
          </a:p>
        </p:txBody>
      </p:sp>
      <p:sp>
        <p:nvSpPr>
          <p:cNvPr id="5" name="Content Placeholder 4"/>
          <p:cNvSpPr>
            <a:spLocks noGrp="1"/>
          </p:cNvSpPr>
          <p:nvPr>
            <p:ph idx="1"/>
          </p:nvPr>
        </p:nvSpPr>
        <p:spPr/>
        <p:txBody>
          <a:bodyPr>
            <a:normAutofit lnSpcReduction="10000"/>
          </a:bodyPr>
          <a:lstStyle/>
          <a:p>
            <a:r>
              <a:rPr lang="en-US" dirty="0"/>
              <a:t>JUnit is a popular framework for automating the unit testing of Java code</a:t>
            </a:r>
          </a:p>
          <a:p>
            <a:r>
              <a:rPr lang="en-US" dirty="0"/>
              <a:t>JUnit is built into IntelliJ and many other IDEs</a:t>
            </a:r>
          </a:p>
          <a:p>
            <a:r>
              <a:rPr lang="en-US" dirty="0"/>
              <a:t>It is possible to run JUnit from the command line after downloading appropriate libraries</a:t>
            </a:r>
          </a:p>
          <a:p>
            <a:r>
              <a:rPr lang="en-US" dirty="0"/>
              <a:t>JUnit is one of many </a:t>
            </a:r>
            <a:r>
              <a:rPr lang="en-US" dirty="0" err="1"/>
              <a:t>xUnit</a:t>
            </a:r>
            <a:r>
              <a:rPr lang="en-US" dirty="0"/>
              <a:t> frameworks designed to automate unit testing for many languages</a:t>
            </a:r>
          </a:p>
          <a:p>
            <a:r>
              <a:rPr lang="en-US" dirty="0"/>
              <a:t>You are required to make JUnit tests for Project 3</a:t>
            </a:r>
          </a:p>
          <a:p>
            <a:r>
              <a:rPr lang="en-US" dirty="0"/>
              <a:t>JUnit 5  is the latest version of JUnit, and there are small differences from previous versions</a:t>
            </a:r>
          </a:p>
          <a:p>
            <a:endParaRPr lang="en-US" dirty="0"/>
          </a:p>
        </p:txBody>
      </p:sp>
    </p:spTree>
    <p:extLst>
      <p:ext uri="{BB962C8B-B14F-4D97-AF65-F5344CB8AC3E}">
        <p14:creationId xmlns:p14="http://schemas.microsoft.com/office/powerpoint/2010/main" val="1441070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DA0DB-85F1-402A-81DF-E610BC795B76}"/>
              </a:ext>
            </a:extLst>
          </p:cNvPr>
          <p:cNvSpPr>
            <a:spLocks noGrp="1"/>
          </p:cNvSpPr>
          <p:nvPr>
            <p:ph type="title"/>
          </p:nvPr>
        </p:nvSpPr>
        <p:spPr/>
        <p:txBody>
          <a:bodyPr/>
          <a:lstStyle/>
          <a:p>
            <a:r>
              <a:rPr lang="en-US" dirty="0"/>
              <a:t>Software Engineering Design</a:t>
            </a:r>
          </a:p>
        </p:txBody>
      </p:sp>
      <p:sp>
        <p:nvSpPr>
          <p:cNvPr id="3" name="Text Placeholder 2">
            <a:extLst>
              <a:ext uri="{FF2B5EF4-FFF2-40B4-BE49-F238E27FC236}">
                <a16:creationId xmlns:a16="http://schemas.microsoft.com/office/drawing/2014/main" id="{555CB76A-20BB-446D-95FD-66B5ECC1894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06570583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JUnit </a:t>
            </a:r>
            <a:r>
              <a:rPr lang="en-US" dirty="0"/>
              <a:t>classes</a:t>
            </a:r>
          </a:p>
        </p:txBody>
      </p:sp>
      <p:sp>
        <p:nvSpPr>
          <p:cNvPr id="3" name="Content Placeholder 2"/>
          <p:cNvSpPr>
            <a:spLocks noGrp="1"/>
          </p:cNvSpPr>
          <p:nvPr>
            <p:ph idx="1"/>
          </p:nvPr>
        </p:nvSpPr>
        <p:spPr>
          <a:xfrm>
            <a:off x="609600" y="1775193"/>
            <a:ext cx="10972800" cy="891807"/>
          </a:xfrm>
        </p:spPr>
        <p:txBody>
          <a:bodyPr>
            <a:normAutofit fontScale="62500" lnSpcReduction="20000"/>
          </a:bodyPr>
          <a:lstStyle/>
          <a:p>
            <a:r>
              <a:rPr lang="en-US" dirty="0"/>
              <a:t>For each set of tests, create a class</a:t>
            </a:r>
          </a:p>
          <a:p>
            <a:r>
              <a:rPr lang="en-US" dirty="0"/>
              <a:t>Code that must be done ahead of every test has the </a:t>
            </a:r>
            <a:r>
              <a:rPr lang="en-US" b="1" dirty="0">
                <a:latin typeface="Courier New" panose="02070309020205020404" pitchFamily="49" charset="0"/>
                <a:cs typeface="Courier New" panose="02070309020205020404" pitchFamily="49" charset="0"/>
              </a:rPr>
              <a:t>@</a:t>
            </a:r>
            <a:r>
              <a:rPr lang="en-US" b="1" dirty="0" err="1">
                <a:latin typeface="Courier New" panose="02070309020205020404" pitchFamily="49" charset="0"/>
                <a:cs typeface="Courier New" panose="02070309020205020404" pitchFamily="49" charset="0"/>
              </a:rPr>
              <a:t>BeforeEach</a:t>
            </a:r>
            <a:r>
              <a:rPr lang="en-US" dirty="0"/>
              <a:t> annotation</a:t>
            </a:r>
          </a:p>
          <a:p>
            <a:r>
              <a:rPr lang="en-US" dirty="0"/>
              <a:t>Each method that does a test  has the </a:t>
            </a:r>
            <a:r>
              <a:rPr lang="en-US" b="1" dirty="0">
                <a:latin typeface="Courier New" panose="02070309020205020404" pitchFamily="49" charset="0"/>
                <a:cs typeface="Courier New" panose="02070309020205020404" pitchFamily="49" charset="0"/>
              </a:rPr>
              <a:t>@Test</a:t>
            </a:r>
            <a:r>
              <a:rPr lang="en-US" dirty="0"/>
              <a:t> annotation</a:t>
            </a:r>
          </a:p>
        </p:txBody>
      </p:sp>
      <p:sp>
        <p:nvSpPr>
          <p:cNvPr id="4" name="TextBox 3"/>
          <p:cNvSpPr txBox="1"/>
          <p:nvPr/>
        </p:nvSpPr>
        <p:spPr>
          <a:xfrm>
            <a:off x="609600" y="2667000"/>
            <a:ext cx="10972800" cy="3886200"/>
          </a:xfrm>
          <a:prstGeom prst="rect">
            <a:avLst/>
          </a:prstGeom>
        </p:spPr>
        <p:style>
          <a:lnRef idx="1">
            <a:schemeClr val="dk1"/>
          </a:lnRef>
          <a:fillRef idx="2">
            <a:schemeClr val="dk1"/>
          </a:fillRef>
          <a:effectRef idx="1">
            <a:schemeClr val="dk1"/>
          </a:effectRef>
          <a:fontRef idx="minor">
            <a:schemeClr val="dk1"/>
          </a:fontRef>
        </p:style>
        <p:txBody>
          <a:bodyPr wrap="square" rtlCol="0">
            <a:noAutofit/>
          </a:bodyPr>
          <a:lstStyle/>
          <a:p>
            <a:r>
              <a:rPr lang="en-US" sz="1600" b="1" dirty="0">
                <a:solidFill>
                  <a:srgbClr val="0070C0"/>
                </a:solidFill>
                <a:latin typeface="Courier New" panose="02070309020205020404" pitchFamily="49" charset="0"/>
                <a:cs typeface="Courier New" panose="02070309020205020404" pitchFamily="49" charset="0"/>
              </a:rPr>
              <a:t>import</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org.junit.jupiter.api</a:t>
            </a:r>
            <a:r>
              <a:rPr lang="en-US" sz="1600" b="1" dirty="0">
                <a:latin typeface="Courier New" panose="02070309020205020404" pitchFamily="49" charset="0"/>
                <a:cs typeface="Courier New" panose="02070309020205020404" pitchFamily="49" charset="0"/>
              </a:rPr>
              <a:t>.*;</a:t>
            </a:r>
          </a:p>
          <a:p>
            <a:r>
              <a:rPr lang="en-US" sz="1600" b="1" dirty="0">
                <a:solidFill>
                  <a:srgbClr val="0070C0"/>
                </a:solidFill>
                <a:latin typeface="Courier New" panose="02070309020205020404" pitchFamily="49" charset="0"/>
                <a:cs typeface="Courier New" panose="02070309020205020404" pitchFamily="49" charset="0"/>
              </a:rPr>
              <a:t>public class</a:t>
            </a:r>
            <a:r>
              <a:rPr lang="en-US" sz="1600" b="1" dirty="0">
                <a:latin typeface="Courier New" panose="02070309020205020404" pitchFamily="49" charset="0"/>
                <a:cs typeface="Courier New" panose="02070309020205020404" pitchFamily="49" charset="0"/>
              </a:rPr>
              <a:t> Testing {</a:t>
            </a:r>
          </a:p>
          <a:p>
            <a:endParaRPr lang="en-US" sz="1600" b="1" dirty="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	</a:t>
            </a:r>
            <a:r>
              <a:rPr lang="en-US" sz="1600" b="1" dirty="0">
                <a:solidFill>
                  <a:srgbClr val="0070C0"/>
                </a:solidFill>
                <a:latin typeface="Courier New" panose="02070309020205020404" pitchFamily="49" charset="0"/>
                <a:cs typeface="Courier New" panose="02070309020205020404" pitchFamily="49" charset="0"/>
              </a:rPr>
              <a:t>private</a:t>
            </a:r>
            <a:r>
              <a:rPr lang="en-US" sz="1600" b="1" dirty="0">
                <a:latin typeface="Courier New" panose="02070309020205020404" pitchFamily="49" charset="0"/>
                <a:cs typeface="Courier New" panose="02070309020205020404" pitchFamily="49" charset="0"/>
              </a:rPr>
              <a:t> String creature;</a:t>
            </a:r>
          </a:p>
          <a:p>
            <a:endParaRPr lang="en-US" sz="1600" b="1" dirty="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	</a:t>
            </a:r>
            <a:r>
              <a:rPr lang="en-US" sz="1600" b="1" dirty="0">
                <a:solidFill>
                  <a:srgbClr val="7030A0"/>
                </a:solidFill>
                <a:latin typeface="Courier New" panose="02070309020205020404" pitchFamily="49" charset="0"/>
                <a:cs typeface="Courier New" panose="02070309020205020404" pitchFamily="49" charset="0"/>
              </a:rPr>
              <a:t>@</a:t>
            </a:r>
            <a:r>
              <a:rPr lang="en-US" sz="1600" b="1" dirty="0" err="1">
                <a:solidFill>
                  <a:srgbClr val="7030A0"/>
                </a:solidFill>
                <a:latin typeface="Courier New" panose="02070309020205020404" pitchFamily="49" charset="0"/>
                <a:cs typeface="Courier New" panose="02070309020205020404" pitchFamily="49" charset="0"/>
              </a:rPr>
              <a:t>BeforeEach</a:t>
            </a:r>
            <a:endParaRPr lang="en-US" sz="1600" b="1" dirty="0">
              <a:solidFill>
                <a:srgbClr val="7030A0"/>
              </a:solidFill>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	</a:t>
            </a:r>
            <a:r>
              <a:rPr lang="en-US" sz="1600" b="1" dirty="0">
                <a:solidFill>
                  <a:srgbClr val="0070C0"/>
                </a:solidFill>
                <a:latin typeface="Courier New" panose="02070309020205020404" pitchFamily="49" charset="0"/>
                <a:cs typeface="Courier New" panose="02070309020205020404" pitchFamily="49" charset="0"/>
              </a:rPr>
              <a:t>public void</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setUp</a:t>
            </a:r>
            <a:r>
              <a:rPr lang="en-US" sz="1600" b="1" dirty="0">
                <a:latin typeface="Courier New" panose="02070309020205020404" pitchFamily="49" charset="0"/>
                <a:cs typeface="Courier New" panose="02070309020205020404" pitchFamily="49" charset="0"/>
              </a:rPr>
              <a:t>() {</a:t>
            </a:r>
          </a:p>
          <a:p>
            <a:r>
              <a:rPr lang="en-US" sz="1600" b="1" dirty="0">
                <a:latin typeface="Courier New" panose="02070309020205020404" pitchFamily="49" charset="0"/>
                <a:cs typeface="Courier New" panose="02070309020205020404" pitchFamily="49" charset="0"/>
              </a:rPr>
              <a:t>		creature = </a:t>
            </a:r>
            <a:r>
              <a:rPr lang="en-US" sz="1600" b="1" dirty="0">
                <a:solidFill>
                  <a:srgbClr val="C00000"/>
                </a:solidFill>
                <a:latin typeface="Courier New" panose="02070309020205020404" pitchFamily="49" charset="0"/>
                <a:cs typeface="Courier New" panose="02070309020205020404" pitchFamily="49" charset="0"/>
              </a:rPr>
              <a:t>"Wombat"</a:t>
            </a:r>
            <a:r>
              <a:rPr lang="en-US" sz="1600" b="1" dirty="0">
                <a:latin typeface="Courier New" panose="02070309020205020404" pitchFamily="49" charset="0"/>
                <a:cs typeface="Courier New" panose="02070309020205020404" pitchFamily="49" charset="0"/>
              </a:rPr>
              <a:t>;</a:t>
            </a:r>
          </a:p>
          <a:p>
            <a:r>
              <a:rPr lang="en-US" sz="1600" b="1" dirty="0">
                <a:latin typeface="Courier New" panose="02070309020205020404" pitchFamily="49" charset="0"/>
                <a:cs typeface="Courier New" panose="02070309020205020404" pitchFamily="49" charset="0"/>
              </a:rPr>
              <a:t>	}</a:t>
            </a:r>
          </a:p>
          <a:p>
            <a:r>
              <a:rPr lang="en-US" sz="1600" b="1" dirty="0">
                <a:latin typeface="Courier New" panose="02070309020205020404" pitchFamily="49" charset="0"/>
                <a:cs typeface="Courier New" panose="02070309020205020404" pitchFamily="49" charset="0"/>
              </a:rPr>
              <a:t> </a:t>
            </a:r>
          </a:p>
          <a:p>
            <a:r>
              <a:rPr lang="en-US" sz="1600" b="1" dirty="0">
                <a:latin typeface="Courier New" panose="02070309020205020404" pitchFamily="49" charset="0"/>
                <a:cs typeface="Courier New" panose="02070309020205020404" pitchFamily="49" charset="0"/>
              </a:rPr>
              <a:t>    	</a:t>
            </a:r>
            <a:r>
              <a:rPr lang="en-US" sz="1600" b="1" dirty="0">
                <a:solidFill>
                  <a:srgbClr val="7030A0"/>
                </a:solidFill>
                <a:latin typeface="Courier New" panose="02070309020205020404" pitchFamily="49" charset="0"/>
                <a:cs typeface="Courier New" panose="02070309020205020404" pitchFamily="49" charset="0"/>
              </a:rPr>
              <a:t>@Test</a:t>
            </a:r>
          </a:p>
          <a:p>
            <a:r>
              <a:rPr lang="en-US" sz="1600" b="1" dirty="0">
                <a:latin typeface="Courier New" panose="02070309020205020404" pitchFamily="49" charset="0"/>
                <a:cs typeface="Courier New" panose="02070309020205020404" pitchFamily="49" charset="0"/>
              </a:rPr>
              <a:t>    	</a:t>
            </a:r>
            <a:r>
              <a:rPr lang="en-US" sz="1600" b="1" dirty="0">
                <a:solidFill>
                  <a:srgbClr val="0070C0"/>
                </a:solidFill>
                <a:latin typeface="Courier New" panose="02070309020205020404" pitchFamily="49" charset="0"/>
                <a:cs typeface="Courier New" panose="02070309020205020404" pitchFamily="49" charset="0"/>
              </a:rPr>
              <a:t>public void</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testWombat</a:t>
            </a:r>
            <a:r>
              <a:rPr lang="en-US" sz="1600" b="1" dirty="0">
                <a:latin typeface="Courier New" panose="02070309020205020404" pitchFamily="49" charset="0"/>
                <a:cs typeface="Courier New" panose="02070309020205020404" pitchFamily="49" charset="0"/>
              </a:rPr>
              <a:t>() {</a:t>
            </a:r>
          </a:p>
          <a:p>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Assertions.assertEquals</a:t>
            </a:r>
            <a:r>
              <a:rPr lang="en-US" sz="1600" b="1" dirty="0">
                <a:latin typeface="Courier New" panose="02070309020205020404" pitchFamily="49" charset="0"/>
                <a:cs typeface="Courier New" panose="02070309020205020404" pitchFamily="49" charset="0"/>
              </a:rPr>
              <a:t>(</a:t>
            </a:r>
            <a:r>
              <a:rPr lang="en-US" sz="1600" b="1" dirty="0">
                <a:solidFill>
                  <a:srgbClr val="C00000"/>
                </a:solidFill>
                <a:latin typeface="Courier New" panose="02070309020205020404" pitchFamily="49" charset="0"/>
                <a:cs typeface="Courier New" panose="02070309020205020404" pitchFamily="49" charset="0"/>
              </a:rPr>
              <a:t>"Wombat"</a:t>
            </a:r>
            <a:r>
              <a:rPr lang="en-US" sz="1600" b="1" dirty="0">
                <a:latin typeface="Courier New" panose="02070309020205020404" pitchFamily="49" charset="0"/>
                <a:cs typeface="Courier New" panose="02070309020205020404" pitchFamily="49" charset="0"/>
              </a:rPr>
              <a:t>, creature, </a:t>
            </a:r>
            <a:r>
              <a:rPr lang="en-US" sz="1600" b="1" dirty="0">
                <a:solidFill>
                  <a:srgbClr val="C00000"/>
                </a:solidFill>
                <a:latin typeface="Courier New" panose="02070309020205020404" pitchFamily="49" charset="0"/>
                <a:cs typeface="Courier New" panose="02070309020205020404" pitchFamily="49" charset="0"/>
              </a:rPr>
              <a:t>"Wombat failure"</a:t>
            </a:r>
            <a:r>
              <a:rPr lang="en-US" sz="1600" b="1" dirty="0">
                <a:latin typeface="Courier New" panose="02070309020205020404" pitchFamily="49" charset="0"/>
                <a:cs typeface="Courier New" panose="02070309020205020404" pitchFamily="49" charset="0"/>
              </a:rPr>
              <a:t>);</a:t>
            </a:r>
          </a:p>
          <a:p>
            <a:r>
              <a:rPr lang="en-US" sz="1600" b="1" dirty="0">
                <a:latin typeface="Courier New" panose="02070309020205020404" pitchFamily="49" charset="0"/>
                <a:cs typeface="Courier New" panose="02070309020205020404" pitchFamily="49" charset="0"/>
              </a:rPr>
              <a:t>    	}</a:t>
            </a:r>
          </a:p>
          <a:p>
            <a:r>
              <a:rPr lang="en-US" sz="1600" b="1"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2714052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3A066-7E58-4AA0-8558-365905CEA9E5}"/>
              </a:ext>
            </a:extLst>
          </p:cNvPr>
          <p:cNvSpPr>
            <a:spLocks noGrp="1"/>
          </p:cNvSpPr>
          <p:nvPr>
            <p:ph type="title"/>
          </p:nvPr>
        </p:nvSpPr>
        <p:spPr/>
        <p:txBody>
          <a:bodyPr/>
          <a:lstStyle/>
          <a:p>
            <a:r>
              <a:rPr lang="en-US" dirty="0"/>
              <a:t>Assertions </a:t>
            </a:r>
            <a:r>
              <a:rPr lang="en-US"/>
              <a:t>in JUnit </a:t>
            </a:r>
            <a:r>
              <a:rPr lang="en-US" dirty="0"/>
              <a:t>tests</a:t>
            </a:r>
          </a:p>
        </p:txBody>
      </p:sp>
      <p:sp>
        <p:nvSpPr>
          <p:cNvPr id="3" name="Content Placeholder 2">
            <a:extLst>
              <a:ext uri="{FF2B5EF4-FFF2-40B4-BE49-F238E27FC236}">
                <a16:creationId xmlns:a16="http://schemas.microsoft.com/office/drawing/2014/main" id="{38965AE4-E713-4F26-B5FA-8C3545D071EF}"/>
              </a:ext>
            </a:extLst>
          </p:cNvPr>
          <p:cNvSpPr>
            <a:spLocks noGrp="1"/>
          </p:cNvSpPr>
          <p:nvPr>
            <p:ph idx="1"/>
          </p:nvPr>
        </p:nvSpPr>
        <p:spPr/>
        <p:txBody>
          <a:bodyPr>
            <a:normAutofit fontScale="92500" lnSpcReduction="10000"/>
          </a:bodyPr>
          <a:lstStyle/>
          <a:p>
            <a:r>
              <a:rPr lang="en-US" sz="2400" dirty="0"/>
              <a:t>When you run a test, you expect to get a certain output</a:t>
            </a:r>
          </a:p>
          <a:p>
            <a:r>
              <a:rPr lang="en-US" sz="2400" dirty="0"/>
              <a:t>You should assert that this output is what it should be</a:t>
            </a:r>
          </a:p>
          <a:p>
            <a:r>
              <a:rPr lang="en-US" sz="2400" dirty="0"/>
              <a:t>JUnit 5 has a class called </a:t>
            </a:r>
            <a:r>
              <a:rPr lang="en-US" sz="2400" b="1" dirty="0">
                <a:latin typeface="Courier New" panose="02070309020205020404" pitchFamily="49" charset="0"/>
                <a:cs typeface="Courier New" panose="02070309020205020404" pitchFamily="49" charset="0"/>
              </a:rPr>
              <a:t>Assertions</a:t>
            </a:r>
            <a:r>
              <a:rPr lang="en-US" sz="2400" dirty="0"/>
              <a:t> that has a number of static methods used to assert that different things are what they should be</a:t>
            </a:r>
          </a:p>
          <a:p>
            <a:pPr lvl="1"/>
            <a:r>
              <a:rPr lang="en-US" sz="2000" dirty="0"/>
              <a:t>Running JUnit takes care of turning assertions on</a:t>
            </a:r>
          </a:p>
          <a:p>
            <a:r>
              <a:rPr lang="en-US" sz="2400" dirty="0"/>
              <a:t>The most common is </a:t>
            </a:r>
            <a:r>
              <a:rPr lang="en-US" sz="2400" b="1" dirty="0" err="1">
                <a:latin typeface="Courier New" panose="02070309020205020404" pitchFamily="49" charset="0"/>
                <a:cs typeface="Courier New" panose="02070309020205020404" pitchFamily="49" charset="0"/>
              </a:rPr>
              <a:t>assertEquals</a:t>
            </a:r>
            <a:r>
              <a:rPr lang="en-US" sz="2400" b="1" dirty="0">
                <a:latin typeface="Courier New" panose="02070309020205020404" pitchFamily="49" charset="0"/>
                <a:cs typeface="Courier New" panose="02070309020205020404" pitchFamily="49" charset="0"/>
              </a:rPr>
              <a:t>()</a:t>
            </a:r>
            <a:r>
              <a:rPr lang="en-US" sz="2400" dirty="0"/>
              <a:t>, which takes the expected value, the actual value, and a message to report if they aren't equal:</a:t>
            </a:r>
          </a:p>
          <a:p>
            <a:pPr lvl="1"/>
            <a:r>
              <a:rPr lang="en-US" sz="2000" b="1" dirty="0" err="1">
                <a:latin typeface="Courier New" panose="02070309020205020404" pitchFamily="49" charset="0"/>
                <a:cs typeface="Courier New" panose="02070309020205020404" pitchFamily="49" charset="0"/>
              </a:rPr>
              <a:t>assertEquals</a:t>
            </a:r>
            <a:r>
              <a:rPr lang="en-US" sz="2000" b="1" dirty="0">
                <a:latin typeface="Courier New" panose="02070309020205020404" pitchFamily="49" charset="0"/>
                <a:cs typeface="Courier New" panose="02070309020205020404" pitchFamily="49" charset="0"/>
              </a:rPr>
              <a:t>(int expected, int actual, String message)</a:t>
            </a:r>
          </a:p>
          <a:p>
            <a:pPr lvl="1"/>
            <a:r>
              <a:rPr lang="en-US" sz="2000" b="1" dirty="0" err="1">
                <a:latin typeface="Courier New" panose="02070309020205020404" pitchFamily="49" charset="0"/>
                <a:cs typeface="Courier New" panose="02070309020205020404" pitchFamily="49" charset="0"/>
              </a:rPr>
              <a:t>assertEquals</a:t>
            </a:r>
            <a:r>
              <a:rPr lang="en-US" sz="2000" b="1" dirty="0">
                <a:latin typeface="Courier New" panose="02070309020205020404" pitchFamily="49" charset="0"/>
                <a:cs typeface="Courier New" panose="02070309020205020404" pitchFamily="49" charset="0"/>
              </a:rPr>
              <a:t>(char expected, char actual, String message)</a:t>
            </a:r>
          </a:p>
          <a:p>
            <a:pPr lvl="1"/>
            <a:r>
              <a:rPr lang="en-US" sz="2000" b="1" dirty="0" err="1">
                <a:latin typeface="Courier New" panose="02070309020205020404" pitchFamily="49" charset="0"/>
                <a:cs typeface="Courier New" panose="02070309020205020404" pitchFamily="49" charset="0"/>
              </a:rPr>
              <a:t>assertEquals</a:t>
            </a:r>
            <a:r>
              <a:rPr lang="en-US" sz="2000" b="1" dirty="0">
                <a:latin typeface="Courier New" panose="02070309020205020404" pitchFamily="49" charset="0"/>
                <a:cs typeface="Courier New" panose="02070309020205020404" pitchFamily="49" charset="0"/>
              </a:rPr>
              <a:t>(double expected, double actual, double delta, String message)</a:t>
            </a:r>
          </a:p>
          <a:p>
            <a:pPr lvl="1"/>
            <a:r>
              <a:rPr lang="en-US" sz="2000" b="1" dirty="0" err="1">
                <a:latin typeface="Courier New" panose="02070309020205020404" pitchFamily="49" charset="0"/>
                <a:cs typeface="Courier New" panose="02070309020205020404" pitchFamily="49" charset="0"/>
              </a:rPr>
              <a:t>assertEquals</a:t>
            </a:r>
            <a:r>
              <a:rPr lang="en-US" sz="2000" b="1" dirty="0">
                <a:latin typeface="Courier New" panose="02070309020205020404" pitchFamily="49" charset="0"/>
                <a:cs typeface="Courier New" panose="02070309020205020404" pitchFamily="49" charset="0"/>
              </a:rPr>
              <a:t>(Object expected, Object actual, String message)</a:t>
            </a:r>
          </a:p>
          <a:p>
            <a:r>
              <a:rPr lang="en-US" sz="2400" dirty="0">
                <a:cs typeface="Courier New" panose="02070309020205020404" pitchFamily="49" charset="0"/>
              </a:rPr>
              <a:t>Another useful method in </a:t>
            </a:r>
            <a:r>
              <a:rPr lang="en-US" sz="2400" b="1" dirty="0">
                <a:latin typeface="Courier New" panose="02070309020205020404" pitchFamily="49" charset="0"/>
                <a:cs typeface="Courier New" panose="02070309020205020404" pitchFamily="49" charset="0"/>
              </a:rPr>
              <a:t>Assertions</a:t>
            </a:r>
            <a:r>
              <a:rPr lang="en-US" sz="2400" dirty="0">
                <a:cs typeface="Courier New" panose="02070309020205020404" pitchFamily="49" charset="0"/>
              </a:rPr>
              <a:t>:</a:t>
            </a:r>
          </a:p>
          <a:p>
            <a:pPr lvl="1"/>
            <a:r>
              <a:rPr lang="en-US" sz="2000" b="1" dirty="0" err="1">
                <a:latin typeface="Courier New" panose="02070309020205020404" pitchFamily="49" charset="0"/>
                <a:cs typeface="Courier New" panose="02070309020205020404" pitchFamily="49" charset="0"/>
              </a:rPr>
              <a:t>assertTrue</a:t>
            </a:r>
            <a:r>
              <a:rPr lang="en-US" sz="2000" b="1" dirty="0">
                <a:latin typeface="Courier New" panose="02070309020205020404" pitchFamily="49" charset="0"/>
                <a:cs typeface="Courier New" panose="02070309020205020404" pitchFamily="49" charset="0"/>
              </a:rPr>
              <a:t>(</a:t>
            </a:r>
            <a:r>
              <a:rPr lang="en-US" sz="2000" b="1" dirty="0" err="1">
                <a:latin typeface="Courier New" panose="02070309020205020404" pitchFamily="49" charset="0"/>
                <a:cs typeface="Courier New" panose="02070309020205020404" pitchFamily="49" charset="0"/>
              </a:rPr>
              <a:t>boolean</a:t>
            </a:r>
            <a:r>
              <a:rPr lang="en-US" sz="2000" b="1" dirty="0">
                <a:latin typeface="Courier New" panose="02070309020205020404" pitchFamily="49" charset="0"/>
                <a:cs typeface="Courier New" panose="02070309020205020404" pitchFamily="49" charset="0"/>
              </a:rPr>
              <a:t> condition, String message)</a:t>
            </a:r>
          </a:p>
          <a:p>
            <a:pPr lvl="1"/>
            <a:endParaRPr lang="en-US" sz="2000" dirty="0"/>
          </a:p>
          <a:p>
            <a:pPr lvl="1"/>
            <a:endParaRPr lang="en-US" sz="2000" dirty="0"/>
          </a:p>
        </p:txBody>
      </p:sp>
    </p:spTree>
    <p:extLst>
      <p:ext uri="{BB962C8B-B14F-4D97-AF65-F5344CB8AC3E}">
        <p14:creationId xmlns:p14="http://schemas.microsoft.com/office/powerpoint/2010/main" val="3915091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B9FA4-AB63-493F-9259-D62E9AD1FAF6}"/>
              </a:ext>
            </a:extLst>
          </p:cNvPr>
          <p:cNvSpPr>
            <a:spLocks noGrp="1"/>
          </p:cNvSpPr>
          <p:nvPr>
            <p:ph type="title"/>
          </p:nvPr>
        </p:nvSpPr>
        <p:spPr/>
        <p:txBody>
          <a:bodyPr/>
          <a:lstStyle/>
          <a:p>
            <a:r>
              <a:rPr lang="en-US" dirty="0"/>
              <a:t>Assertion example</a:t>
            </a:r>
          </a:p>
        </p:txBody>
      </p:sp>
      <p:sp>
        <p:nvSpPr>
          <p:cNvPr id="3" name="Content Placeholder 2">
            <a:extLst>
              <a:ext uri="{FF2B5EF4-FFF2-40B4-BE49-F238E27FC236}">
                <a16:creationId xmlns:a16="http://schemas.microsoft.com/office/drawing/2014/main" id="{711D338C-8E14-46CB-9934-EB095862AB9D}"/>
              </a:ext>
            </a:extLst>
          </p:cNvPr>
          <p:cNvSpPr>
            <a:spLocks noGrp="1"/>
          </p:cNvSpPr>
          <p:nvPr>
            <p:ph idx="1"/>
          </p:nvPr>
        </p:nvSpPr>
        <p:spPr/>
        <p:txBody>
          <a:bodyPr/>
          <a:lstStyle/>
          <a:p>
            <a:r>
              <a:rPr lang="en-US" dirty="0"/>
              <a:t>We know that the </a:t>
            </a:r>
            <a:r>
              <a:rPr lang="en-US" b="1" dirty="0">
                <a:latin typeface="Courier New" panose="02070309020205020404" pitchFamily="49" charset="0"/>
                <a:cs typeface="Courier New" panose="02070309020205020404" pitchFamily="49" charset="0"/>
              </a:rPr>
              <a:t>substring()</a:t>
            </a:r>
            <a:r>
              <a:rPr lang="en-US" dirty="0"/>
              <a:t> method on </a:t>
            </a:r>
            <a:r>
              <a:rPr lang="en-US" b="1" dirty="0">
                <a:latin typeface="Courier New" panose="02070309020205020404" pitchFamily="49" charset="0"/>
                <a:cs typeface="Courier New" panose="02070309020205020404" pitchFamily="49" charset="0"/>
              </a:rPr>
              <a:t>String</a:t>
            </a:r>
            <a:r>
              <a:rPr lang="en-US" dirty="0"/>
              <a:t> objects works, but what if we wanted to test it?</a:t>
            </a:r>
          </a:p>
        </p:txBody>
      </p:sp>
      <p:sp>
        <p:nvSpPr>
          <p:cNvPr id="4" name="TextBox 3">
            <a:extLst>
              <a:ext uri="{FF2B5EF4-FFF2-40B4-BE49-F238E27FC236}">
                <a16:creationId xmlns:a16="http://schemas.microsoft.com/office/drawing/2014/main" id="{34F262A1-21E9-472E-B35A-832B072C43F6}"/>
              </a:ext>
            </a:extLst>
          </p:cNvPr>
          <p:cNvSpPr txBox="1"/>
          <p:nvPr/>
        </p:nvSpPr>
        <p:spPr>
          <a:xfrm>
            <a:off x="609600" y="3048000"/>
            <a:ext cx="10972800" cy="3276600"/>
          </a:xfrm>
          <a:prstGeom prst="rect">
            <a:avLst/>
          </a:prstGeom>
        </p:spPr>
        <p:style>
          <a:lnRef idx="1">
            <a:schemeClr val="dk1"/>
          </a:lnRef>
          <a:fillRef idx="2">
            <a:schemeClr val="dk1"/>
          </a:fillRef>
          <a:effectRef idx="1">
            <a:schemeClr val="dk1"/>
          </a:effectRef>
          <a:fontRef idx="minor">
            <a:schemeClr val="dk1"/>
          </a:fontRef>
        </p:style>
        <p:txBody>
          <a:bodyPr wrap="square" rtlCol="0">
            <a:noAutofit/>
          </a:bodyPr>
          <a:lstStyle/>
          <a:p>
            <a:r>
              <a:rPr lang="en-US" b="1" dirty="0">
                <a:solidFill>
                  <a:srgbClr val="0070C0"/>
                </a:solidFill>
                <a:latin typeface="Courier New" panose="02070309020205020404" pitchFamily="49" charset="0"/>
                <a:cs typeface="Courier New" panose="02070309020205020404" pitchFamily="49" charset="0"/>
              </a:rPr>
              <a:t>import</a:t>
            </a:r>
            <a:r>
              <a:rPr lang="en-US" b="1" dirty="0">
                <a:latin typeface="Courier New" panose="02070309020205020404" pitchFamily="49" charset="0"/>
                <a:cs typeface="Courier New" panose="02070309020205020404" pitchFamily="49" charset="0"/>
              </a:rPr>
              <a:t> </a:t>
            </a:r>
            <a:r>
              <a:rPr lang="en-US" b="1" err="1">
                <a:latin typeface="Courier New" panose="02070309020205020404" pitchFamily="49" charset="0"/>
                <a:cs typeface="Courier New" panose="02070309020205020404" pitchFamily="49" charset="0"/>
              </a:rPr>
              <a:t>org</a:t>
            </a:r>
            <a:r>
              <a:rPr lang="en-US" b="1">
                <a:latin typeface="Courier New" panose="02070309020205020404" pitchFamily="49" charset="0"/>
                <a:cs typeface="Courier New" panose="02070309020205020404" pitchFamily="49" charset="0"/>
              </a:rPr>
              <a:t>.junit.</a:t>
            </a:r>
            <a:r>
              <a:rPr lang="en-US" b="1" dirty="0" err="1">
                <a:latin typeface="Courier New" panose="02070309020205020404" pitchFamily="49" charset="0"/>
                <a:cs typeface="Courier New" panose="02070309020205020404" pitchFamily="49" charset="0"/>
              </a:rPr>
              <a:t>jupiter.api</a:t>
            </a:r>
            <a:r>
              <a:rPr lang="en-US" b="1" dirty="0">
                <a:latin typeface="Courier New" panose="02070309020205020404" pitchFamily="49" charset="0"/>
                <a:cs typeface="Courier New" panose="02070309020205020404" pitchFamily="49" charset="0"/>
              </a:rPr>
              <a:t>.*;</a:t>
            </a:r>
          </a:p>
          <a:p>
            <a:endParaRPr lang="en-US" b="1" dirty="0">
              <a:latin typeface="Courier New" panose="02070309020205020404" pitchFamily="49" charset="0"/>
              <a:cs typeface="Courier New" panose="02070309020205020404" pitchFamily="49" charset="0"/>
            </a:endParaRPr>
          </a:p>
          <a:p>
            <a:r>
              <a:rPr lang="en-US" b="1" dirty="0">
                <a:solidFill>
                  <a:srgbClr val="0070C0"/>
                </a:solidFill>
                <a:latin typeface="Courier New" panose="02070309020205020404" pitchFamily="49" charset="0"/>
                <a:cs typeface="Courier New" panose="02070309020205020404" pitchFamily="49" charset="0"/>
              </a:rPr>
              <a:t>public class</a:t>
            </a:r>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StringTest</a:t>
            </a:r>
            <a:r>
              <a:rPr lang="en-US" b="1" dirty="0">
                <a:latin typeface="Courier New" panose="02070309020205020404" pitchFamily="49" charset="0"/>
                <a:cs typeface="Courier New" panose="02070309020205020404" pitchFamily="49" charset="0"/>
              </a:rPr>
              <a:t> {</a:t>
            </a:r>
          </a:p>
          <a:p>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	</a:t>
            </a:r>
            <a:r>
              <a:rPr lang="en-US" b="1" dirty="0">
                <a:solidFill>
                  <a:srgbClr val="7030A0"/>
                </a:solidFill>
                <a:latin typeface="Courier New" panose="02070309020205020404" pitchFamily="49" charset="0"/>
                <a:cs typeface="Courier New" panose="02070309020205020404" pitchFamily="49" charset="0"/>
              </a:rPr>
              <a:t>@Test</a:t>
            </a:r>
          </a:p>
          <a:p>
            <a:r>
              <a:rPr lang="en-US" b="1" dirty="0">
                <a:latin typeface="Courier New" panose="02070309020205020404" pitchFamily="49" charset="0"/>
                <a:cs typeface="Courier New" panose="02070309020205020404" pitchFamily="49" charset="0"/>
              </a:rPr>
              <a:t>    	</a:t>
            </a:r>
            <a:r>
              <a:rPr lang="en-US" b="1" dirty="0">
                <a:solidFill>
                  <a:srgbClr val="0070C0"/>
                </a:solidFill>
                <a:latin typeface="Courier New" panose="02070309020205020404" pitchFamily="49" charset="0"/>
                <a:cs typeface="Courier New" panose="02070309020205020404" pitchFamily="49" charset="0"/>
              </a:rPr>
              <a:t>public void</a:t>
            </a:r>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testSubstring</a:t>
            </a:r>
            <a:r>
              <a:rPr lang="en-US" b="1" dirty="0">
                <a:latin typeface="Courier New" panose="02070309020205020404" pitchFamily="49" charset="0"/>
                <a:cs typeface="Courier New" panose="02070309020205020404" pitchFamily="49" charset="0"/>
              </a:rPr>
              <a:t>() {</a:t>
            </a:r>
          </a:p>
          <a:p>
            <a:r>
              <a:rPr lang="en-US" b="1" dirty="0">
                <a:latin typeface="Courier New" panose="02070309020205020404" pitchFamily="49" charset="0"/>
                <a:cs typeface="Courier New" panose="02070309020205020404" pitchFamily="49" charset="0"/>
              </a:rPr>
              <a:t>		String </a:t>
            </a:r>
            <a:r>
              <a:rPr lang="en-US" b="1" dirty="0" err="1">
                <a:latin typeface="Courier New" panose="02070309020205020404" pitchFamily="49" charset="0"/>
                <a:cs typeface="Courier New" panose="02070309020205020404" pitchFamily="49" charset="0"/>
              </a:rPr>
              <a:t>string</a:t>
            </a:r>
            <a:r>
              <a:rPr lang="en-US" b="1" dirty="0">
                <a:latin typeface="Courier New" panose="02070309020205020404" pitchFamily="49" charset="0"/>
                <a:cs typeface="Courier New" panose="02070309020205020404" pitchFamily="49" charset="0"/>
              </a:rPr>
              <a:t> = </a:t>
            </a:r>
            <a:r>
              <a:rPr lang="en-US" b="1" dirty="0">
                <a:solidFill>
                  <a:srgbClr val="C00000"/>
                </a:solidFill>
                <a:latin typeface="Courier New" panose="02070309020205020404" pitchFamily="49" charset="0"/>
                <a:cs typeface="Courier New" panose="02070309020205020404" pitchFamily="49" charset="0"/>
              </a:rPr>
              <a:t>"dysfunctional"</a:t>
            </a:r>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		String substring = </a:t>
            </a:r>
            <a:r>
              <a:rPr lang="en-US" b="1" dirty="0" err="1">
                <a:latin typeface="Courier New" panose="02070309020205020404" pitchFamily="49" charset="0"/>
                <a:cs typeface="Courier New" panose="02070309020205020404" pitchFamily="49" charset="0"/>
              </a:rPr>
              <a:t>string.substring</a:t>
            </a:r>
            <a:r>
              <a:rPr lang="en-US" b="1" dirty="0">
                <a:latin typeface="Courier New" panose="02070309020205020404" pitchFamily="49" charset="0"/>
                <a:cs typeface="Courier New" panose="02070309020205020404" pitchFamily="49" charset="0"/>
              </a:rPr>
              <a:t>(3,6);</a:t>
            </a:r>
          </a:p>
          <a:p>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Assertions.assertEquals</a:t>
            </a:r>
            <a:r>
              <a:rPr lang="en-US" b="1" dirty="0">
                <a:latin typeface="Courier New" panose="02070309020205020404" pitchFamily="49" charset="0"/>
                <a:cs typeface="Courier New" panose="02070309020205020404" pitchFamily="49" charset="0"/>
              </a:rPr>
              <a:t>(</a:t>
            </a:r>
            <a:r>
              <a:rPr lang="en-US" b="1" dirty="0">
                <a:solidFill>
                  <a:srgbClr val="C00000"/>
                </a:solidFill>
                <a:latin typeface="Courier New" panose="02070309020205020404" pitchFamily="49" charset="0"/>
                <a:cs typeface="Courier New" panose="02070309020205020404" pitchFamily="49" charset="0"/>
              </a:rPr>
              <a:t>"fun"</a:t>
            </a:r>
            <a:r>
              <a:rPr lang="en-US" b="1" dirty="0">
                <a:latin typeface="Courier New" panose="02070309020205020404" pitchFamily="49" charset="0"/>
                <a:cs typeface="Courier New" panose="02070309020205020404" pitchFamily="49" charset="0"/>
              </a:rPr>
              <a:t>, substring, </a:t>
            </a:r>
            <a:r>
              <a:rPr lang="en-US" b="1" dirty="0">
                <a:solidFill>
                  <a:srgbClr val="C00000"/>
                </a:solidFill>
                <a:latin typeface="Courier New" panose="02070309020205020404" pitchFamily="49" charset="0"/>
                <a:cs typeface="Courier New" panose="02070309020205020404" pitchFamily="49" charset="0"/>
              </a:rPr>
              <a:t>"Substring failure!"</a:t>
            </a:r>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    	}</a:t>
            </a:r>
          </a:p>
          <a:p>
            <a:r>
              <a:rPr lang="en-US" b="1"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2712849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094F8-C95B-45A6-A828-F87A75ED74B5}"/>
              </a:ext>
            </a:extLst>
          </p:cNvPr>
          <p:cNvSpPr>
            <a:spLocks noGrp="1"/>
          </p:cNvSpPr>
          <p:nvPr>
            <p:ph type="title"/>
          </p:nvPr>
        </p:nvSpPr>
        <p:spPr/>
        <p:txBody>
          <a:bodyPr/>
          <a:lstStyle/>
          <a:p>
            <a:r>
              <a:rPr lang="en-US" dirty="0"/>
              <a:t>Sometimes failing is winning</a:t>
            </a:r>
          </a:p>
        </p:txBody>
      </p:sp>
      <p:sp>
        <p:nvSpPr>
          <p:cNvPr id="3" name="Content Placeholder 2">
            <a:extLst>
              <a:ext uri="{FF2B5EF4-FFF2-40B4-BE49-F238E27FC236}">
                <a16:creationId xmlns:a16="http://schemas.microsoft.com/office/drawing/2014/main" id="{02449A06-AB6E-4F42-8FD7-C6AAEF04695B}"/>
              </a:ext>
            </a:extLst>
          </p:cNvPr>
          <p:cNvSpPr>
            <a:spLocks noGrp="1"/>
          </p:cNvSpPr>
          <p:nvPr>
            <p:ph idx="1"/>
          </p:nvPr>
        </p:nvSpPr>
        <p:spPr>
          <a:xfrm>
            <a:off x="609600" y="1775193"/>
            <a:ext cx="10972800" cy="1120407"/>
          </a:xfrm>
        </p:spPr>
        <p:txBody>
          <a:bodyPr>
            <a:normAutofit fontScale="77500" lnSpcReduction="20000"/>
          </a:bodyPr>
          <a:lstStyle/>
          <a:p>
            <a:r>
              <a:rPr lang="en-US" dirty="0"/>
              <a:t>What if a method is </a:t>
            </a:r>
            <a:r>
              <a:rPr lang="en-US" b="1" dirty="0"/>
              <a:t>supposed</a:t>
            </a:r>
            <a:r>
              <a:rPr lang="en-US" dirty="0"/>
              <a:t> to throw an exception under certain conditions?</a:t>
            </a:r>
          </a:p>
          <a:p>
            <a:r>
              <a:rPr lang="en-US" dirty="0"/>
              <a:t>It should be considered a failure </a:t>
            </a:r>
            <a:r>
              <a:rPr lang="en-US" b="1" dirty="0"/>
              <a:t>not</a:t>
            </a:r>
            <a:r>
              <a:rPr lang="en-US" dirty="0"/>
              <a:t> to throw an exception</a:t>
            </a:r>
          </a:p>
          <a:p>
            <a:r>
              <a:rPr lang="en-US" dirty="0"/>
              <a:t>The </a:t>
            </a:r>
            <a:r>
              <a:rPr lang="en-US" b="1" dirty="0">
                <a:latin typeface="Courier New" panose="02070309020205020404" pitchFamily="49" charset="0"/>
                <a:cs typeface="Courier New" panose="02070309020205020404" pitchFamily="49" charset="0"/>
              </a:rPr>
              <a:t>Assertions</a:t>
            </a:r>
            <a:r>
              <a:rPr lang="en-US" dirty="0"/>
              <a:t> class also has a </a:t>
            </a:r>
            <a:r>
              <a:rPr lang="en-US" b="1" dirty="0">
                <a:latin typeface="Courier New" panose="02070309020205020404" pitchFamily="49" charset="0"/>
                <a:cs typeface="Courier New" panose="02070309020205020404" pitchFamily="49" charset="0"/>
              </a:rPr>
              <a:t>fail()</a:t>
            </a:r>
            <a:r>
              <a:rPr lang="en-US" dirty="0"/>
              <a:t> method that should never be called</a:t>
            </a:r>
          </a:p>
        </p:txBody>
      </p:sp>
      <p:sp>
        <p:nvSpPr>
          <p:cNvPr id="4" name="TextBox 3">
            <a:extLst>
              <a:ext uri="{FF2B5EF4-FFF2-40B4-BE49-F238E27FC236}">
                <a16:creationId xmlns:a16="http://schemas.microsoft.com/office/drawing/2014/main" id="{578BD9A0-29B9-447F-845D-FC1A5A09CDE8}"/>
              </a:ext>
            </a:extLst>
          </p:cNvPr>
          <p:cNvSpPr txBox="1"/>
          <p:nvPr/>
        </p:nvSpPr>
        <p:spPr>
          <a:xfrm>
            <a:off x="609600" y="2895600"/>
            <a:ext cx="10972800" cy="3657600"/>
          </a:xfrm>
          <a:prstGeom prst="rect">
            <a:avLst/>
          </a:prstGeom>
        </p:spPr>
        <p:style>
          <a:lnRef idx="1">
            <a:schemeClr val="dk1"/>
          </a:lnRef>
          <a:fillRef idx="2">
            <a:schemeClr val="dk1"/>
          </a:fillRef>
          <a:effectRef idx="1">
            <a:schemeClr val="dk1"/>
          </a:effectRef>
          <a:fontRef idx="minor">
            <a:schemeClr val="dk1"/>
          </a:fontRef>
        </p:style>
        <p:txBody>
          <a:bodyPr wrap="square" rtlCol="0">
            <a:noAutofit/>
          </a:bodyPr>
          <a:lstStyle/>
          <a:p>
            <a:r>
              <a:rPr lang="en-US" b="1" dirty="0">
                <a:solidFill>
                  <a:srgbClr val="0070C0"/>
                </a:solidFill>
                <a:latin typeface="Courier New" panose="02070309020205020404" pitchFamily="49" charset="0"/>
                <a:cs typeface="Courier New" panose="02070309020205020404" pitchFamily="49" charset="0"/>
              </a:rPr>
              <a:t>import</a:t>
            </a:r>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org.junit.jupiter.api</a:t>
            </a:r>
            <a:r>
              <a:rPr lang="en-US" b="1" dirty="0">
                <a:latin typeface="Courier New" panose="02070309020205020404" pitchFamily="49" charset="0"/>
                <a:cs typeface="Courier New" panose="02070309020205020404" pitchFamily="49" charset="0"/>
              </a:rPr>
              <a:t>.*;</a:t>
            </a:r>
          </a:p>
          <a:p>
            <a:endParaRPr lang="en-US" b="1" dirty="0">
              <a:latin typeface="Courier New" panose="02070309020205020404" pitchFamily="49" charset="0"/>
              <a:cs typeface="Courier New" panose="02070309020205020404" pitchFamily="49" charset="0"/>
            </a:endParaRPr>
          </a:p>
          <a:p>
            <a:r>
              <a:rPr lang="en-US" b="1" dirty="0">
                <a:solidFill>
                  <a:srgbClr val="0070C0"/>
                </a:solidFill>
                <a:latin typeface="Courier New" panose="02070309020205020404" pitchFamily="49" charset="0"/>
                <a:cs typeface="Courier New" panose="02070309020205020404" pitchFamily="49" charset="0"/>
              </a:rPr>
              <a:t>public class</a:t>
            </a:r>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FailTest</a:t>
            </a:r>
            <a:r>
              <a:rPr lang="en-US" b="1" dirty="0">
                <a:latin typeface="Courier New" panose="02070309020205020404" pitchFamily="49" charset="0"/>
                <a:cs typeface="Courier New" panose="02070309020205020404" pitchFamily="49" charset="0"/>
              </a:rPr>
              <a:t> {</a:t>
            </a:r>
          </a:p>
          <a:p>
            <a:r>
              <a:rPr lang="en-US" b="1" dirty="0">
                <a:latin typeface="Courier New" panose="02070309020205020404" pitchFamily="49" charset="0"/>
                <a:cs typeface="Courier New" panose="02070309020205020404" pitchFamily="49" charset="0"/>
              </a:rPr>
              <a:t>	</a:t>
            </a:r>
            <a:r>
              <a:rPr lang="en-US" b="1" dirty="0">
                <a:solidFill>
                  <a:srgbClr val="7030A0"/>
                </a:solidFill>
                <a:latin typeface="Courier New" panose="02070309020205020404" pitchFamily="49" charset="0"/>
                <a:cs typeface="Courier New" panose="02070309020205020404" pitchFamily="49" charset="0"/>
              </a:rPr>
              <a:t>@Test</a:t>
            </a:r>
          </a:p>
          <a:p>
            <a:r>
              <a:rPr lang="en-US" b="1" dirty="0">
                <a:latin typeface="Courier New" panose="02070309020205020404" pitchFamily="49" charset="0"/>
                <a:cs typeface="Courier New" panose="02070309020205020404" pitchFamily="49" charset="0"/>
              </a:rPr>
              <a:t>    	</a:t>
            </a:r>
            <a:r>
              <a:rPr lang="en-US" b="1" dirty="0">
                <a:solidFill>
                  <a:srgbClr val="0070C0"/>
                </a:solidFill>
                <a:latin typeface="Courier New" panose="02070309020205020404" pitchFamily="49" charset="0"/>
                <a:cs typeface="Courier New" panose="02070309020205020404" pitchFamily="49" charset="0"/>
              </a:rPr>
              <a:t>public void</a:t>
            </a:r>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testBadString</a:t>
            </a:r>
            <a:r>
              <a:rPr lang="en-US" b="1" dirty="0">
                <a:latin typeface="Courier New" panose="02070309020205020404" pitchFamily="49" charset="0"/>
                <a:cs typeface="Courier New" panose="02070309020205020404" pitchFamily="49" charset="0"/>
              </a:rPr>
              <a:t>() {</a:t>
            </a:r>
          </a:p>
          <a:p>
            <a:r>
              <a:rPr lang="en-US" b="1" dirty="0">
                <a:latin typeface="Courier New" panose="02070309020205020404" pitchFamily="49" charset="0"/>
                <a:cs typeface="Courier New" panose="02070309020205020404" pitchFamily="49" charset="0"/>
              </a:rPr>
              <a:t>		String </a:t>
            </a:r>
            <a:r>
              <a:rPr lang="en-US" b="1" dirty="0" err="1">
                <a:latin typeface="Courier New" panose="02070309020205020404" pitchFamily="49" charset="0"/>
                <a:cs typeface="Courier New" panose="02070309020205020404" pitchFamily="49" charset="0"/>
              </a:rPr>
              <a:t>string</a:t>
            </a:r>
            <a:r>
              <a:rPr lang="en-US" b="1" dirty="0">
                <a:latin typeface="Courier New" panose="02070309020205020404" pitchFamily="49" charset="0"/>
                <a:cs typeface="Courier New" panose="02070309020205020404" pitchFamily="49" charset="0"/>
              </a:rPr>
              <a:t> = </a:t>
            </a:r>
            <a:r>
              <a:rPr lang="en-US" b="1" dirty="0">
                <a:solidFill>
                  <a:srgbClr val="C00000"/>
                </a:solidFill>
                <a:latin typeface="Courier New" panose="02070309020205020404" pitchFamily="49" charset="0"/>
                <a:cs typeface="Courier New" panose="02070309020205020404" pitchFamily="49" charset="0"/>
              </a:rPr>
              <a:t>"armpit"</a:t>
            </a:r>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		</a:t>
            </a:r>
            <a:r>
              <a:rPr lang="en-US" b="1" dirty="0">
                <a:solidFill>
                  <a:srgbClr val="0070C0"/>
                </a:solidFill>
                <a:latin typeface="Courier New" panose="02070309020205020404" pitchFamily="49" charset="0"/>
                <a:cs typeface="Courier New" panose="02070309020205020404" pitchFamily="49" charset="0"/>
              </a:rPr>
              <a:t>try</a:t>
            </a:r>
            <a:r>
              <a:rPr lang="en-US" b="1" dirty="0">
                <a:latin typeface="Courier New" panose="02070309020205020404" pitchFamily="49" charset="0"/>
                <a:cs typeface="Courier New" panose="02070309020205020404" pitchFamily="49" charset="0"/>
              </a:rPr>
              <a:t> {</a:t>
            </a:r>
          </a:p>
          <a:p>
            <a:r>
              <a:rPr lang="en-US" b="1" dirty="0">
                <a:latin typeface="Courier New" panose="02070309020205020404" pitchFamily="49" charset="0"/>
                <a:cs typeface="Courier New" panose="02070309020205020404" pitchFamily="49" charset="0"/>
              </a:rPr>
              <a:t>			</a:t>
            </a:r>
            <a:r>
              <a:rPr lang="en-US" b="1" dirty="0">
                <a:solidFill>
                  <a:srgbClr val="0070C0"/>
                </a:solidFill>
                <a:latin typeface="Courier New" panose="02070309020205020404" pitchFamily="49" charset="0"/>
                <a:cs typeface="Courier New" panose="02070309020205020404" pitchFamily="49" charset="0"/>
              </a:rPr>
              <a:t>int</a:t>
            </a:r>
            <a:r>
              <a:rPr lang="en-US" b="1" dirty="0">
                <a:latin typeface="Courier New" panose="02070309020205020404" pitchFamily="49" charset="0"/>
                <a:cs typeface="Courier New" panose="02070309020205020404" pitchFamily="49" charset="0"/>
              </a:rPr>
              <a:t> number = </a:t>
            </a:r>
            <a:r>
              <a:rPr lang="en-US" b="1" dirty="0" err="1">
                <a:latin typeface="Courier New" panose="02070309020205020404" pitchFamily="49" charset="0"/>
                <a:cs typeface="Courier New" panose="02070309020205020404" pitchFamily="49" charset="0"/>
              </a:rPr>
              <a:t>Integer.parseInt</a:t>
            </a:r>
            <a:r>
              <a:rPr lang="en-US" b="1" dirty="0">
                <a:latin typeface="Courier New" panose="02070309020205020404" pitchFamily="49" charset="0"/>
                <a:cs typeface="Courier New" panose="02070309020205020404" pitchFamily="49" charset="0"/>
              </a:rPr>
              <a:t>(string);</a:t>
            </a:r>
          </a:p>
          <a:p>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Assertions.fail</a:t>
            </a:r>
            <a:r>
              <a:rPr lang="en-US" b="1" dirty="0">
                <a:latin typeface="Courier New" panose="02070309020205020404" pitchFamily="49" charset="0"/>
                <a:cs typeface="Courier New" panose="02070309020205020404" pitchFamily="49" charset="0"/>
              </a:rPr>
              <a:t>(</a:t>
            </a:r>
            <a:r>
              <a:rPr lang="en-US" b="1" dirty="0">
                <a:solidFill>
                  <a:srgbClr val="C00000"/>
                </a:solidFill>
                <a:latin typeface="Courier New" panose="02070309020205020404" pitchFamily="49" charset="0"/>
                <a:cs typeface="Courier New" panose="02070309020205020404" pitchFamily="49" charset="0"/>
              </a:rPr>
              <a:t>"An exception should have been thrown!"</a:t>
            </a:r>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		}</a:t>
            </a:r>
          </a:p>
          <a:p>
            <a:r>
              <a:rPr lang="en-US" b="1" dirty="0">
                <a:latin typeface="Courier New" panose="02070309020205020404" pitchFamily="49" charset="0"/>
                <a:cs typeface="Courier New" panose="02070309020205020404" pitchFamily="49" charset="0"/>
              </a:rPr>
              <a:t>		</a:t>
            </a:r>
            <a:r>
              <a:rPr lang="en-US" b="1" dirty="0">
                <a:solidFill>
                  <a:srgbClr val="0070C0"/>
                </a:solidFill>
                <a:latin typeface="Courier New" panose="02070309020205020404" pitchFamily="49" charset="0"/>
                <a:cs typeface="Courier New" panose="02070309020205020404" pitchFamily="49" charset="0"/>
              </a:rPr>
              <a:t>catch</a:t>
            </a:r>
            <a:r>
              <a:rPr lang="en-US" b="1" dirty="0">
                <a:latin typeface="Courier New" panose="02070309020205020404" pitchFamily="49" charset="0"/>
                <a:cs typeface="Courier New" panose="02070309020205020404" pitchFamily="49" charset="0"/>
              </a:rPr>
              <a:t>(</a:t>
            </a:r>
            <a:r>
              <a:rPr lang="en-US" b="1" dirty="0" err="1">
                <a:latin typeface="Courier New" panose="02070309020205020404" pitchFamily="49" charset="0"/>
                <a:cs typeface="Courier New" panose="02070309020205020404" pitchFamily="49" charset="0"/>
              </a:rPr>
              <a:t>NumberFormatException</a:t>
            </a:r>
            <a:r>
              <a:rPr lang="en-US" b="1" dirty="0">
                <a:latin typeface="Courier New" panose="02070309020205020404" pitchFamily="49" charset="0"/>
                <a:cs typeface="Courier New" panose="02070309020205020404" pitchFamily="49" charset="0"/>
              </a:rPr>
              <a:t> e) {}</a:t>
            </a:r>
          </a:p>
          <a:p>
            <a:r>
              <a:rPr lang="en-US" b="1" dirty="0">
                <a:latin typeface="Courier New" panose="02070309020205020404" pitchFamily="49" charset="0"/>
                <a:cs typeface="Courier New" panose="02070309020205020404" pitchFamily="49" charset="0"/>
              </a:rPr>
              <a:t>    	}</a:t>
            </a:r>
          </a:p>
          <a:p>
            <a:r>
              <a:rPr lang="en-US" b="1"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3684054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1883C-35A5-4CFE-A8F0-ED4D5F279E1B}"/>
              </a:ext>
            </a:extLst>
          </p:cNvPr>
          <p:cNvSpPr>
            <a:spLocks noGrp="1"/>
          </p:cNvSpPr>
          <p:nvPr>
            <p:ph type="title"/>
          </p:nvPr>
        </p:nvSpPr>
        <p:spPr/>
        <p:txBody>
          <a:bodyPr/>
          <a:lstStyle/>
          <a:p>
            <a:r>
              <a:rPr lang="en-US" dirty="0"/>
              <a:t>Debugging</a:t>
            </a:r>
          </a:p>
        </p:txBody>
      </p:sp>
      <p:sp>
        <p:nvSpPr>
          <p:cNvPr id="3" name="Text Placeholder 2">
            <a:extLst>
              <a:ext uri="{FF2B5EF4-FFF2-40B4-BE49-F238E27FC236}">
                <a16:creationId xmlns:a16="http://schemas.microsoft.com/office/drawing/2014/main" id="{345283F8-83A9-4E46-83E4-2148386FDA6C}"/>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5977742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7E04C-5755-49A8-B3F8-DE08A2266B62}"/>
              </a:ext>
            </a:extLst>
          </p:cNvPr>
          <p:cNvSpPr>
            <a:spLocks noGrp="1"/>
          </p:cNvSpPr>
          <p:nvPr>
            <p:ph type="title"/>
          </p:nvPr>
        </p:nvSpPr>
        <p:spPr/>
        <p:txBody>
          <a:bodyPr/>
          <a:lstStyle/>
          <a:p>
            <a:r>
              <a:rPr lang="en-US" dirty="0"/>
              <a:t>Debugging</a:t>
            </a:r>
          </a:p>
        </p:txBody>
      </p:sp>
      <p:sp>
        <p:nvSpPr>
          <p:cNvPr id="3" name="Content Placeholder 2">
            <a:extLst>
              <a:ext uri="{FF2B5EF4-FFF2-40B4-BE49-F238E27FC236}">
                <a16:creationId xmlns:a16="http://schemas.microsoft.com/office/drawing/2014/main" id="{96A33CE8-78C2-418B-B60B-F4F3147E5162}"/>
              </a:ext>
            </a:extLst>
          </p:cNvPr>
          <p:cNvSpPr>
            <a:spLocks noGrp="1"/>
          </p:cNvSpPr>
          <p:nvPr>
            <p:ph idx="1"/>
          </p:nvPr>
        </p:nvSpPr>
        <p:spPr/>
        <p:txBody>
          <a:bodyPr>
            <a:normAutofit fontScale="85000" lnSpcReduction="20000"/>
          </a:bodyPr>
          <a:lstStyle/>
          <a:p>
            <a:r>
              <a:rPr lang="en-US" b="1" dirty="0"/>
              <a:t>Debugging</a:t>
            </a:r>
            <a:r>
              <a:rPr lang="en-US" dirty="0"/>
              <a:t> is using trigger conditions to identify and correct faults</a:t>
            </a:r>
          </a:p>
          <a:p>
            <a:r>
              <a:rPr lang="en-US" dirty="0"/>
              <a:t>Steps of debugging</a:t>
            </a:r>
          </a:p>
          <a:p>
            <a:pPr marL="971550" lvl="1" indent="-514350">
              <a:buFont typeface="+mj-lt"/>
              <a:buAutoNum type="arabicPeriod"/>
            </a:pPr>
            <a:r>
              <a:rPr lang="en-US" b="1" dirty="0"/>
              <a:t>Stabilize:</a:t>
            </a:r>
            <a:r>
              <a:rPr lang="en-US" dirty="0"/>
              <a:t> Understand the symptom and trigger condition so that the failure can be reproduced</a:t>
            </a:r>
          </a:p>
          <a:p>
            <a:pPr marL="971550" lvl="1" indent="-514350">
              <a:buFont typeface="+mj-lt"/>
              <a:buAutoNum type="arabicPeriod"/>
            </a:pPr>
            <a:r>
              <a:rPr lang="en-US" b="1" dirty="0"/>
              <a:t>Localize:</a:t>
            </a:r>
            <a:r>
              <a:rPr lang="en-US" dirty="0"/>
              <a:t> Locate the fault</a:t>
            </a:r>
          </a:p>
          <a:p>
            <a:pPr lvl="2"/>
            <a:r>
              <a:rPr lang="en-US" dirty="0"/>
              <a:t>Examine sections of code that are likely to be influenced by the trigger</a:t>
            </a:r>
          </a:p>
          <a:p>
            <a:pPr lvl="2"/>
            <a:r>
              <a:rPr lang="en-US" dirty="0"/>
              <a:t>Hypothesize what the fault is</a:t>
            </a:r>
          </a:p>
          <a:p>
            <a:pPr lvl="2"/>
            <a:r>
              <a:rPr lang="en-US" dirty="0"/>
              <a:t>Instrument sections of code (with print statements or conditional breaks)</a:t>
            </a:r>
          </a:p>
          <a:p>
            <a:pPr lvl="2"/>
            <a:r>
              <a:rPr lang="en-US" dirty="0"/>
              <a:t>Execute the code, monitoring the instrumentation</a:t>
            </a:r>
          </a:p>
          <a:p>
            <a:pPr lvl="2"/>
            <a:r>
              <a:rPr lang="en-US" dirty="0"/>
              <a:t>Prove or disprove the hypothesis</a:t>
            </a:r>
          </a:p>
          <a:p>
            <a:pPr marL="971550" lvl="1" indent="-514350">
              <a:buFont typeface="+mj-lt"/>
              <a:buAutoNum type="arabicPeriod"/>
            </a:pPr>
            <a:r>
              <a:rPr lang="en-US" b="1" dirty="0"/>
              <a:t>Correct:</a:t>
            </a:r>
            <a:r>
              <a:rPr lang="en-US" dirty="0"/>
              <a:t> Fix the fault</a:t>
            </a:r>
          </a:p>
          <a:p>
            <a:pPr marL="971550" lvl="1" indent="-514350">
              <a:buFont typeface="+mj-lt"/>
              <a:buAutoNum type="arabicPeriod"/>
            </a:pPr>
            <a:r>
              <a:rPr lang="en-US" b="1" dirty="0"/>
              <a:t>Verify:</a:t>
            </a:r>
            <a:r>
              <a:rPr lang="en-US" dirty="0"/>
              <a:t> Test the fix and run regression tests</a:t>
            </a:r>
          </a:p>
          <a:p>
            <a:pPr marL="971550" lvl="1" indent="-514350">
              <a:buFont typeface="+mj-lt"/>
              <a:buAutoNum type="arabicPeriod"/>
            </a:pPr>
            <a:r>
              <a:rPr lang="en-US" b="1" dirty="0"/>
              <a:t>Globalize:</a:t>
            </a:r>
            <a:r>
              <a:rPr lang="en-US" dirty="0"/>
              <a:t> Look for similar defects in the rest of the system and fix them</a:t>
            </a:r>
          </a:p>
        </p:txBody>
      </p:sp>
    </p:spTree>
    <p:extLst>
      <p:ext uri="{BB962C8B-B14F-4D97-AF65-F5344CB8AC3E}">
        <p14:creationId xmlns:p14="http://schemas.microsoft.com/office/powerpoint/2010/main" val="4225452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963B5-A52C-43C3-B35B-B883F6FDC721}"/>
              </a:ext>
            </a:extLst>
          </p:cNvPr>
          <p:cNvSpPr>
            <a:spLocks noGrp="1"/>
          </p:cNvSpPr>
          <p:nvPr>
            <p:ph type="title"/>
          </p:nvPr>
        </p:nvSpPr>
        <p:spPr/>
        <p:txBody>
          <a:bodyPr/>
          <a:lstStyle/>
          <a:p>
            <a:r>
              <a:rPr lang="en-US" dirty="0"/>
              <a:t>Debug code</a:t>
            </a:r>
          </a:p>
        </p:txBody>
      </p:sp>
      <p:sp>
        <p:nvSpPr>
          <p:cNvPr id="3" name="Content Placeholder 2">
            <a:extLst>
              <a:ext uri="{FF2B5EF4-FFF2-40B4-BE49-F238E27FC236}">
                <a16:creationId xmlns:a16="http://schemas.microsoft.com/office/drawing/2014/main" id="{02B8B85A-CD47-4235-A14D-AAF8808050CC}"/>
              </a:ext>
            </a:extLst>
          </p:cNvPr>
          <p:cNvSpPr>
            <a:spLocks noGrp="1"/>
          </p:cNvSpPr>
          <p:nvPr>
            <p:ph idx="1"/>
          </p:nvPr>
        </p:nvSpPr>
        <p:spPr/>
        <p:txBody>
          <a:bodyPr>
            <a:normAutofit fontScale="85000" lnSpcReduction="20000"/>
          </a:bodyPr>
          <a:lstStyle/>
          <a:p>
            <a:r>
              <a:rPr lang="en-US" b="1" dirty="0"/>
              <a:t>Debug code</a:t>
            </a:r>
            <a:r>
              <a:rPr lang="en-US" dirty="0"/>
              <a:t> is temporary output and input used to monitor what's going on in the code</a:t>
            </a:r>
          </a:p>
          <a:p>
            <a:r>
              <a:rPr lang="en-US" dirty="0"/>
              <a:t>Instead of printing out just numbers, add context information so that the debug statements are clear</a:t>
            </a:r>
          </a:p>
          <a:p>
            <a:r>
              <a:rPr lang="en-US" dirty="0"/>
              <a:t>Debug code is quick and dirty, useful when setting break points and tracing execution with a debugger might be too much work to catch a small issue</a:t>
            </a:r>
          </a:p>
          <a:p>
            <a:r>
              <a:rPr lang="en-US" dirty="0"/>
              <a:t>There are logging tools that can print logging data at various levels</a:t>
            </a:r>
          </a:p>
          <a:p>
            <a:pPr lvl="1"/>
            <a:r>
              <a:rPr lang="en-US" dirty="0"/>
              <a:t>Normally, nothing prints out</a:t>
            </a:r>
          </a:p>
          <a:p>
            <a:pPr lvl="1"/>
            <a:r>
              <a:rPr lang="en-US" dirty="0"/>
              <a:t>Running the program in logging mode prints out important data</a:t>
            </a:r>
          </a:p>
          <a:p>
            <a:pPr lvl="1"/>
            <a:r>
              <a:rPr lang="en-US" dirty="0"/>
              <a:t>Running the program in verbose mode prints out everything it can</a:t>
            </a:r>
          </a:p>
          <a:p>
            <a:r>
              <a:rPr lang="en-US" dirty="0"/>
              <a:t>Debug output can go to </a:t>
            </a:r>
            <a:r>
              <a:rPr lang="en-US" sz="2800" b="1" dirty="0" err="1">
                <a:latin typeface="Courier New" panose="02070309020205020404" pitchFamily="49" charset="0"/>
                <a:cs typeface="Courier New" panose="02070309020205020404" pitchFamily="49" charset="0"/>
              </a:rPr>
              <a:t>stdout</a:t>
            </a:r>
            <a:r>
              <a:rPr lang="en-US" dirty="0"/>
              <a:t> or </a:t>
            </a:r>
            <a:r>
              <a:rPr lang="en-US" sz="2800" b="1" dirty="0">
                <a:latin typeface="Courier New" panose="02070309020205020404" pitchFamily="49" charset="0"/>
                <a:cs typeface="Courier New" panose="02070309020205020404" pitchFamily="49" charset="0"/>
              </a:rPr>
              <a:t>stderr</a:t>
            </a:r>
          </a:p>
          <a:p>
            <a:pPr lvl="1"/>
            <a:r>
              <a:rPr lang="en-US" b="1" dirty="0" err="1">
                <a:latin typeface="Courier New" panose="02070309020205020404" pitchFamily="49" charset="0"/>
                <a:cs typeface="Courier New" panose="02070309020205020404" pitchFamily="49" charset="0"/>
              </a:rPr>
              <a:t>System.err</a:t>
            </a:r>
            <a:r>
              <a:rPr lang="en-US" dirty="0"/>
              <a:t> (instead of </a:t>
            </a:r>
            <a:r>
              <a:rPr lang="en-US" b="1" dirty="0" err="1">
                <a:latin typeface="Courier New" panose="02070309020205020404" pitchFamily="49" charset="0"/>
                <a:cs typeface="Courier New" panose="02070309020205020404" pitchFamily="49" charset="0"/>
              </a:rPr>
              <a:t>System.out</a:t>
            </a:r>
            <a:r>
              <a:rPr lang="en-US" dirty="0"/>
              <a:t>) prints to stderr in Java</a:t>
            </a:r>
          </a:p>
        </p:txBody>
      </p:sp>
    </p:spTree>
    <p:extLst>
      <p:ext uri="{BB962C8B-B14F-4D97-AF65-F5344CB8AC3E}">
        <p14:creationId xmlns:p14="http://schemas.microsoft.com/office/powerpoint/2010/main" val="2279746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B371D-05A5-4BD7-9341-4D5FD9FE86E3}"/>
              </a:ext>
            </a:extLst>
          </p:cNvPr>
          <p:cNvSpPr>
            <a:spLocks noGrp="1"/>
          </p:cNvSpPr>
          <p:nvPr>
            <p:ph type="title"/>
          </p:nvPr>
        </p:nvSpPr>
        <p:spPr/>
        <p:txBody>
          <a:bodyPr/>
          <a:lstStyle/>
          <a:p>
            <a:r>
              <a:rPr lang="en-US" dirty="0"/>
              <a:t>Debuggers</a:t>
            </a:r>
          </a:p>
        </p:txBody>
      </p:sp>
      <p:sp>
        <p:nvSpPr>
          <p:cNvPr id="3" name="Content Placeholder 2">
            <a:extLst>
              <a:ext uri="{FF2B5EF4-FFF2-40B4-BE49-F238E27FC236}">
                <a16:creationId xmlns:a16="http://schemas.microsoft.com/office/drawing/2014/main" id="{48694DD3-06A5-491D-BAB6-07B134CFFD0B}"/>
              </a:ext>
            </a:extLst>
          </p:cNvPr>
          <p:cNvSpPr>
            <a:spLocks noGrp="1"/>
          </p:cNvSpPr>
          <p:nvPr>
            <p:ph idx="1"/>
          </p:nvPr>
        </p:nvSpPr>
        <p:spPr/>
        <p:txBody>
          <a:bodyPr>
            <a:normAutofit fontScale="92500" lnSpcReduction="20000"/>
          </a:bodyPr>
          <a:lstStyle/>
          <a:p>
            <a:r>
              <a:rPr lang="en-US" dirty="0"/>
              <a:t>IntelliJ, Eclipse, Visual Studio, </a:t>
            </a:r>
            <a:r>
              <a:rPr lang="en-US" dirty="0" err="1"/>
              <a:t>gdb</a:t>
            </a:r>
            <a:r>
              <a:rPr lang="en-US" dirty="0"/>
              <a:t> and most fully-featured IDEs provide debugging tools</a:t>
            </a:r>
          </a:p>
          <a:p>
            <a:r>
              <a:rPr lang="en-US" dirty="0"/>
              <a:t>Typical debugging features:</a:t>
            </a:r>
          </a:p>
          <a:p>
            <a:pPr lvl="1"/>
            <a:r>
              <a:rPr lang="en-US" dirty="0"/>
              <a:t>Setting </a:t>
            </a:r>
            <a:r>
              <a:rPr lang="en-US" b="1" dirty="0"/>
              <a:t>breakpoints</a:t>
            </a:r>
            <a:r>
              <a:rPr lang="en-US" dirty="0"/>
              <a:t> that will pause execution of the program when reached</a:t>
            </a:r>
          </a:p>
          <a:p>
            <a:pPr lvl="2"/>
            <a:r>
              <a:rPr lang="en-US" dirty="0"/>
              <a:t>Breakpoints can often be </a:t>
            </a:r>
            <a:r>
              <a:rPr lang="en-US" b="1" dirty="0"/>
              <a:t>conditional</a:t>
            </a:r>
            <a:r>
              <a:rPr lang="en-US" dirty="0"/>
              <a:t>, pausing only if certain conditions are met</a:t>
            </a:r>
          </a:p>
          <a:p>
            <a:pPr lvl="1"/>
            <a:r>
              <a:rPr lang="en-US" dirty="0"/>
              <a:t>Executing lines of code one by one, </a:t>
            </a:r>
            <a:r>
              <a:rPr lang="en-US" b="1" dirty="0"/>
              <a:t>stepping over</a:t>
            </a:r>
            <a:r>
              <a:rPr lang="en-US" dirty="0"/>
              <a:t> method calls or </a:t>
            </a:r>
            <a:r>
              <a:rPr lang="en-US" b="1" dirty="0"/>
              <a:t>stepping into</a:t>
            </a:r>
            <a:r>
              <a:rPr lang="en-US" dirty="0"/>
              <a:t> them and </a:t>
            </a:r>
            <a:r>
              <a:rPr lang="en-US" b="1" dirty="0"/>
              <a:t>stepping out</a:t>
            </a:r>
            <a:r>
              <a:rPr lang="en-US" dirty="0"/>
              <a:t> when you're done executing its code</a:t>
            </a:r>
          </a:p>
          <a:p>
            <a:pPr lvl="1"/>
            <a:r>
              <a:rPr lang="en-US" dirty="0"/>
              <a:t>Setting </a:t>
            </a:r>
            <a:r>
              <a:rPr lang="en-US" b="1" dirty="0"/>
              <a:t>watches</a:t>
            </a:r>
            <a:r>
              <a:rPr lang="en-US" dirty="0"/>
              <a:t> that display the current state of variables and members</a:t>
            </a:r>
          </a:p>
          <a:p>
            <a:r>
              <a:rPr lang="en-US" dirty="0"/>
              <a:t>If you don't use your debugger, you're choosing to play the game with one hand tied behind your back</a:t>
            </a:r>
          </a:p>
        </p:txBody>
      </p:sp>
    </p:spTree>
    <p:extLst>
      <p:ext uri="{BB962C8B-B14F-4D97-AF65-F5344CB8AC3E}">
        <p14:creationId xmlns:p14="http://schemas.microsoft.com/office/powerpoint/2010/main" val="3685358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C4F59-8F2B-4CD1-A5EE-B80EFF2D0C02}"/>
              </a:ext>
            </a:extLst>
          </p:cNvPr>
          <p:cNvSpPr>
            <a:spLocks noGrp="1"/>
          </p:cNvSpPr>
          <p:nvPr>
            <p:ph type="title"/>
          </p:nvPr>
        </p:nvSpPr>
        <p:spPr/>
        <p:txBody>
          <a:bodyPr/>
          <a:lstStyle/>
          <a:p>
            <a:r>
              <a:rPr lang="en-US" dirty="0"/>
              <a:t>Refactoring</a:t>
            </a:r>
          </a:p>
        </p:txBody>
      </p:sp>
      <p:sp>
        <p:nvSpPr>
          <p:cNvPr id="3" name="Content Placeholder 2">
            <a:extLst>
              <a:ext uri="{FF2B5EF4-FFF2-40B4-BE49-F238E27FC236}">
                <a16:creationId xmlns:a16="http://schemas.microsoft.com/office/drawing/2014/main" id="{E6351C38-6F33-43F5-806D-D83BB9D993FC}"/>
              </a:ext>
            </a:extLst>
          </p:cNvPr>
          <p:cNvSpPr>
            <a:spLocks noGrp="1"/>
          </p:cNvSpPr>
          <p:nvPr>
            <p:ph idx="1"/>
          </p:nvPr>
        </p:nvSpPr>
        <p:spPr/>
        <p:txBody>
          <a:bodyPr>
            <a:normAutofit fontScale="70000" lnSpcReduction="20000"/>
          </a:bodyPr>
          <a:lstStyle/>
          <a:p>
            <a:r>
              <a:rPr lang="en-US" b="1" dirty="0"/>
              <a:t>Refactoring</a:t>
            </a:r>
            <a:r>
              <a:rPr lang="en-US" dirty="0"/>
              <a:t> means changing working code into working code</a:t>
            </a:r>
          </a:p>
          <a:p>
            <a:r>
              <a:rPr lang="en-US" dirty="0"/>
              <a:t>It can be done to improve the structure, the presentation, or the performance</a:t>
            </a:r>
          </a:p>
          <a:p>
            <a:r>
              <a:rPr lang="en-US" dirty="0"/>
              <a:t>You should refactor when:</a:t>
            </a:r>
          </a:p>
          <a:p>
            <a:pPr lvl="1"/>
            <a:r>
              <a:rPr lang="en-US" dirty="0"/>
              <a:t>There's duplication in your code</a:t>
            </a:r>
          </a:p>
          <a:p>
            <a:pPr lvl="1"/>
            <a:r>
              <a:rPr lang="en-US" dirty="0"/>
              <a:t>Your code is unclear</a:t>
            </a:r>
          </a:p>
          <a:p>
            <a:pPr lvl="1"/>
            <a:r>
              <a:rPr lang="en-US" dirty="0"/>
              <a:t>Your code smells:</a:t>
            </a:r>
          </a:p>
          <a:p>
            <a:pPr lvl="2"/>
            <a:r>
              <a:rPr lang="en-US" dirty="0"/>
              <a:t>Comments duplicate code</a:t>
            </a:r>
          </a:p>
          <a:p>
            <a:pPr lvl="2"/>
            <a:r>
              <a:rPr lang="en-US" dirty="0"/>
              <a:t>Classes only hold data (instead of operating on it)</a:t>
            </a:r>
          </a:p>
          <a:p>
            <a:pPr lvl="2"/>
            <a:r>
              <a:rPr lang="en-US" dirty="0"/>
              <a:t>Information isn't hidden</a:t>
            </a:r>
          </a:p>
          <a:p>
            <a:pPr lvl="2"/>
            <a:r>
              <a:rPr lang="en-US" dirty="0"/>
              <a:t>Classes are tightly coupled</a:t>
            </a:r>
          </a:p>
          <a:p>
            <a:pPr lvl="2"/>
            <a:r>
              <a:rPr lang="en-US" dirty="0"/>
              <a:t>Classes have low cohesion</a:t>
            </a:r>
          </a:p>
          <a:p>
            <a:pPr lvl="2"/>
            <a:r>
              <a:rPr lang="en-US" dirty="0"/>
              <a:t>Classes are too large</a:t>
            </a:r>
          </a:p>
          <a:p>
            <a:pPr lvl="2"/>
            <a:r>
              <a:rPr lang="en-US" dirty="0"/>
              <a:t>Classes are too small</a:t>
            </a:r>
          </a:p>
          <a:p>
            <a:pPr lvl="2"/>
            <a:r>
              <a:rPr lang="en-US" dirty="0"/>
              <a:t>Methods are too long</a:t>
            </a:r>
          </a:p>
          <a:p>
            <a:pPr lvl="2"/>
            <a:r>
              <a:rPr lang="en-US" b="1" dirty="0">
                <a:latin typeface="Courier New" panose="02070309020205020404" pitchFamily="49" charset="0"/>
                <a:cs typeface="Courier New" panose="02070309020205020404" pitchFamily="49" charset="0"/>
              </a:rPr>
              <a:t>switch</a:t>
            </a:r>
            <a:r>
              <a:rPr lang="en-US" dirty="0"/>
              <a:t> statements are used instead of good object-orientation</a:t>
            </a:r>
          </a:p>
        </p:txBody>
      </p:sp>
    </p:spTree>
    <p:extLst>
      <p:ext uri="{BB962C8B-B14F-4D97-AF65-F5344CB8AC3E}">
        <p14:creationId xmlns:p14="http://schemas.microsoft.com/office/powerpoint/2010/main" val="2581546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75CED-648B-4A90-8ECC-4D299F43D7AB}"/>
              </a:ext>
            </a:extLst>
          </p:cNvPr>
          <p:cNvSpPr>
            <a:spLocks noGrp="1"/>
          </p:cNvSpPr>
          <p:nvPr>
            <p:ph type="title"/>
          </p:nvPr>
        </p:nvSpPr>
        <p:spPr/>
        <p:txBody>
          <a:bodyPr/>
          <a:lstStyle/>
          <a:p>
            <a:r>
              <a:rPr lang="en-US" dirty="0"/>
              <a:t>Common refactoring actions</a:t>
            </a:r>
          </a:p>
        </p:txBody>
      </p:sp>
      <p:sp>
        <p:nvSpPr>
          <p:cNvPr id="3" name="Content Placeholder 2">
            <a:extLst>
              <a:ext uri="{FF2B5EF4-FFF2-40B4-BE49-F238E27FC236}">
                <a16:creationId xmlns:a16="http://schemas.microsoft.com/office/drawing/2014/main" id="{81A10838-B7DF-4FDA-B5E8-F5785DF0CC08}"/>
              </a:ext>
            </a:extLst>
          </p:cNvPr>
          <p:cNvSpPr>
            <a:spLocks noGrp="1"/>
          </p:cNvSpPr>
          <p:nvPr>
            <p:ph idx="1"/>
          </p:nvPr>
        </p:nvSpPr>
        <p:spPr/>
        <p:txBody>
          <a:bodyPr>
            <a:normAutofit fontScale="85000" lnSpcReduction="20000"/>
          </a:bodyPr>
          <a:lstStyle/>
          <a:p>
            <a:r>
              <a:rPr lang="en-US" dirty="0"/>
              <a:t>Renaming a variable or method</a:t>
            </a:r>
          </a:p>
          <a:p>
            <a:r>
              <a:rPr lang="en-US" dirty="0"/>
              <a:t>Adding an explanatory variable</a:t>
            </a:r>
          </a:p>
          <a:p>
            <a:pPr lvl="1"/>
            <a:r>
              <a:rPr lang="en-US" dirty="0"/>
              <a:t>If an expression is too long, storing a partial computation into a named variable can help it be understood</a:t>
            </a:r>
          </a:p>
          <a:p>
            <a:r>
              <a:rPr lang="en-US" dirty="0"/>
              <a:t>Inline temporary variable</a:t>
            </a:r>
          </a:p>
          <a:p>
            <a:pPr lvl="1"/>
            <a:r>
              <a:rPr lang="en-US" dirty="0"/>
              <a:t>If a temporary variable is useless, just use the full expression (the opposite of the previous)</a:t>
            </a:r>
          </a:p>
          <a:p>
            <a:r>
              <a:rPr lang="en-US" dirty="0"/>
              <a:t>Break a method into two methods</a:t>
            </a:r>
          </a:p>
          <a:p>
            <a:r>
              <a:rPr lang="en-US" dirty="0"/>
              <a:t>Combine two short methods into a single one</a:t>
            </a:r>
          </a:p>
          <a:p>
            <a:r>
              <a:rPr lang="en-US" dirty="0"/>
              <a:t>Replace a conditional with polymorphism</a:t>
            </a:r>
          </a:p>
          <a:p>
            <a:pPr lvl="1"/>
            <a:r>
              <a:rPr lang="en-US" dirty="0"/>
              <a:t>Instead of an if or a switch, behavior changes because different objects have overridden methods with different behavior</a:t>
            </a:r>
          </a:p>
          <a:p>
            <a:r>
              <a:rPr lang="en-US" dirty="0"/>
              <a:t>Move methods from child classes to parent classes</a:t>
            </a:r>
          </a:p>
          <a:p>
            <a:endParaRPr lang="en-US" dirty="0"/>
          </a:p>
        </p:txBody>
      </p:sp>
    </p:spTree>
    <p:extLst>
      <p:ext uri="{BB962C8B-B14F-4D97-AF65-F5344CB8AC3E}">
        <p14:creationId xmlns:p14="http://schemas.microsoft.com/office/powerpoint/2010/main" val="223091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4C896-8425-463A-8A0D-38619D5AB12E}"/>
              </a:ext>
            </a:extLst>
          </p:cNvPr>
          <p:cNvSpPr>
            <a:spLocks noGrp="1"/>
          </p:cNvSpPr>
          <p:nvPr>
            <p:ph type="title"/>
          </p:nvPr>
        </p:nvSpPr>
        <p:spPr/>
        <p:txBody>
          <a:bodyPr/>
          <a:lstStyle/>
          <a:p>
            <a:r>
              <a:rPr lang="en-US" dirty="0"/>
              <a:t>Simplicity</a:t>
            </a:r>
          </a:p>
        </p:txBody>
      </p:sp>
      <p:sp>
        <p:nvSpPr>
          <p:cNvPr id="3" name="Content Placeholder 2">
            <a:extLst>
              <a:ext uri="{FF2B5EF4-FFF2-40B4-BE49-F238E27FC236}">
                <a16:creationId xmlns:a16="http://schemas.microsoft.com/office/drawing/2014/main" id="{0487D216-0230-49C8-A275-74079ABF0A2A}"/>
              </a:ext>
            </a:extLst>
          </p:cNvPr>
          <p:cNvSpPr>
            <a:spLocks noGrp="1"/>
          </p:cNvSpPr>
          <p:nvPr>
            <p:ph idx="1"/>
          </p:nvPr>
        </p:nvSpPr>
        <p:spPr>
          <a:xfrm>
            <a:off x="609600" y="1775193"/>
            <a:ext cx="10972800" cy="3330208"/>
          </a:xfrm>
        </p:spPr>
        <p:txBody>
          <a:bodyPr>
            <a:normAutofit fontScale="85000" lnSpcReduction="20000"/>
          </a:bodyPr>
          <a:lstStyle/>
          <a:p>
            <a:r>
              <a:rPr lang="en-US" dirty="0"/>
              <a:t>As with interface design, simpler designs are better</a:t>
            </a:r>
          </a:p>
          <a:p>
            <a:r>
              <a:rPr lang="en-US" dirty="0"/>
              <a:t>What is simplicity?</a:t>
            </a:r>
          </a:p>
          <a:p>
            <a:pPr lvl="1"/>
            <a:r>
              <a:rPr lang="en-US" dirty="0"/>
              <a:t>Fewer lines of code</a:t>
            </a:r>
          </a:p>
          <a:p>
            <a:pPr lvl="1"/>
            <a:r>
              <a:rPr lang="en-US" dirty="0"/>
              <a:t>Fewer control structures</a:t>
            </a:r>
          </a:p>
          <a:p>
            <a:pPr lvl="1"/>
            <a:r>
              <a:rPr lang="en-US" dirty="0"/>
              <a:t>Fewer connections between different parts</a:t>
            </a:r>
          </a:p>
          <a:p>
            <a:pPr lvl="1"/>
            <a:r>
              <a:rPr lang="en-US" dirty="0"/>
              <a:t>Fewer computations with different kinds of objects</a:t>
            </a:r>
          </a:p>
          <a:p>
            <a:r>
              <a:rPr lang="en-US" dirty="0"/>
              <a:t>A good rule of thumb is which design is easiest to understand</a:t>
            </a:r>
          </a:p>
          <a:p>
            <a:r>
              <a:rPr lang="en-US" dirty="0"/>
              <a:t>Simplicity is a good goal, but some important algorithms in computer science are necessarily complex</a:t>
            </a:r>
          </a:p>
        </p:txBody>
      </p:sp>
      <p:sp>
        <p:nvSpPr>
          <p:cNvPr id="4" name="Rectangle 3">
            <a:extLst>
              <a:ext uri="{FF2B5EF4-FFF2-40B4-BE49-F238E27FC236}">
                <a16:creationId xmlns:a16="http://schemas.microsoft.com/office/drawing/2014/main" id="{321E3ED4-BA6E-4BC9-BDFD-07CB03313F53}"/>
              </a:ext>
            </a:extLst>
          </p:cNvPr>
          <p:cNvSpPr/>
          <p:nvPr/>
        </p:nvSpPr>
        <p:spPr>
          <a:xfrm>
            <a:off x="609600" y="5181601"/>
            <a:ext cx="10972800" cy="1371599"/>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800" i="1" dirty="0"/>
              <a:t>Everything should be made as simple as possible, but not simpler.</a:t>
            </a:r>
          </a:p>
          <a:p>
            <a:pPr algn="r"/>
            <a:r>
              <a:rPr lang="en-US" dirty="0"/>
              <a:t>-Attributed to Albert Einstein, who probably did not say it quite like that</a:t>
            </a:r>
          </a:p>
        </p:txBody>
      </p:sp>
    </p:spTree>
    <p:extLst>
      <p:ext uri="{BB962C8B-B14F-4D97-AF65-F5344CB8AC3E}">
        <p14:creationId xmlns:p14="http://schemas.microsoft.com/office/powerpoint/2010/main" val="3560234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 driven development</a:t>
            </a:r>
          </a:p>
        </p:txBody>
      </p:sp>
      <p:sp>
        <p:nvSpPr>
          <p:cNvPr id="3" name="Content Placeholder 2"/>
          <p:cNvSpPr>
            <a:spLocks noGrp="1"/>
          </p:cNvSpPr>
          <p:nvPr>
            <p:ph idx="1"/>
          </p:nvPr>
        </p:nvSpPr>
        <p:spPr/>
        <p:txBody>
          <a:bodyPr/>
          <a:lstStyle/>
          <a:p>
            <a:r>
              <a:rPr lang="en-US" b="1" dirty="0"/>
              <a:t>Test driven development</a:t>
            </a:r>
            <a:r>
              <a:rPr lang="en-US" dirty="0"/>
              <a:t> (TDD) is a style of development where testing is an integral part of coding</a:t>
            </a:r>
          </a:p>
          <a:p>
            <a:r>
              <a:rPr lang="en-US" dirty="0"/>
              <a:t>The key idea of TDD is that you write tests for the code </a:t>
            </a:r>
            <a:r>
              <a:rPr lang="en-US" b="1" dirty="0"/>
              <a:t>before</a:t>
            </a:r>
            <a:r>
              <a:rPr lang="en-US" dirty="0"/>
              <a:t> you write the code</a:t>
            </a:r>
          </a:p>
          <a:p>
            <a:pPr lvl="1"/>
            <a:r>
              <a:rPr lang="en-US" dirty="0"/>
              <a:t>Thus, the tests aren't distorted by writing the code</a:t>
            </a:r>
          </a:p>
          <a:p>
            <a:r>
              <a:rPr lang="en-US" dirty="0"/>
              <a:t>TDD is used for Extreme Programming, but it can be used for any approach, agile or plan-driven</a:t>
            </a:r>
          </a:p>
        </p:txBody>
      </p:sp>
    </p:spTree>
    <p:extLst>
      <p:ext uri="{BB962C8B-B14F-4D97-AF65-F5344CB8AC3E}">
        <p14:creationId xmlns:p14="http://schemas.microsoft.com/office/powerpoint/2010/main" val="1375214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62CB2-5EB7-4055-A801-CA4CC90D1675}"/>
              </a:ext>
            </a:extLst>
          </p:cNvPr>
          <p:cNvSpPr>
            <a:spLocks noGrp="1"/>
          </p:cNvSpPr>
          <p:nvPr>
            <p:ph type="title"/>
          </p:nvPr>
        </p:nvSpPr>
        <p:spPr/>
        <p:txBody>
          <a:bodyPr/>
          <a:lstStyle/>
          <a:p>
            <a:r>
              <a:rPr lang="en-US" dirty="0"/>
              <a:t>Principles of TDD</a:t>
            </a:r>
          </a:p>
        </p:txBody>
      </p:sp>
      <p:sp>
        <p:nvSpPr>
          <p:cNvPr id="3" name="Content Placeholder 2">
            <a:extLst>
              <a:ext uri="{FF2B5EF4-FFF2-40B4-BE49-F238E27FC236}">
                <a16:creationId xmlns:a16="http://schemas.microsoft.com/office/drawing/2014/main" id="{C67BB7CF-6F5E-42B3-B167-DCB8D1F17EB4}"/>
              </a:ext>
            </a:extLst>
          </p:cNvPr>
          <p:cNvSpPr>
            <a:spLocks noGrp="1"/>
          </p:cNvSpPr>
          <p:nvPr>
            <p:ph idx="1"/>
          </p:nvPr>
        </p:nvSpPr>
        <p:spPr>
          <a:xfrm>
            <a:off x="609600" y="1775192"/>
            <a:ext cx="6686516" cy="4625609"/>
          </a:xfrm>
        </p:spPr>
        <p:txBody>
          <a:bodyPr>
            <a:normAutofit fontScale="92500" lnSpcReduction="20000"/>
          </a:bodyPr>
          <a:lstStyle/>
          <a:p>
            <a:r>
              <a:rPr lang="en-US" dirty="0"/>
              <a:t>You have to have a testing framework</a:t>
            </a:r>
          </a:p>
          <a:p>
            <a:r>
              <a:rPr lang="en-US" dirty="0"/>
              <a:t>Tests are written before code</a:t>
            </a:r>
          </a:p>
          <a:p>
            <a:r>
              <a:rPr lang="en-US" dirty="0"/>
              <a:t>Tests and code are written incrementally</a:t>
            </a:r>
          </a:p>
          <a:p>
            <a:pPr lvl="1"/>
            <a:r>
              <a:rPr lang="en-US" dirty="0"/>
              <a:t>Write tests for some functionality, then write code to pass them</a:t>
            </a:r>
          </a:p>
          <a:p>
            <a:r>
              <a:rPr lang="en-US" dirty="0"/>
              <a:t>Code is </a:t>
            </a:r>
            <a:r>
              <a:rPr lang="en-US" i="1" dirty="0"/>
              <a:t>only</a:t>
            </a:r>
            <a:r>
              <a:rPr lang="en-US" dirty="0"/>
              <a:t> written to pass tests</a:t>
            </a:r>
          </a:p>
          <a:p>
            <a:pPr lvl="1"/>
            <a:r>
              <a:rPr lang="en-US" dirty="0"/>
              <a:t>"Doing the simplest thing that could possibly work"</a:t>
            </a:r>
          </a:p>
          <a:p>
            <a:r>
              <a:rPr lang="en-US" dirty="0"/>
              <a:t>Refactoring is expected</a:t>
            </a:r>
          </a:p>
          <a:p>
            <a:pPr lvl="1"/>
            <a:r>
              <a:rPr lang="en-US" dirty="0"/>
              <a:t>Writing code only to pass tests might end up with funky design</a:t>
            </a:r>
          </a:p>
        </p:txBody>
      </p:sp>
      <p:sp>
        <p:nvSpPr>
          <p:cNvPr id="4" name="Rectangle: Rounded Corners 3">
            <a:extLst>
              <a:ext uri="{FF2B5EF4-FFF2-40B4-BE49-F238E27FC236}">
                <a16:creationId xmlns:a16="http://schemas.microsoft.com/office/drawing/2014/main" id="{0FAF963C-D4B0-4AFD-BFA6-6271320A286C}"/>
              </a:ext>
            </a:extLst>
          </p:cNvPr>
          <p:cNvSpPr/>
          <p:nvPr/>
        </p:nvSpPr>
        <p:spPr>
          <a:xfrm>
            <a:off x="8704521" y="1569922"/>
            <a:ext cx="1600200" cy="7775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Write Tests</a:t>
            </a:r>
          </a:p>
        </p:txBody>
      </p:sp>
      <p:sp>
        <p:nvSpPr>
          <p:cNvPr id="6" name="Rectangle: Rounded Corners 5">
            <a:extLst>
              <a:ext uri="{FF2B5EF4-FFF2-40B4-BE49-F238E27FC236}">
                <a16:creationId xmlns:a16="http://schemas.microsoft.com/office/drawing/2014/main" id="{14377588-6522-40BF-9230-9F70DF8FEFB8}"/>
              </a:ext>
            </a:extLst>
          </p:cNvPr>
          <p:cNvSpPr/>
          <p:nvPr/>
        </p:nvSpPr>
        <p:spPr>
          <a:xfrm>
            <a:off x="8704521" y="3291807"/>
            <a:ext cx="1600200" cy="777508"/>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Run Tests</a:t>
            </a:r>
          </a:p>
        </p:txBody>
      </p:sp>
      <p:sp>
        <p:nvSpPr>
          <p:cNvPr id="7" name="Rectangle: Rounded Corners 6">
            <a:extLst>
              <a:ext uri="{FF2B5EF4-FFF2-40B4-BE49-F238E27FC236}">
                <a16:creationId xmlns:a16="http://schemas.microsoft.com/office/drawing/2014/main" id="{B9643A18-8952-4055-9346-6EABEECF36FB}"/>
              </a:ext>
            </a:extLst>
          </p:cNvPr>
          <p:cNvSpPr/>
          <p:nvPr/>
        </p:nvSpPr>
        <p:spPr>
          <a:xfrm>
            <a:off x="10058400" y="5166092"/>
            <a:ext cx="1600200" cy="777508"/>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Write Code to Pass Tests</a:t>
            </a:r>
          </a:p>
        </p:txBody>
      </p:sp>
      <p:sp>
        <p:nvSpPr>
          <p:cNvPr id="8" name="Rectangle: Rounded Corners 7">
            <a:extLst>
              <a:ext uri="{FF2B5EF4-FFF2-40B4-BE49-F238E27FC236}">
                <a16:creationId xmlns:a16="http://schemas.microsoft.com/office/drawing/2014/main" id="{ECF83893-F450-45F7-8D3D-ED91775A2268}"/>
              </a:ext>
            </a:extLst>
          </p:cNvPr>
          <p:cNvSpPr/>
          <p:nvPr/>
        </p:nvSpPr>
        <p:spPr>
          <a:xfrm>
            <a:off x="7391400" y="5166092"/>
            <a:ext cx="1600200" cy="777508"/>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Refactor</a:t>
            </a:r>
          </a:p>
        </p:txBody>
      </p:sp>
      <p:sp>
        <p:nvSpPr>
          <p:cNvPr id="11" name="Diamond 10">
            <a:extLst>
              <a:ext uri="{FF2B5EF4-FFF2-40B4-BE49-F238E27FC236}">
                <a16:creationId xmlns:a16="http://schemas.microsoft.com/office/drawing/2014/main" id="{5519D15E-DEF2-4043-8D20-36D8D93BB9F0}"/>
              </a:ext>
            </a:extLst>
          </p:cNvPr>
          <p:cNvSpPr/>
          <p:nvPr/>
        </p:nvSpPr>
        <p:spPr>
          <a:xfrm>
            <a:off x="9338572" y="2689961"/>
            <a:ext cx="332098" cy="332098"/>
          </a:xfrm>
          <a:prstGeom prst="diamond">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2" name="Diamond 11">
            <a:extLst>
              <a:ext uri="{FF2B5EF4-FFF2-40B4-BE49-F238E27FC236}">
                <a16:creationId xmlns:a16="http://schemas.microsoft.com/office/drawing/2014/main" id="{2CE9829E-626F-4F53-8D48-B02CC7CF6DBB}"/>
              </a:ext>
            </a:extLst>
          </p:cNvPr>
          <p:cNvSpPr/>
          <p:nvPr/>
        </p:nvSpPr>
        <p:spPr>
          <a:xfrm>
            <a:off x="9338572" y="4415263"/>
            <a:ext cx="332098" cy="332098"/>
          </a:xfrm>
          <a:prstGeom prst="diamond">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3" name="Diamond 12">
            <a:extLst>
              <a:ext uri="{FF2B5EF4-FFF2-40B4-BE49-F238E27FC236}">
                <a16:creationId xmlns:a16="http://schemas.microsoft.com/office/drawing/2014/main" id="{D0AD5AF7-E0ED-4567-9A91-54F7EA613DBA}"/>
              </a:ext>
            </a:extLst>
          </p:cNvPr>
          <p:cNvSpPr/>
          <p:nvPr/>
        </p:nvSpPr>
        <p:spPr>
          <a:xfrm>
            <a:off x="8025451" y="4417588"/>
            <a:ext cx="332098" cy="332098"/>
          </a:xfrm>
          <a:prstGeom prst="diamond">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4" name="Diamond 13">
            <a:extLst>
              <a:ext uri="{FF2B5EF4-FFF2-40B4-BE49-F238E27FC236}">
                <a16:creationId xmlns:a16="http://schemas.microsoft.com/office/drawing/2014/main" id="{66655770-FEF7-4265-A529-F1CADDEE089E}"/>
              </a:ext>
            </a:extLst>
          </p:cNvPr>
          <p:cNvSpPr/>
          <p:nvPr/>
        </p:nvSpPr>
        <p:spPr>
          <a:xfrm>
            <a:off x="9338572" y="888985"/>
            <a:ext cx="332098" cy="332098"/>
          </a:xfrm>
          <a:prstGeom prst="diamond">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5" name="Flowchart: Connector 14">
            <a:extLst>
              <a:ext uri="{FF2B5EF4-FFF2-40B4-BE49-F238E27FC236}">
                <a16:creationId xmlns:a16="http://schemas.microsoft.com/office/drawing/2014/main" id="{2BAB755A-6E58-4389-95D2-6F24F651A297}"/>
              </a:ext>
            </a:extLst>
          </p:cNvPr>
          <p:cNvSpPr/>
          <p:nvPr/>
        </p:nvSpPr>
        <p:spPr>
          <a:xfrm>
            <a:off x="9370470" y="152400"/>
            <a:ext cx="266768" cy="266768"/>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Flowchart: Connector 15">
            <a:extLst>
              <a:ext uri="{FF2B5EF4-FFF2-40B4-BE49-F238E27FC236}">
                <a16:creationId xmlns:a16="http://schemas.microsoft.com/office/drawing/2014/main" id="{A148C6C3-2C40-4076-AB9F-25AFE70D6CA2}"/>
              </a:ext>
            </a:extLst>
          </p:cNvPr>
          <p:cNvSpPr/>
          <p:nvPr/>
        </p:nvSpPr>
        <p:spPr>
          <a:xfrm>
            <a:off x="8058116" y="6286432"/>
            <a:ext cx="266768" cy="266768"/>
          </a:xfrm>
          <a:prstGeom prst="flowChartConnector">
            <a:avLst/>
          </a:prstGeom>
          <a:ln w="127000" cmpd="thinThick"/>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20" name="Connector: Elbow 19">
            <a:extLst>
              <a:ext uri="{FF2B5EF4-FFF2-40B4-BE49-F238E27FC236}">
                <a16:creationId xmlns:a16="http://schemas.microsoft.com/office/drawing/2014/main" id="{DC1D2F0E-001F-4182-896F-B6B2AD24B8AB}"/>
              </a:ext>
            </a:extLst>
          </p:cNvPr>
          <p:cNvCxnSpPr>
            <a:endCxn id="11" idx="3"/>
          </p:cNvCxnSpPr>
          <p:nvPr/>
        </p:nvCxnSpPr>
        <p:spPr>
          <a:xfrm flipH="1" flipV="1">
            <a:off x="9670670" y="2856010"/>
            <a:ext cx="1987930" cy="2698836"/>
          </a:xfrm>
          <a:prstGeom prst="bentConnector3">
            <a:avLst>
              <a:gd name="adj1" fmla="val -11499"/>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1" name="Connector: Elbow 20">
            <a:extLst>
              <a:ext uri="{FF2B5EF4-FFF2-40B4-BE49-F238E27FC236}">
                <a16:creationId xmlns:a16="http://schemas.microsoft.com/office/drawing/2014/main" id="{7BAB7871-D9C6-4738-A2E3-76A598C99525}"/>
              </a:ext>
            </a:extLst>
          </p:cNvPr>
          <p:cNvCxnSpPr>
            <a:cxnSpLocks/>
            <a:stCxn id="12" idx="3"/>
          </p:cNvCxnSpPr>
          <p:nvPr/>
        </p:nvCxnSpPr>
        <p:spPr>
          <a:xfrm>
            <a:off x="9670670" y="4581312"/>
            <a:ext cx="1187830" cy="584780"/>
          </a:xfrm>
          <a:prstGeom prst="bentConnector2">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4" name="Connector: Elbow 23">
            <a:extLst>
              <a:ext uri="{FF2B5EF4-FFF2-40B4-BE49-F238E27FC236}">
                <a16:creationId xmlns:a16="http://schemas.microsoft.com/office/drawing/2014/main" id="{4AD3BF82-8E1C-4572-861D-367ACCECE3A3}"/>
              </a:ext>
            </a:extLst>
          </p:cNvPr>
          <p:cNvCxnSpPr>
            <a:cxnSpLocks/>
            <a:stCxn id="13" idx="0"/>
            <a:endCxn id="14" idx="1"/>
          </p:cNvCxnSpPr>
          <p:nvPr/>
        </p:nvCxnSpPr>
        <p:spPr>
          <a:xfrm rot="5400000" flipH="1" flipV="1">
            <a:off x="7083759" y="2162775"/>
            <a:ext cx="3362554" cy="1147072"/>
          </a:xfrm>
          <a:prstGeom prst="bentConnector2">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455FF55A-7071-4CF4-9FA1-AE43EFA9D698}"/>
              </a:ext>
            </a:extLst>
          </p:cNvPr>
          <p:cNvCxnSpPr>
            <a:stCxn id="15" idx="4"/>
            <a:endCxn id="14" idx="0"/>
          </p:cNvCxnSpPr>
          <p:nvPr/>
        </p:nvCxnSpPr>
        <p:spPr>
          <a:xfrm>
            <a:off x="9503854" y="419168"/>
            <a:ext cx="767" cy="469817"/>
          </a:xfrm>
          <a:prstGeom prst="straightConnector1">
            <a:avLst/>
          </a:prstGeom>
          <a:ln w="19050">
            <a:tailEnd type="triangle" w="lg" len="lg"/>
          </a:ln>
        </p:spPr>
        <p:style>
          <a:lnRef idx="1">
            <a:schemeClr val="dk1"/>
          </a:lnRef>
          <a:fillRef idx="0">
            <a:schemeClr val="dk1"/>
          </a:fillRef>
          <a:effectRef idx="0">
            <a:schemeClr val="dk1"/>
          </a:effectRef>
          <a:fontRef idx="minor">
            <a:schemeClr val="tx1"/>
          </a:fontRef>
        </p:style>
      </p:cxnSp>
      <p:cxnSp>
        <p:nvCxnSpPr>
          <p:cNvPr id="31" name="Straight Arrow Connector 30">
            <a:extLst>
              <a:ext uri="{FF2B5EF4-FFF2-40B4-BE49-F238E27FC236}">
                <a16:creationId xmlns:a16="http://schemas.microsoft.com/office/drawing/2014/main" id="{0174D4AD-3FC8-458B-B33D-D88E78A7353D}"/>
              </a:ext>
            </a:extLst>
          </p:cNvPr>
          <p:cNvCxnSpPr>
            <a:cxnSpLocks/>
            <a:stCxn id="14" idx="2"/>
          </p:cNvCxnSpPr>
          <p:nvPr/>
        </p:nvCxnSpPr>
        <p:spPr>
          <a:xfrm>
            <a:off x="9504621" y="1221083"/>
            <a:ext cx="0" cy="348839"/>
          </a:xfrm>
          <a:prstGeom prst="straightConnector1">
            <a:avLst/>
          </a:prstGeom>
          <a:ln w="19050">
            <a:tailEnd type="triangle" w="lg" len="lg"/>
          </a:ln>
        </p:spPr>
        <p:style>
          <a:lnRef idx="1">
            <a:schemeClr val="dk1"/>
          </a:lnRef>
          <a:fillRef idx="0">
            <a:schemeClr val="dk1"/>
          </a:fillRef>
          <a:effectRef idx="0">
            <a:schemeClr val="dk1"/>
          </a:effectRef>
          <a:fontRef idx="minor">
            <a:schemeClr val="tx1"/>
          </a:fontRef>
        </p:style>
      </p:cxnSp>
      <p:cxnSp>
        <p:nvCxnSpPr>
          <p:cNvPr id="34" name="Straight Arrow Connector 33">
            <a:extLst>
              <a:ext uri="{FF2B5EF4-FFF2-40B4-BE49-F238E27FC236}">
                <a16:creationId xmlns:a16="http://schemas.microsoft.com/office/drawing/2014/main" id="{686D2FA6-E8DF-4A8F-97A0-E7EEA21AAF30}"/>
              </a:ext>
            </a:extLst>
          </p:cNvPr>
          <p:cNvCxnSpPr>
            <a:cxnSpLocks/>
            <a:endCxn id="11" idx="0"/>
          </p:cNvCxnSpPr>
          <p:nvPr/>
        </p:nvCxnSpPr>
        <p:spPr>
          <a:xfrm>
            <a:off x="9504621" y="2347430"/>
            <a:ext cx="0" cy="342531"/>
          </a:xfrm>
          <a:prstGeom prst="straightConnector1">
            <a:avLst/>
          </a:prstGeom>
          <a:ln w="19050">
            <a:tailEnd type="triangle" w="lg" len="lg"/>
          </a:ln>
        </p:spPr>
        <p:style>
          <a:lnRef idx="1">
            <a:schemeClr val="dk1"/>
          </a:lnRef>
          <a:fillRef idx="0">
            <a:schemeClr val="dk1"/>
          </a:fillRef>
          <a:effectRef idx="0">
            <a:schemeClr val="dk1"/>
          </a:effectRef>
          <a:fontRef idx="minor">
            <a:schemeClr val="tx1"/>
          </a:fontRef>
        </p:style>
      </p:cxnSp>
      <p:cxnSp>
        <p:nvCxnSpPr>
          <p:cNvPr id="37" name="Straight Arrow Connector 36">
            <a:extLst>
              <a:ext uri="{FF2B5EF4-FFF2-40B4-BE49-F238E27FC236}">
                <a16:creationId xmlns:a16="http://schemas.microsoft.com/office/drawing/2014/main" id="{BA7BE880-AB83-4A8C-A8AE-414A889D1487}"/>
              </a:ext>
            </a:extLst>
          </p:cNvPr>
          <p:cNvCxnSpPr>
            <a:cxnSpLocks/>
            <a:stCxn id="11" idx="2"/>
          </p:cNvCxnSpPr>
          <p:nvPr/>
        </p:nvCxnSpPr>
        <p:spPr>
          <a:xfrm>
            <a:off x="9504621" y="3022059"/>
            <a:ext cx="0" cy="269748"/>
          </a:xfrm>
          <a:prstGeom prst="straightConnector1">
            <a:avLst/>
          </a:prstGeom>
          <a:ln w="19050">
            <a:tailEnd type="triangle" w="lg" len="lg"/>
          </a:ln>
        </p:spPr>
        <p:style>
          <a:lnRef idx="1">
            <a:schemeClr val="dk1"/>
          </a:lnRef>
          <a:fillRef idx="0">
            <a:schemeClr val="dk1"/>
          </a:fillRef>
          <a:effectRef idx="0">
            <a:schemeClr val="dk1"/>
          </a:effectRef>
          <a:fontRef idx="minor">
            <a:schemeClr val="tx1"/>
          </a:fontRef>
        </p:style>
      </p:cxnSp>
      <p:cxnSp>
        <p:nvCxnSpPr>
          <p:cNvPr id="40" name="Straight Arrow Connector 39">
            <a:extLst>
              <a:ext uri="{FF2B5EF4-FFF2-40B4-BE49-F238E27FC236}">
                <a16:creationId xmlns:a16="http://schemas.microsoft.com/office/drawing/2014/main" id="{7F332804-C639-4D8E-829A-2F84E42F3535}"/>
              </a:ext>
            </a:extLst>
          </p:cNvPr>
          <p:cNvCxnSpPr>
            <a:cxnSpLocks/>
            <a:endCxn id="12" idx="0"/>
          </p:cNvCxnSpPr>
          <p:nvPr/>
        </p:nvCxnSpPr>
        <p:spPr>
          <a:xfrm>
            <a:off x="9504621" y="4069315"/>
            <a:ext cx="0" cy="345948"/>
          </a:xfrm>
          <a:prstGeom prst="straightConnector1">
            <a:avLst/>
          </a:prstGeom>
          <a:ln w="19050">
            <a:tailEnd type="triangle" w="lg" len="lg"/>
          </a:ln>
        </p:spPr>
        <p:style>
          <a:lnRef idx="1">
            <a:schemeClr val="dk1"/>
          </a:lnRef>
          <a:fillRef idx="0">
            <a:schemeClr val="dk1"/>
          </a:fillRef>
          <a:effectRef idx="0">
            <a:schemeClr val="dk1"/>
          </a:effectRef>
          <a:fontRef idx="minor">
            <a:schemeClr val="tx1"/>
          </a:fontRef>
        </p:style>
      </p:cxnSp>
      <p:cxnSp>
        <p:nvCxnSpPr>
          <p:cNvPr id="43" name="Straight Arrow Connector 42">
            <a:extLst>
              <a:ext uri="{FF2B5EF4-FFF2-40B4-BE49-F238E27FC236}">
                <a16:creationId xmlns:a16="http://schemas.microsoft.com/office/drawing/2014/main" id="{E3BD28C4-A560-4064-854F-753BF8BE6E25}"/>
              </a:ext>
            </a:extLst>
          </p:cNvPr>
          <p:cNvCxnSpPr>
            <a:cxnSpLocks/>
            <a:stCxn id="12" idx="1"/>
            <a:endCxn id="13" idx="3"/>
          </p:cNvCxnSpPr>
          <p:nvPr/>
        </p:nvCxnSpPr>
        <p:spPr>
          <a:xfrm flipH="1">
            <a:off x="8357549" y="4581312"/>
            <a:ext cx="981023" cy="2325"/>
          </a:xfrm>
          <a:prstGeom prst="straightConnector1">
            <a:avLst/>
          </a:prstGeom>
          <a:ln w="19050">
            <a:tailEnd type="triangle" w="lg" len="lg"/>
          </a:ln>
        </p:spPr>
        <p:style>
          <a:lnRef idx="1">
            <a:schemeClr val="dk1"/>
          </a:lnRef>
          <a:fillRef idx="0">
            <a:schemeClr val="dk1"/>
          </a:fillRef>
          <a:effectRef idx="0">
            <a:schemeClr val="dk1"/>
          </a:effectRef>
          <a:fontRef idx="minor">
            <a:schemeClr val="tx1"/>
          </a:fontRef>
        </p:style>
      </p:cxnSp>
      <p:cxnSp>
        <p:nvCxnSpPr>
          <p:cNvPr id="46" name="Straight Arrow Connector 45">
            <a:extLst>
              <a:ext uri="{FF2B5EF4-FFF2-40B4-BE49-F238E27FC236}">
                <a16:creationId xmlns:a16="http://schemas.microsoft.com/office/drawing/2014/main" id="{19C453B0-E640-4C44-8A6B-3126C7382FEA}"/>
              </a:ext>
            </a:extLst>
          </p:cNvPr>
          <p:cNvCxnSpPr>
            <a:cxnSpLocks/>
            <a:stCxn id="13" idx="2"/>
          </p:cNvCxnSpPr>
          <p:nvPr/>
        </p:nvCxnSpPr>
        <p:spPr>
          <a:xfrm>
            <a:off x="8191500" y="4749686"/>
            <a:ext cx="0" cy="416406"/>
          </a:xfrm>
          <a:prstGeom prst="straightConnector1">
            <a:avLst/>
          </a:prstGeom>
          <a:ln w="19050">
            <a:tailEnd type="triangle" w="lg" len="lg"/>
          </a:ln>
        </p:spPr>
        <p:style>
          <a:lnRef idx="1">
            <a:schemeClr val="dk1"/>
          </a:lnRef>
          <a:fillRef idx="0">
            <a:schemeClr val="dk1"/>
          </a:fillRef>
          <a:effectRef idx="0">
            <a:schemeClr val="dk1"/>
          </a:effectRef>
          <a:fontRef idx="minor">
            <a:schemeClr val="tx1"/>
          </a:fontRef>
        </p:style>
      </p:cxnSp>
      <p:cxnSp>
        <p:nvCxnSpPr>
          <p:cNvPr id="49" name="Straight Arrow Connector 48">
            <a:extLst>
              <a:ext uri="{FF2B5EF4-FFF2-40B4-BE49-F238E27FC236}">
                <a16:creationId xmlns:a16="http://schemas.microsoft.com/office/drawing/2014/main" id="{CCF41E01-8708-4F54-B345-C52E38399FA8}"/>
              </a:ext>
            </a:extLst>
          </p:cNvPr>
          <p:cNvCxnSpPr>
            <a:cxnSpLocks/>
            <a:endCxn id="16" idx="0"/>
          </p:cNvCxnSpPr>
          <p:nvPr/>
        </p:nvCxnSpPr>
        <p:spPr>
          <a:xfrm>
            <a:off x="8191500" y="5943600"/>
            <a:ext cx="0" cy="342832"/>
          </a:xfrm>
          <a:prstGeom prst="straightConnector1">
            <a:avLst/>
          </a:prstGeom>
          <a:ln w="19050">
            <a:tailEnd type="triangle" w="lg" len="lg"/>
          </a:ln>
        </p:spPr>
        <p:style>
          <a:lnRef idx="1">
            <a:schemeClr val="dk1"/>
          </a:lnRef>
          <a:fillRef idx="0">
            <a:schemeClr val="dk1"/>
          </a:fillRef>
          <a:effectRef idx="0">
            <a:schemeClr val="dk1"/>
          </a:effectRef>
          <a:fontRef idx="minor">
            <a:schemeClr val="tx1"/>
          </a:fontRef>
        </p:style>
      </p:cxnSp>
      <p:sp>
        <p:nvSpPr>
          <p:cNvPr id="52" name="TextBox 51">
            <a:extLst>
              <a:ext uri="{FF2B5EF4-FFF2-40B4-BE49-F238E27FC236}">
                <a16:creationId xmlns:a16="http://schemas.microsoft.com/office/drawing/2014/main" id="{72FD2BED-7A30-4579-B97D-DBD14D638A4B}"/>
              </a:ext>
            </a:extLst>
          </p:cNvPr>
          <p:cNvSpPr txBox="1"/>
          <p:nvPr/>
        </p:nvSpPr>
        <p:spPr>
          <a:xfrm>
            <a:off x="8405553" y="4184359"/>
            <a:ext cx="814647" cy="400110"/>
          </a:xfrm>
          <a:prstGeom prst="rect">
            <a:avLst/>
          </a:prstGeom>
          <a:noFill/>
        </p:spPr>
        <p:txBody>
          <a:bodyPr wrap="none" rtlCol="0">
            <a:spAutoFit/>
          </a:bodyPr>
          <a:lstStyle/>
          <a:p>
            <a:pPr algn="ctr"/>
            <a:r>
              <a:rPr lang="en-US" sz="2000" dirty="0"/>
              <a:t>[pass]</a:t>
            </a:r>
          </a:p>
        </p:txBody>
      </p:sp>
      <p:sp>
        <p:nvSpPr>
          <p:cNvPr id="53" name="TextBox 52">
            <a:extLst>
              <a:ext uri="{FF2B5EF4-FFF2-40B4-BE49-F238E27FC236}">
                <a16:creationId xmlns:a16="http://schemas.microsoft.com/office/drawing/2014/main" id="{3C26DF39-C2B0-479E-9498-1174F0877EA1}"/>
              </a:ext>
            </a:extLst>
          </p:cNvPr>
          <p:cNvSpPr txBox="1"/>
          <p:nvPr/>
        </p:nvSpPr>
        <p:spPr>
          <a:xfrm>
            <a:off x="9672482" y="4191000"/>
            <a:ext cx="1224118" cy="400110"/>
          </a:xfrm>
          <a:prstGeom prst="rect">
            <a:avLst/>
          </a:prstGeom>
          <a:noFill/>
        </p:spPr>
        <p:txBody>
          <a:bodyPr wrap="none" rtlCol="0">
            <a:spAutoFit/>
          </a:bodyPr>
          <a:lstStyle/>
          <a:p>
            <a:pPr algn="ctr"/>
            <a:r>
              <a:rPr lang="en-US" sz="2000" dirty="0"/>
              <a:t>[not pass]</a:t>
            </a:r>
          </a:p>
        </p:txBody>
      </p:sp>
      <p:sp>
        <p:nvSpPr>
          <p:cNvPr id="54" name="TextBox 53">
            <a:extLst>
              <a:ext uri="{FF2B5EF4-FFF2-40B4-BE49-F238E27FC236}">
                <a16:creationId xmlns:a16="http://schemas.microsoft.com/office/drawing/2014/main" id="{C6405A64-4F19-4087-8B9E-B4449969D735}"/>
              </a:ext>
            </a:extLst>
          </p:cNvPr>
          <p:cNvSpPr txBox="1"/>
          <p:nvPr/>
        </p:nvSpPr>
        <p:spPr>
          <a:xfrm>
            <a:off x="8270052" y="4737003"/>
            <a:ext cx="1811522" cy="400110"/>
          </a:xfrm>
          <a:prstGeom prst="rect">
            <a:avLst/>
          </a:prstGeom>
          <a:noFill/>
        </p:spPr>
        <p:txBody>
          <a:bodyPr wrap="none" rtlCol="0">
            <a:spAutoFit/>
          </a:bodyPr>
          <a:lstStyle/>
          <a:p>
            <a:pPr algn="ctr"/>
            <a:r>
              <a:rPr lang="en-US" sz="2000" dirty="0"/>
              <a:t>[unit complete]</a:t>
            </a:r>
          </a:p>
        </p:txBody>
      </p:sp>
      <p:sp>
        <p:nvSpPr>
          <p:cNvPr id="55" name="TextBox 54">
            <a:extLst>
              <a:ext uri="{FF2B5EF4-FFF2-40B4-BE49-F238E27FC236}">
                <a16:creationId xmlns:a16="http://schemas.microsoft.com/office/drawing/2014/main" id="{7728F3D6-3466-482E-A52F-33A28006D17C}"/>
              </a:ext>
            </a:extLst>
          </p:cNvPr>
          <p:cNvSpPr txBox="1"/>
          <p:nvPr/>
        </p:nvSpPr>
        <p:spPr>
          <a:xfrm rot="16200000">
            <a:off x="6967344" y="2536255"/>
            <a:ext cx="2005485" cy="400110"/>
          </a:xfrm>
          <a:prstGeom prst="rect">
            <a:avLst/>
          </a:prstGeom>
          <a:noFill/>
        </p:spPr>
        <p:txBody>
          <a:bodyPr wrap="none" rtlCol="0">
            <a:spAutoFit/>
          </a:bodyPr>
          <a:lstStyle/>
          <a:p>
            <a:pPr algn="ctr"/>
            <a:r>
              <a:rPr lang="en-US" sz="2000" dirty="0"/>
              <a:t>[unit incomplete]</a:t>
            </a:r>
          </a:p>
        </p:txBody>
      </p:sp>
    </p:spTree>
    <p:extLst>
      <p:ext uri="{BB962C8B-B14F-4D97-AF65-F5344CB8AC3E}">
        <p14:creationId xmlns:p14="http://schemas.microsoft.com/office/powerpoint/2010/main" val="2926728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Benefits of TDD</a:t>
            </a:r>
          </a:p>
        </p:txBody>
      </p:sp>
      <p:sp>
        <p:nvSpPr>
          <p:cNvPr id="3" name="Content Placeholder 2"/>
          <p:cNvSpPr>
            <a:spLocks noGrp="1"/>
          </p:cNvSpPr>
          <p:nvPr>
            <p:ph idx="1"/>
          </p:nvPr>
        </p:nvSpPr>
        <p:spPr/>
        <p:txBody>
          <a:bodyPr/>
          <a:lstStyle/>
          <a:p>
            <a:r>
              <a:rPr lang="en-US" dirty="0"/>
              <a:t>By making the test first, you really understand what you're trying to implement</a:t>
            </a:r>
          </a:p>
          <a:p>
            <a:r>
              <a:rPr lang="en-US" dirty="0"/>
              <a:t>Your testing has better code coverage, testing every segment of code at least once</a:t>
            </a:r>
          </a:p>
          <a:p>
            <a:r>
              <a:rPr lang="en-US" dirty="0"/>
              <a:t>Regression testing happens naturally</a:t>
            </a:r>
          </a:p>
          <a:p>
            <a:r>
              <a:rPr lang="en-US" dirty="0"/>
              <a:t>Debugging should be easier since you know where the problem likely is (the new code added)</a:t>
            </a:r>
          </a:p>
          <a:p>
            <a:r>
              <a:rPr lang="en-US" dirty="0"/>
              <a:t>The tests are a form of documentation, showing what the code should and shouldn't do</a:t>
            </a:r>
          </a:p>
        </p:txBody>
      </p:sp>
    </p:spTree>
    <p:extLst>
      <p:ext uri="{BB962C8B-B14F-4D97-AF65-F5344CB8AC3E}">
        <p14:creationId xmlns:p14="http://schemas.microsoft.com/office/powerpoint/2010/main" val="4257093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279E1-AC9A-45BA-B55C-8E8370CEC26F}"/>
              </a:ext>
            </a:extLst>
          </p:cNvPr>
          <p:cNvSpPr>
            <a:spLocks noGrp="1"/>
          </p:cNvSpPr>
          <p:nvPr>
            <p:ph type="title"/>
          </p:nvPr>
        </p:nvSpPr>
        <p:spPr/>
        <p:txBody>
          <a:bodyPr/>
          <a:lstStyle/>
          <a:p>
            <a:r>
              <a:rPr lang="en-US" dirty="0"/>
              <a:t>System Testing</a:t>
            </a:r>
          </a:p>
        </p:txBody>
      </p:sp>
      <p:sp>
        <p:nvSpPr>
          <p:cNvPr id="3" name="Text Placeholder 2">
            <a:extLst>
              <a:ext uri="{FF2B5EF4-FFF2-40B4-BE49-F238E27FC236}">
                <a16:creationId xmlns:a16="http://schemas.microsoft.com/office/drawing/2014/main" id="{7EAEC798-A688-4C20-B27F-07226E8714CE}"/>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85332683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64C519-6070-40FB-A599-20C811FFC9F9}"/>
              </a:ext>
            </a:extLst>
          </p:cNvPr>
          <p:cNvSpPr>
            <a:spLocks noGrp="1"/>
          </p:cNvSpPr>
          <p:nvPr>
            <p:ph type="title"/>
          </p:nvPr>
        </p:nvSpPr>
        <p:spPr/>
        <p:txBody>
          <a:bodyPr/>
          <a:lstStyle/>
          <a:p>
            <a:r>
              <a:rPr lang="en-US" dirty="0"/>
              <a:t>System testing</a:t>
            </a:r>
          </a:p>
        </p:txBody>
      </p:sp>
      <p:sp>
        <p:nvSpPr>
          <p:cNvPr id="5" name="Content Placeholder 4">
            <a:extLst>
              <a:ext uri="{FF2B5EF4-FFF2-40B4-BE49-F238E27FC236}">
                <a16:creationId xmlns:a16="http://schemas.microsoft.com/office/drawing/2014/main" id="{F53C181C-D05B-4F41-8025-2F880B33A96F}"/>
              </a:ext>
            </a:extLst>
          </p:cNvPr>
          <p:cNvSpPr>
            <a:spLocks noGrp="1"/>
          </p:cNvSpPr>
          <p:nvPr>
            <p:ph idx="1"/>
          </p:nvPr>
        </p:nvSpPr>
        <p:spPr/>
        <p:txBody>
          <a:bodyPr>
            <a:normAutofit lnSpcReduction="10000"/>
          </a:bodyPr>
          <a:lstStyle/>
          <a:p>
            <a:r>
              <a:rPr lang="en-US" b="1" dirty="0"/>
              <a:t>System testing</a:t>
            </a:r>
            <a:r>
              <a:rPr lang="en-US" dirty="0"/>
              <a:t> is testing of the whole product</a:t>
            </a:r>
          </a:p>
          <a:p>
            <a:pPr lvl="1"/>
            <a:r>
              <a:rPr lang="en-US" dirty="0"/>
              <a:t>Both unit testing and integration testing of individual classes and larger components should have been done by now</a:t>
            </a:r>
          </a:p>
          <a:p>
            <a:pPr lvl="1"/>
            <a:r>
              <a:rPr lang="en-US" dirty="0"/>
              <a:t>Testing both functional and non-functional requirements</a:t>
            </a:r>
          </a:p>
          <a:p>
            <a:r>
              <a:rPr lang="en-US" dirty="0"/>
              <a:t>System testing is necessary because:</a:t>
            </a:r>
          </a:p>
          <a:p>
            <a:pPr lvl="1"/>
            <a:r>
              <a:rPr lang="en-US" dirty="0"/>
              <a:t>There could still be faults in the components</a:t>
            </a:r>
          </a:p>
          <a:p>
            <a:pPr lvl="1"/>
            <a:r>
              <a:rPr lang="en-US" dirty="0"/>
              <a:t>Some things can't be fully tested without all the pieces together</a:t>
            </a:r>
          </a:p>
          <a:p>
            <a:r>
              <a:rPr lang="en-US" b="1" dirty="0"/>
              <a:t>Alpha testing</a:t>
            </a:r>
            <a:r>
              <a:rPr lang="en-US" dirty="0"/>
              <a:t> is the first stage of system testing</a:t>
            </a:r>
          </a:p>
          <a:p>
            <a:pPr lvl="1"/>
            <a:r>
              <a:rPr lang="en-US" dirty="0"/>
              <a:t>Developers test behavior similar to what real users would do</a:t>
            </a:r>
          </a:p>
          <a:p>
            <a:r>
              <a:rPr lang="en-US" b="1" dirty="0"/>
              <a:t>Beta testing</a:t>
            </a:r>
            <a:r>
              <a:rPr lang="en-US" dirty="0"/>
              <a:t> has real users testing the product</a:t>
            </a:r>
          </a:p>
        </p:txBody>
      </p:sp>
    </p:spTree>
    <p:extLst>
      <p:ext uri="{BB962C8B-B14F-4D97-AF65-F5344CB8AC3E}">
        <p14:creationId xmlns:p14="http://schemas.microsoft.com/office/powerpoint/2010/main" val="975520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09686-6544-4ACD-829C-352DC091CF68}"/>
              </a:ext>
            </a:extLst>
          </p:cNvPr>
          <p:cNvSpPr>
            <a:spLocks noGrp="1"/>
          </p:cNvSpPr>
          <p:nvPr>
            <p:ph type="title"/>
          </p:nvPr>
        </p:nvSpPr>
        <p:spPr/>
        <p:txBody>
          <a:bodyPr/>
          <a:lstStyle/>
          <a:p>
            <a:r>
              <a:rPr lang="en-US" dirty="0"/>
              <a:t>Details of system testing</a:t>
            </a:r>
          </a:p>
        </p:txBody>
      </p:sp>
      <p:sp>
        <p:nvSpPr>
          <p:cNvPr id="3" name="Content Placeholder 2">
            <a:extLst>
              <a:ext uri="{FF2B5EF4-FFF2-40B4-BE49-F238E27FC236}">
                <a16:creationId xmlns:a16="http://schemas.microsoft.com/office/drawing/2014/main" id="{30AD272A-E7E7-4B4E-9F32-47CAD0E4542F}"/>
              </a:ext>
            </a:extLst>
          </p:cNvPr>
          <p:cNvSpPr>
            <a:spLocks noGrp="1"/>
          </p:cNvSpPr>
          <p:nvPr>
            <p:ph idx="1"/>
          </p:nvPr>
        </p:nvSpPr>
        <p:spPr>
          <a:xfrm>
            <a:off x="609600" y="1775193"/>
            <a:ext cx="10972800" cy="1349007"/>
          </a:xfrm>
        </p:spPr>
        <p:txBody>
          <a:bodyPr>
            <a:normAutofit fontScale="92500"/>
          </a:bodyPr>
          <a:lstStyle/>
          <a:p>
            <a:r>
              <a:rPr lang="en-US" dirty="0"/>
              <a:t>Alpha testing and the two phases of beta testing are similar, but there are some details that are different, summarized in this table</a:t>
            </a:r>
          </a:p>
        </p:txBody>
      </p:sp>
      <p:graphicFrame>
        <p:nvGraphicFramePr>
          <p:cNvPr id="4" name="Table 3">
            <a:extLst>
              <a:ext uri="{FF2B5EF4-FFF2-40B4-BE49-F238E27FC236}">
                <a16:creationId xmlns:a16="http://schemas.microsoft.com/office/drawing/2014/main" id="{8A51030C-04A3-4ADD-BCEF-7DDD55CA965A}"/>
              </a:ext>
            </a:extLst>
          </p:cNvPr>
          <p:cNvGraphicFramePr>
            <a:graphicFrameLocks noGrp="1"/>
          </p:cNvGraphicFramePr>
          <p:nvPr>
            <p:extLst/>
          </p:nvPr>
        </p:nvGraphicFramePr>
        <p:xfrm>
          <a:off x="609600" y="3047998"/>
          <a:ext cx="10972799" cy="3352802"/>
        </p:xfrm>
        <a:graphic>
          <a:graphicData uri="http://schemas.openxmlformats.org/drawingml/2006/table">
            <a:tbl>
              <a:tblPr firstRow="1" firstCol="1" bandRow="1">
                <a:tableStyleId>{5C22544A-7EE6-4342-B048-85BDC9FD1C3A}</a:tableStyleId>
              </a:tblPr>
              <a:tblGrid>
                <a:gridCol w="1960534">
                  <a:extLst>
                    <a:ext uri="{9D8B030D-6E8A-4147-A177-3AD203B41FA5}">
                      <a16:colId xmlns:a16="http://schemas.microsoft.com/office/drawing/2014/main" val="529178022"/>
                    </a:ext>
                  </a:extLst>
                </a:gridCol>
                <a:gridCol w="4146808">
                  <a:extLst>
                    <a:ext uri="{9D8B030D-6E8A-4147-A177-3AD203B41FA5}">
                      <a16:colId xmlns:a16="http://schemas.microsoft.com/office/drawing/2014/main" val="3544396628"/>
                    </a:ext>
                  </a:extLst>
                </a:gridCol>
                <a:gridCol w="2442637">
                  <a:extLst>
                    <a:ext uri="{9D8B030D-6E8A-4147-A177-3AD203B41FA5}">
                      <a16:colId xmlns:a16="http://schemas.microsoft.com/office/drawing/2014/main" val="2060621725"/>
                    </a:ext>
                  </a:extLst>
                </a:gridCol>
                <a:gridCol w="2422820">
                  <a:extLst>
                    <a:ext uri="{9D8B030D-6E8A-4147-A177-3AD203B41FA5}">
                      <a16:colId xmlns:a16="http://schemas.microsoft.com/office/drawing/2014/main" val="1083537139"/>
                    </a:ext>
                  </a:extLst>
                </a:gridCol>
              </a:tblGrid>
              <a:tr h="553673">
                <a:tc rowSpan="2">
                  <a:txBody>
                    <a:bodyPr/>
                    <a:lstStyle/>
                    <a:p>
                      <a:endParaRPr lang="en-US" sz="20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rowSpan="2">
                  <a:txBody>
                    <a:bodyPr/>
                    <a:lstStyle/>
                    <a:p>
                      <a:pPr algn="ctr"/>
                      <a:r>
                        <a:rPr lang="en-US" sz="2000" dirty="0"/>
                        <a:t>Alpha Testing</a:t>
                      </a:r>
                    </a:p>
                  </a:txBody>
                  <a:tcPr anchor="ctr">
                    <a:lnL w="12700" cmpd="sng">
                      <a:noFill/>
                    </a:lnL>
                    <a:lnR w="12700" cap="flat" cmpd="sng" algn="ctr">
                      <a:solidFill>
                        <a:schemeClr val="bg1"/>
                      </a:solidFill>
                      <a:prstDash val="solid"/>
                      <a:round/>
                      <a:headEnd type="none" w="med" len="med"/>
                      <a:tailEnd type="none" w="med" len="med"/>
                    </a:lnR>
                  </a:tcPr>
                </a:tc>
                <a:tc gridSpan="2">
                  <a:txBody>
                    <a:bodyPr/>
                    <a:lstStyle/>
                    <a:p>
                      <a:pPr algn="ctr"/>
                      <a:r>
                        <a:rPr lang="en-US" sz="2000" dirty="0"/>
                        <a:t>Beta Testing</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818000071"/>
                  </a:ext>
                </a:extLst>
              </a:tr>
              <a:tr h="553673">
                <a:tc vMerge="1">
                  <a:txBody>
                    <a:bodyPr/>
                    <a:lstStyle/>
                    <a:p>
                      <a:endParaRPr lang="en-US"/>
                    </a:p>
                  </a:txBody>
                  <a:tcPr/>
                </a:tc>
                <a:tc vMerge="1">
                  <a:txBody>
                    <a:bodyPr/>
                    <a:lstStyle/>
                    <a:p>
                      <a:endParaRPr lang="en-US"/>
                    </a:p>
                  </a:txBody>
                  <a:tcPr/>
                </a:tc>
                <a:tc>
                  <a:txBody>
                    <a:bodyPr/>
                    <a:lstStyle/>
                    <a:p>
                      <a:pPr algn="ctr"/>
                      <a:r>
                        <a:rPr lang="en-US" sz="2000" b="1" dirty="0">
                          <a:solidFill>
                            <a:schemeClr val="bg1"/>
                          </a:solidFill>
                        </a:rPr>
                        <a:t>Acceptance Testing</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US" sz="2000" b="1" dirty="0">
                          <a:solidFill>
                            <a:schemeClr val="bg1"/>
                          </a:solidFill>
                        </a:rPr>
                        <a:t>Installation Testing</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4056988415"/>
                  </a:ext>
                </a:extLst>
              </a:tr>
              <a:tr h="561364">
                <a:tc>
                  <a:txBody>
                    <a:bodyPr/>
                    <a:lstStyle/>
                    <a:p>
                      <a:pPr algn="r"/>
                      <a:r>
                        <a:rPr lang="en-US" sz="2000" dirty="0"/>
                        <a:t>Personnel</a:t>
                      </a:r>
                    </a:p>
                  </a:txBody>
                  <a:tcPr anchor="ctr">
                    <a:lnT w="38100" cmpd="sng">
                      <a:noFill/>
                    </a:lnT>
                  </a:tcPr>
                </a:tc>
                <a:tc>
                  <a:txBody>
                    <a:bodyPr/>
                    <a:lstStyle/>
                    <a:p>
                      <a:pPr algn="ctr"/>
                      <a:r>
                        <a:rPr lang="en-US" sz="2000" dirty="0"/>
                        <a:t>Testers</a:t>
                      </a:r>
                    </a:p>
                  </a:txBody>
                  <a:tcPr anchor="ctr"/>
                </a:tc>
                <a:tc>
                  <a:txBody>
                    <a:bodyPr/>
                    <a:lstStyle/>
                    <a:p>
                      <a:pPr algn="ctr"/>
                      <a:r>
                        <a:rPr lang="en-US" sz="2000" dirty="0"/>
                        <a:t>Users</a:t>
                      </a:r>
                    </a:p>
                  </a:txBody>
                  <a:tcPr anchor="ctr">
                    <a:lnT w="38100" cap="flat" cmpd="sng" algn="ctr">
                      <a:solidFill>
                        <a:schemeClr val="bg1"/>
                      </a:solidFill>
                      <a:prstDash val="solid"/>
                      <a:round/>
                      <a:headEnd type="none" w="med" len="med"/>
                      <a:tailEnd type="none" w="med" len="med"/>
                    </a:lnT>
                  </a:tcPr>
                </a:tc>
                <a:tc>
                  <a:txBody>
                    <a:bodyPr/>
                    <a:lstStyle/>
                    <a:p>
                      <a:pPr algn="ctr"/>
                      <a:r>
                        <a:rPr lang="en-US" sz="2000" dirty="0"/>
                        <a:t>Users</a:t>
                      </a:r>
                    </a:p>
                  </a:txBody>
                  <a:tcPr anchor="ctr">
                    <a:lnT w="381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2354488103"/>
                  </a:ext>
                </a:extLst>
              </a:tr>
              <a:tr h="561364">
                <a:tc>
                  <a:txBody>
                    <a:bodyPr/>
                    <a:lstStyle/>
                    <a:p>
                      <a:pPr algn="r"/>
                      <a:r>
                        <a:rPr lang="en-US" sz="2000" dirty="0"/>
                        <a:t>Environment</a:t>
                      </a:r>
                    </a:p>
                  </a:txBody>
                  <a:tcPr anchor="ctr"/>
                </a:tc>
                <a:tc>
                  <a:txBody>
                    <a:bodyPr/>
                    <a:lstStyle/>
                    <a:p>
                      <a:pPr algn="ctr"/>
                      <a:r>
                        <a:rPr lang="en-US" sz="2000" dirty="0"/>
                        <a:t>Controlled</a:t>
                      </a:r>
                    </a:p>
                  </a:txBody>
                  <a:tcPr anchor="ctr"/>
                </a:tc>
                <a:tc>
                  <a:txBody>
                    <a:bodyPr/>
                    <a:lstStyle/>
                    <a:p>
                      <a:pPr algn="ctr"/>
                      <a:r>
                        <a:rPr lang="en-US" sz="2000" dirty="0"/>
                        <a:t>Controlled</a:t>
                      </a:r>
                    </a:p>
                  </a:txBody>
                  <a:tcPr anchor="ctr"/>
                </a:tc>
                <a:tc>
                  <a:txBody>
                    <a:bodyPr/>
                    <a:lstStyle/>
                    <a:p>
                      <a:pPr algn="ctr"/>
                      <a:r>
                        <a:rPr lang="en-US" sz="2000" dirty="0"/>
                        <a:t>Uncontrolled</a:t>
                      </a:r>
                    </a:p>
                  </a:txBody>
                  <a:tcPr anchor="ctr"/>
                </a:tc>
                <a:extLst>
                  <a:ext uri="{0D108BD9-81ED-4DB2-BD59-A6C34878D82A}">
                    <a16:rowId xmlns:a16="http://schemas.microsoft.com/office/drawing/2014/main" val="2939405692"/>
                  </a:ext>
                </a:extLst>
              </a:tr>
              <a:tr h="561364">
                <a:tc>
                  <a:txBody>
                    <a:bodyPr/>
                    <a:lstStyle/>
                    <a:p>
                      <a:pPr algn="r"/>
                      <a:r>
                        <a:rPr lang="en-US" sz="2000" dirty="0"/>
                        <a:t>Purpose</a:t>
                      </a:r>
                    </a:p>
                  </a:txBody>
                  <a:tcPr anchor="ctr"/>
                </a:tc>
                <a:tc>
                  <a:txBody>
                    <a:bodyPr/>
                    <a:lstStyle/>
                    <a:p>
                      <a:pPr algn="ctr"/>
                      <a:r>
                        <a:rPr lang="en-US" sz="2000" dirty="0"/>
                        <a:t>Validation (Indirect) and Verification</a:t>
                      </a:r>
                    </a:p>
                  </a:txBody>
                  <a:tcPr anchor="ctr"/>
                </a:tc>
                <a:tc>
                  <a:txBody>
                    <a:bodyPr/>
                    <a:lstStyle/>
                    <a:p>
                      <a:pPr algn="ctr"/>
                      <a:r>
                        <a:rPr lang="en-US" sz="2000" dirty="0"/>
                        <a:t>Validation (Direct)</a:t>
                      </a:r>
                    </a:p>
                  </a:txBody>
                  <a:tcPr anchor="ctr"/>
                </a:tc>
                <a:tc>
                  <a:txBody>
                    <a:bodyPr/>
                    <a:lstStyle/>
                    <a:p>
                      <a:pPr algn="ctr"/>
                      <a:r>
                        <a:rPr lang="en-US" sz="2000" dirty="0"/>
                        <a:t>Verification</a:t>
                      </a:r>
                    </a:p>
                  </a:txBody>
                  <a:tcPr anchor="ctr"/>
                </a:tc>
                <a:extLst>
                  <a:ext uri="{0D108BD9-81ED-4DB2-BD59-A6C34878D82A}">
                    <a16:rowId xmlns:a16="http://schemas.microsoft.com/office/drawing/2014/main" val="972311492"/>
                  </a:ext>
                </a:extLst>
              </a:tr>
              <a:tr h="561364">
                <a:tc>
                  <a:txBody>
                    <a:bodyPr/>
                    <a:lstStyle/>
                    <a:p>
                      <a:pPr algn="r"/>
                      <a:r>
                        <a:rPr lang="en-US" sz="2000" dirty="0"/>
                        <a:t>Recording</a:t>
                      </a:r>
                    </a:p>
                  </a:txBody>
                  <a:tcPr anchor="ctr"/>
                </a:tc>
                <a:tc>
                  <a:txBody>
                    <a:bodyPr/>
                    <a:lstStyle/>
                    <a:p>
                      <a:pPr algn="ctr"/>
                      <a:r>
                        <a:rPr lang="en-US" sz="2000" dirty="0"/>
                        <a:t>Extensive Logging</a:t>
                      </a:r>
                    </a:p>
                  </a:txBody>
                  <a:tcPr anchor="ctr"/>
                </a:tc>
                <a:tc>
                  <a:txBody>
                    <a:bodyPr/>
                    <a:lstStyle/>
                    <a:p>
                      <a:pPr algn="ctr"/>
                      <a:r>
                        <a:rPr lang="en-US" sz="2000" dirty="0"/>
                        <a:t>Limited Logging</a:t>
                      </a:r>
                    </a:p>
                  </a:txBody>
                  <a:tcPr anchor="ctr"/>
                </a:tc>
                <a:tc>
                  <a:txBody>
                    <a:bodyPr/>
                    <a:lstStyle/>
                    <a:p>
                      <a:pPr algn="ctr"/>
                      <a:r>
                        <a:rPr lang="en-US" sz="2000" dirty="0"/>
                        <a:t>Limited Logging</a:t>
                      </a:r>
                    </a:p>
                  </a:txBody>
                  <a:tcPr anchor="ctr"/>
                </a:tc>
                <a:extLst>
                  <a:ext uri="{0D108BD9-81ED-4DB2-BD59-A6C34878D82A}">
                    <a16:rowId xmlns:a16="http://schemas.microsoft.com/office/drawing/2014/main" val="997215944"/>
                  </a:ext>
                </a:extLst>
              </a:tr>
            </a:tbl>
          </a:graphicData>
        </a:graphic>
      </p:graphicFrame>
    </p:spTree>
    <p:extLst>
      <p:ext uri="{BB962C8B-B14F-4D97-AF65-F5344CB8AC3E}">
        <p14:creationId xmlns:p14="http://schemas.microsoft.com/office/powerpoint/2010/main" val="77168707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82322-C637-4640-9AAE-8C4F38649F8B}"/>
              </a:ext>
            </a:extLst>
          </p:cNvPr>
          <p:cNvSpPr>
            <a:spLocks noGrp="1"/>
          </p:cNvSpPr>
          <p:nvPr>
            <p:ph type="title"/>
          </p:nvPr>
        </p:nvSpPr>
        <p:spPr/>
        <p:txBody>
          <a:bodyPr/>
          <a:lstStyle/>
          <a:p>
            <a:r>
              <a:rPr lang="en-US" dirty="0"/>
              <a:t>Functional alpha testing</a:t>
            </a:r>
          </a:p>
        </p:txBody>
      </p:sp>
      <p:sp>
        <p:nvSpPr>
          <p:cNvPr id="3" name="Content Placeholder 2">
            <a:extLst>
              <a:ext uri="{FF2B5EF4-FFF2-40B4-BE49-F238E27FC236}">
                <a16:creationId xmlns:a16="http://schemas.microsoft.com/office/drawing/2014/main" id="{2EC1F484-927C-40E3-8C7D-B9C753BBD4CF}"/>
              </a:ext>
            </a:extLst>
          </p:cNvPr>
          <p:cNvSpPr>
            <a:spLocks noGrp="1"/>
          </p:cNvSpPr>
          <p:nvPr>
            <p:ph idx="1"/>
          </p:nvPr>
        </p:nvSpPr>
        <p:spPr/>
        <p:txBody>
          <a:bodyPr/>
          <a:lstStyle/>
          <a:p>
            <a:r>
              <a:rPr lang="en-US" dirty="0"/>
              <a:t>Functional alpha testing is based on the requirements listed in the product specification</a:t>
            </a:r>
          </a:p>
          <a:p>
            <a:r>
              <a:rPr lang="en-US" dirty="0"/>
              <a:t>To isolate failures, basic functionality is tested before more complex functionality</a:t>
            </a:r>
          </a:p>
          <a:p>
            <a:r>
              <a:rPr lang="en-US" b="1" dirty="0"/>
              <a:t>Operational profiles</a:t>
            </a:r>
            <a:r>
              <a:rPr lang="en-US" dirty="0"/>
              <a:t> give information about how often different use cases come up and the typical order of use cases</a:t>
            </a:r>
          </a:p>
          <a:p>
            <a:pPr lvl="1"/>
            <a:r>
              <a:rPr lang="en-US" dirty="0"/>
              <a:t>Using these profiles, testers can make tests that simulate typical usage</a:t>
            </a:r>
          </a:p>
        </p:txBody>
      </p:sp>
    </p:spTree>
    <p:extLst>
      <p:ext uri="{BB962C8B-B14F-4D97-AF65-F5344CB8AC3E}">
        <p14:creationId xmlns:p14="http://schemas.microsoft.com/office/powerpoint/2010/main" val="4182098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37028-8701-42A0-8019-342F6034AD98}"/>
              </a:ext>
            </a:extLst>
          </p:cNvPr>
          <p:cNvSpPr>
            <a:spLocks noGrp="1"/>
          </p:cNvSpPr>
          <p:nvPr>
            <p:ph type="title"/>
          </p:nvPr>
        </p:nvSpPr>
        <p:spPr/>
        <p:txBody>
          <a:bodyPr/>
          <a:lstStyle/>
          <a:p>
            <a:r>
              <a:rPr lang="en-US" dirty="0"/>
              <a:t>Non-functional alpha testing</a:t>
            </a:r>
          </a:p>
        </p:txBody>
      </p:sp>
      <p:sp>
        <p:nvSpPr>
          <p:cNvPr id="3" name="Content Placeholder 2">
            <a:extLst>
              <a:ext uri="{FF2B5EF4-FFF2-40B4-BE49-F238E27FC236}">
                <a16:creationId xmlns:a16="http://schemas.microsoft.com/office/drawing/2014/main" id="{8284B256-3A8D-43B2-91AA-6FCF95C20F17}"/>
              </a:ext>
            </a:extLst>
          </p:cNvPr>
          <p:cNvSpPr>
            <a:spLocks noGrp="1"/>
          </p:cNvSpPr>
          <p:nvPr>
            <p:ph idx="1"/>
          </p:nvPr>
        </p:nvSpPr>
        <p:spPr/>
        <p:txBody>
          <a:bodyPr>
            <a:normAutofit fontScale="70000" lnSpcReduction="20000"/>
          </a:bodyPr>
          <a:lstStyle/>
          <a:p>
            <a:r>
              <a:rPr lang="en-US" dirty="0"/>
              <a:t>Some non-functional requirements are development requirements</a:t>
            </a:r>
          </a:p>
          <a:p>
            <a:pPr lvl="1"/>
            <a:r>
              <a:rPr lang="en-US" dirty="0"/>
              <a:t>Cost of the product</a:t>
            </a:r>
          </a:p>
          <a:p>
            <a:pPr lvl="1"/>
            <a:r>
              <a:rPr lang="en-US" dirty="0"/>
              <a:t>Time the product takes to be made</a:t>
            </a:r>
          </a:p>
          <a:p>
            <a:r>
              <a:rPr lang="en-US" dirty="0"/>
              <a:t>Development requirements generally can't be tested, but there are many kinds of non-functional execution requirements that are testable</a:t>
            </a:r>
          </a:p>
          <a:p>
            <a:r>
              <a:rPr lang="en-US" dirty="0"/>
              <a:t>Common non-functional execution tests:</a:t>
            </a:r>
          </a:p>
          <a:p>
            <a:pPr lvl="1"/>
            <a:r>
              <a:rPr lang="en-US" b="1" dirty="0"/>
              <a:t>Timing tests</a:t>
            </a:r>
            <a:r>
              <a:rPr lang="en-US" dirty="0"/>
              <a:t> time the amount of time needed to perform a function, sometimes using </a:t>
            </a:r>
            <a:r>
              <a:rPr lang="en-US" b="1" dirty="0"/>
              <a:t>benchmarks</a:t>
            </a:r>
            <a:r>
              <a:rPr lang="en-US" dirty="0"/>
              <a:t>, standard timing tests</a:t>
            </a:r>
          </a:p>
          <a:p>
            <a:pPr lvl="1"/>
            <a:r>
              <a:rPr lang="en-US" b="1" dirty="0"/>
              <a:t>Reliability tests</a:t>
            </a:r>
            <a:r>
              <a:rPr lang="en-US" dirty="0"/>
              <a:t> try to determine the probability that a product will fail within a time interval: mean time to failure</a:t>
            </a:r>
          </a:p>
          <a:p>
            <a:pPr lvl="1"/>
            <a:r>
              <a:rPr lang="en-US" b="1" dirty="0"/>
              <a:t>Availability tests</a:t>
            </a:r>
            <a:r>
              <a:rPr lang="en-US" dirty="0"/>
              <a:t> try to determine that probability that a product will be available within a time interval: percent up time</a:t>
            </a:r>
          </a:p>
          <a:p>
            <a:pPr lvl="1"/>
            <a:r>
              <a:rPr lang="en-US" b="1" dirty="0"/>
              <a:t>Stress tests</a:t>
            </a:r>
            <a:r>
              <a:rPr lang="en-US" dirty="0"/>
              <a:t> try to determine </a:t>
            </a:r>
            <a:r>
              <a:rPr lang="en-US" b="1" dirty="0"/>
              <a:t>robustness</a:t>
            </a:r>
            <a:r>
              <a:rPr lang="en-US" dirty="0"/>
              <a:t> (operating under a wide range of conditions) and </a:t>
            </a:r>
            <a:r>
              <a:rPr lang="en-US" b="1" dirty="0"/>
              <a:t>safety</a:t>
            </a:r>
            <a:r>
              <a:rPr lang="en-US" dirty="0"/>
              <a:t> (minimizing the damage from a failure)</a:t>
            </a:r>
          </a:p>
          <a:p>
            <a:pPr lvl="1"/>
            <a:r>
              <a:rPr lang="en-US" b="1" dirty="0"/>
              <a:t>Configuration tests</a:t>
            </a:r>
            <a:r>
              <a:rPr lang="en-US" dirty="0"/>
              <a:t> check the product on different hardware and software platforms</a:t>
            </a:r>
          </a:p>
        </p:txBody>
      </p:sp>
    </p:spTree>
    <p:extLst>
      <p:ext uri="{BB962C8B-B14F-4D97-AF65-F5344CB8AC3E}">
        <p14:creationId xmlns:p14="http://schemas.microsoft.com/office/powerpoint/2010/main" val="3220412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8D25B-149C-40F6-8D5F-BDC8F0DCAE8B}"/>
              </a:ext>
            </a:extLst>
          </p:cNvPr>
          <p:cNvSpPr>
            <a:spLocks noGrp="1"/>
          </p:cNvSpPr>
          <p:nvPr>
            <p:ph type="title"/>
          </p:nvPr>
        </p:nvSpPr>
        <p:spPr/>
        <p:txBody>
          <a:bodyPr/>
          <a:lstStyle/>
          <a:p>
            <a:r>
              <a:rPr lang="en-US" dirty="0"/>
              <a:t>User interface tests</a:t>
            </a:r>
          </a:p>
        </p:txBody>
      </p:sp>
      <p:sp>
        <p:nvSpPr>
          <p:cNvPr id="3" name="Content Placeholder 2">
            <a:extLst>
              <a:ext uri="{FF2B5EF4-FFF2-40B4-BE49-F238E27FC236}">
                <a16:creationId xmlns:a16="http://schemas.microsoft.com/office/drawing/2014/main" id="{0DA4593A-3F71-4BE1-9B81-FCB814E86B42}"/>
              </a:ext>
            </a:extLst>
          </p:cNvPr>
          <p:cNvSpPr>
            <a:spLocks noGrp="1"/>
          </p:cNvSpPr>
          <p:nvPr>
            <p:ph idx="1"/>
          </p:nvPr>
        </p:nvSpPr>
        <p:spPr/>
        <p:txBody>
          <a:bodyPr>
            <a:normAutofit fontScale="92500" lnSpcReduction="20000"/>
          </a:bodyPr>
          <a:lstStyle/>
          <a:p>
            <a:r>
              <a:rPr lang="en-US" dirty="0"/>
              <a:t>Some user interface tests straddle the line between functional and non-functional</a:t>
            </a:r>
          </a:p>
          <a:p>
            <a:r>
              <a:rPr lang="en-US" dirty="0"/>
              <a:t>Tests that check the user interface are called </a:t>
            </a:r>
            <a:r>
              <a:rPr lang="en-US" b="1" dirty="0"/>
              <a:t>usability tests</a:t>
            </a:r>
            <a:r>
              <a:rPr lang="en-US" dirty="0"/>
              <a:t> or </a:t>
            </a:r>
            <a:r>
              <a:rPr lang="en-US" b="1" dirty="0"/>
              <a:t>human factors tests</a:t>
            </a:r>
          </a:p>
          <a:p>
            <a:r>
              <a:rPr lang="en-US" b="1" dirty="0"/>
              <a:t>Internationalization or localization tests</a:t>
            </a:r>
            <a:r>
              <a:rPr lang="en-US" dirty="0"/>
              <a:t> are a kind of usability test that check translations and other cultural information like currencies and the formatting of numbers, times, and dates</a:t>
            </a:r>
          </a:p>
          <a:p>
            <a:r>
              <a:rPr lang="en-US" b="1" dirty="0"/>
              <a:t>Accessibility tests</a:t>
            </a:r>
            <a:r>
              <a:rPr lang="en-US" dirty="0"/>
              <a:t> check whether the user interface works for all people, even with significant disabilities</a:t>
            </a:r>
          </a:p>
          <a:p>
            <a:pPr lvl="1"/>
            <a:r>
              <a:rPr lang="en-US" dirty="0"/>
              <a:t>There are guidelines for the kinds of disabilities that need support (low visual acuity or color blindness)</a:t>
            </a:r>
          </a:p>
          <a:p>
            <a:pPr lvl="1"/>
            <a:r>
              <a:rPr lang="en-US" dirty="0"/>
              <a:t>Testing often involves measuring the time needed to perform tasks</a:t>
            </a:r>
          </a:p>
        </p:txBody>
      </p:sp>
    </p:spTree>
    <p:extLst>
      <p:ext uri="{BB962C8B-B14F-4D97-AF65-F5344CB8AC3E}">
        <p14:creationId xmlns:p14="http://schemas.microsoft.com/office/powerpoint/2010/main" val="2827175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62A43-D09F-4439-B92D-818F3D535DDB}"/>
              </a:ext>
            </a:extLst>
          </p:cNvPr>
          <p:cNvSpPr>
            <a:spLocks noGrp="1"/>
          </p:cNvSpPr>
          <p:nvPr>
            <p:ph type="title"/>
          </p:nvPr>
        </p:nvSpPr>
        <p:spPr/>
        <p:txBody>
          <a:bodyPr/>
          <a:lstStyle/>
          <a:p>
            <a:r>
              <a:rPr lang="en-US" dirty="0"/>
              <a:t>Beta testing</a:t>
            </a:r>
          </a:p>
        </p:txBody>
      </p:sp>
      <p:sp>
        <p:nvSpPr>
          <p:cNvPr id="3" name="Content Placeholder 2">
            <a:extLst>
              <a:ext uri="{FF2B5EF4-FFF2-40B4-BE49-F238E27FC236}">
                <a16:creationId xmlns:a16="http://schemas.microsoft.com/office/drawing/2014/main" id="{5E98A727-4630-41A4-BBBB-483B54FD936C}"/>
              </a:ext>
            </a:extLst>
          </p:cNvPr>
          <p:cNvSpPr>
            <a:spLocks noGrp="1"/>
          </p:cNvSpPr>
          <p:nvPr>
            <p:ph idx="1"/>
          </p:nvPr>
        </p:nvSpPr>
        <p:spPr/>
        <p:txBody>
          <a:bodyPr>
            <a:normAutofit fontScale="92500" lnSpcReduction="20000"/>
          </a:bodyPr>
          <a:lstStyle/>
          <a:p>
            <a:r>
              <a:rPr lang="en-US" dirty="0"/>
              <a:t>Beta testing uses external testers, usually users from the population who will use your product</a:t>
            </a:r>
          </a:p>
          <a:p>
            <a:r>
              <a:rPr lang="en-US" dirty="0"/>
              <a:t>These users have the duty to record and report failures</a:t>
            </a:r>
          </a:p>
          <a:p>
            <a:r>
              <a:rPr lang="en-US" dirty="0"/>
              <a:t>Acceptance testing is a kind of beta testing done by clients to validate that the product meets their needs</a:t>
            </a:r>
          </a:p>
          <a:p>
            <a:pPr lvl="1"/>
            <a:r>
              <a:rPr lang="en-US" dirty="0"/>
              <a:t>Done in a controlled environment, like the one alpha testing was done in</a:t>
            </a:r>
          </a:p>
          <a:p>
            <a:r>
              <a:rPr lang="en-US" dirty="0"/>
              <a:t>Installation testing is a kind of beta testing using real users in uncontrolled environments</a:t>
            </a:r>
          </a:p>
          <a:p>
            <a:pPr lvl="1"/>
            <a:r>
              <a:rPr lang="en-US" dirty="0"/>
              <a:t>Instead of validation, the goal is to verify that the product works properly in a (more) real environment</a:t>
            </a:r>
          </a:p>
          <a:p>
            <a:pPr lvl="1"/>
            <a:r>
              <a:rPr lang="en-US" dirty="0"/>
              <a:t>Installation testing can be inefficient, since the users often do not give the most detailed feedback</a:t>
            </a:r>
          </a:p>
        </p:txBody>
      </p:sp>
    </p:spTree>
    <p:extLst>
      <p:ext uri="{BB962C8B-B14F-4D97-AF65-F5344CB8AC3E}">
        <p14:creationId xmlns:p14="http://schemas.microsoft.com/office/powerpoint/2010/main" val="1624261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27ED2-7CB9-44C1-ABD7-F8C5B6642B96}"/>
              </a:ext>
            </a:extLst>
          </p:cNvPr>
          <p:cNvSpPr>
            <a:spLocks noGrp="1"/>
          </p:cNvSpPr>
          <p:nvPr>
            <p:ph type="title"/>
          </p:nvPr>
        </p:nvSpPr>
        <p:spPr/>
        <p:txBody>
          <a:bodyPr/>
          <a:lstStyle/>
          <a:p>
            <a:r>
              <a:rPr lang="en-US" dirty="0"/>
              <a:t>Small modules</a:t>
            </a:r>
          </a:p>
        </p:txBody>
      </p:sp>
      <p:sp>
        <p:nvSpPr>
          <p:cNvPr id="3" name="Content Placeholder 2">
            <a:extLst>
              <a:ext uri="{FF2B5EF4-FFF2-40B4-BE49-F238E27FC236}">
                <a16:creationId xmlns:a16="http://schemas.microsoft.com/office/drawing/2014/main" id="{46F820C4-C9F3-4186-9839-A5388F9B9129}"/>
              </a:ext>
            </a:extLst>
          </p:cNvPr>
          <p:cNvSpPr>
            <a:spLocks noGrp="1"/>
          </p:cNvSpPr>
          <p:nvPr>
            <p:ph idx="1"/>
          </p:nvPr>
        </p:nvSpPr>
        <p:spPr/>
        <p:txBody>
          <a:bodyPr>
            <a:normAutofit lnSpcReduction="10000"/>
          </a:bodyPr>
          <a:lstStyle/>
          <a:p>
            <a:r>
              <a:rPr lang="en-US" dirty="0"/>
              <a:t>Designs with small modules are better</a:t>
            </a:r>
          </a:p>
          <a:p>
            <a:r>
              <a:rPr lang="en-US" dirty="0"/>
              <a:t>Smaller modules are easier to read, to write, to understand, and to test</a:t>
            </a:r>
          </a:p>
          <a:p>
            <a:r>
              <a:rPr lang="en-US" dirty="0"/>
              <a:t>Miscellaneous guidelines:</a:t>
            </a:r>
          </a:p>
          <a:p>
            <a:pPr lvl="1"/>
            <a:r>
              <a:rPr lang="en-US" dirty="0"/>
              <a:t>Classes should have no more than a dozen operations (methods)</a:t>
            </a:r>
          </a:p>
          <a:p>
            <a:pPr lvl="1"/>
            <a:r>
              <a:rPr lang="en-US" dirty="0"/>
              <a:t>Classes should be no more than 500 lines long</a:t>
            </a:r>
          </a:p>
          <a:p>
            <a:pPr lvl="1"/>
            <a:r>
              <a:rPr lang="en-US" dirty="0"/>
              <a:t>Operations should be no more than 50 lines long</a:t>
            </a:r>
          </a:p>
          <a:p>
            <a:pPr lvl="1"/>
            <a:r>
              <a:rPr lang="en-US" dirty="0"/>
              <a:t>I have heard that you should be able to cover a method with your hand</a:t>
            </a:r>
          </a:p>
          <a:p>
            <a:r>
              <a:rPr lang="en-US" dirty="0"/>
              <a:t>Of course, it is often impossible to follow these guidelines</a:t>
            </a:r>
          </a:p>
        </p:txBody>
      </p:sp>
    </p:spTree>
    <p:extLst>
      <p:ext uri="{BB962C8B-B14F-4D97-AF65-F5344CB8AC3E}">
        <p14:creationId xmlns:p14="http://schemas.microsoft.com/office/powerpoint/2010/main" val="403530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16038D-5C53-4B37-8EBC-09F5683BE8E7}"/>
              </a:ext>
            </a:extLst>
          </p:cNvPr>
          <p:cNvSpPr>
            <a:spLocks noGrp="1"/>
          </p:cNvSpPr>
          <p:nvPr>
            <p:ph type="title"/>
          </p:nvPr>
        </p:nvSpPr>
        <p:spPr/>
        <p:txBody>
          <a:bodyPr/>
          <a:lstStyle/>
          <a:p>
            <a:r>
              <a:rPr lang="en-US" dirty="0"/>
              <a:t>Deployment, Maintenance, and Support</a:t>
            </a:r>
          </a:p>
        </p:txBody>
      </p:sp>
      <p:sp>
        <p:nvSpPr>
          <p:cNvPr id="5" name="Text Placeholder 4">
            <a:extLst>
              <a:ext uri="{FF2B5EF4-FFF2-40B4-BE49-F238E27FC236}">
                <a16:creationId xmlns:a16="http://schemas.microsoft.com/office/drawing/2014/main" id="{0D9FC923-C786-45C4-B76F-3F5587A4DD75}"/>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4638432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F09D5-4C72-43AA-ACF2-1D49B1C3612C}"/>
              </a:ext>
            </a:extLst>
          </p:cNvPr>
          <p:cNvSpPr>
            <a:spLocks noGrp="1"/>
          </p:cNvSpPr>
          <p:nvPr>
            <p:ph type="title"/>
          </p:nvPr>
        </p:nvSpPr>
        <p:spPr/>
        <p:txBody>
          <a:bodyPr/>
          <a:lstStyle/>
          <a:p>
            <a:r>
              <a:rPr lang="en-US" dirty="0"/>
              <a:t>Deployment, maintenance, and support</a:t>
            </a:r>
          </a:p>
        </p:txBody>
      </p:sp>
      <p:sp>
        <p:nvSpPr>
          <p:cNvPr id="3" name="Content Placeholder 2">
            <a:extLst>
              <a:ext uri="{FF2B5EF4-FFF2-40B4-BE49-F238E27FC236}">
                <a16:creationId xmlns:a16="http://schemas.microsoft.com/office/drawing/2014/main" id="{109B5C67-FE81-4B62-A551-372A8D1F99E6}"/>
              </a:ext>
            </a:extLst>
          </p:cNvPr>
          <p:cNvSpPr>
            <a:spLocks noGrp="1"/>
          </p:cNvSpPr>
          <p:nvPr>
            <p:ph idx="1"/>
          </p:nvPr>
        </p:nvSpPr>
        <p:spPr/>
        <p:txBody>
          <a:bodyPr>
            <a:normAutofit fontScale="92500" lnSpcReduction="20000"/>
          </a:bodyPr>
          <a:lstStyle/>
          <a:p>
            <a:r>
              <a:rPr lang="en-US" dirty="0"/>
              <a:t>The product has been designed, constructed, and tested…now what?</a:t>
            </a:r>
          </a:p>
          <a:p>
            <a:r>
              <a:rPr lang="en-US" dirty="0"/>
              <a:t>Users will actually use the product in the </a:t>
            </a:r>
            <a:r>
              <a:rPr lang="en-US" b="1" dirty="0"/>
              <a:t>production environment</a:t>
            </a:r>
            <a:r>
              <a:rPr lang="en-US" dirty="0"/>
              <a:t>, the hardware and software systems where the product lives</a:t>
            </a:r>
          </a:p>
          <a:p>
            <a:r>
              <a:rPr lang="en-US" dirty="0"/>
              <a:t>Making the product available in the production environment is called </a:t>
            </a:r>
            <a:r>
              <a:rPr lang="en-US" b="1" dirty="0"/>
              <a:t>deployment</a:t>
            </a:r>
          </a:p>
          <a:p>
            <a:r>
              <a:rPr lang="en-US" dirty="0"/>
              <a:t>Help that the developer (or their associates) provide to the user is called </a:t>
            </a:r>
            <a:r>
              <a:rPr lang="en-US" b="1" dirty="0"/>
              <a:t>support</a:t>
            </a:r>
          </a:p>
          <a:p>
            <a:r>
              <a:rPr lang="en-US" dirty="0"/>
              <a:t>Changes to the software after deployment are called </a:t>
            </a:r>
            <a:r>
              <a:rPr lang="en-US" b="1" dirty="0"/>
              <a:t>maintenance</a:t>
            </a:r>
          </a:p>
        </p:txBody>
      </p:sp>
    </p:spTree>
    <p:extLst>
      <p:ext uri="{BB962C8B-B14F-4D97-AF65-F5344CB8AC3E}">
        <p14:creationId xmlns:p14="http://schemas.microsoft.com/office/powerpoint/2010/main" val="1543343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FC1C4-2F86-4E8F-81CF-B48A6E4BF618}"/>
              </a:ext>
            </a:extLst>
          </p:cNvPr>
          <p:cNvSpPr>
            <a:spLocks noGrp="1"/>
          </p:cNvSpPr>
          <p:nvPr>
            <p:ph type="title"/>
          </p:nvPr>
        </p:nvSpPr>
        <p:spPr/>
        <p:txBody>
          <a:bodyPr/>
          <a:lstStyle/>
          <a:p>
            <a:r>
              <a:rPr lang="en-US" dirty="0"/>
              <a:t>Physical architecture</a:t>
            </a:r>
          </a:p>
        </p:txBody>
      </p:sp>
      <p:sp>
        <p:nvSpPr>
          <p:cNvPr id="3" name="Content Placeholder 2">
            <a:extLst>
              <a:ext uri="{FF2B5EF4-FFF2-40B4-BE49-F238E27FC236}">
                <a16:creationId xmlns:a16="http://schemas.microsoft.com/office/drawing/2014/main" id="{5C53F4E0-4157-4016-A62F-9C90BE3558A5}"/>
              </a:ext>
            </a:extLst>
          </p:cNvPr>
          <p:cNvSpPr>
            <a:spLocks noGrp="1"/>
          </p:cNvSpPr>
          <p:nvPr>
            <p:ph idx="1"/>
          </p:nvPr>
        </p:nvSpPr>
        <p:spPr/>
        <p:txBody>
          <a:bodyPr>
            <a:normAutofit fontScale="85000" lnSpcReduction="20000"/>
          </a:bodyPr>
          <a:lstStyle/>
          <a:p>
            <a:r>
              <a:rPr lang="en-US" b="1" dirty="0"/>
              <a:t>Physical architecture</a:t>
            </a:r>
            <a:r>
              <a:rPr lang="en-US" dirty="0"/>
              <a:t> is how the program lives in a file system and executes on processors</a:t>
            </a:r>
          </a:p>
          <a:p>
            <a:pPr lvl="1"/>
            <a:r>
              <a:rPr lang="en-US" dirty="0"/>
              <a:t>As opposed to logical architecture, what we considered before</a:t>
            </a:r>
          </a:p>
          <a:p>
            <a:r>
              <a:rPr lang="en-US" dirty="0"/>
              <a:t>Physical architecture can be structured by where it's installed, where it's executed, and where the data is uses is stored</a:t>
            </a:r>
          </a:p>
          <a:p>
            <a:r>
              <a:rPr lang="en-US" dirty="0"/>
              <a:t>The following four categorizations are common:</a:t>
            </a:r>
          </a:p>
          <a:p>
            <a:pPr lvl="1"/>
            <a:r>
              <a:rPr lang="en-US" b="1" dirty="0"/>
              <a:t>Personal:</a:t>
            </a:r>
            <a:r>
              <a:rPr lang="en-US" dirty="0"/>
              <a:t> Software is installed and executed on a user device, where the data is</a:t>
            </a:r>
          </a:p>
          <a:p>
            <a:pPr lvl="1"/>
            <a:r>
              <a:rPr lang="en-US" b="1" dirty="0"/>
              <a:t>Shared:</a:t>
            </a:r>
            <a:r>
              <a:rPr lang="en-US" dirty="0"/>
              <a:t> Software is installed on a shared device and temporarily loaded on the user device where it is executed on user data</a:t>
            </a:r>
          </a:p>
          <a:p>
            <a:pPr lvl="1"/>
            <a:r>
              <a:rPr lang="en-US" b="1" dirty="0"/>
              <a:t>Mainframe:</a:t>
            </a:r>
            <a:r>
              <a:rPr lang="en-US" dirty="0"/>
              <a:t> Software is installed and executed on a shared device accessible from a user device (terminal) using data stored on the shared device</a:t>
            </a:r>
          </a:p>
          <a:p>
            <a:pPr lvl="1"/>
            <a:r>
              <a:rPr lang="en-US" b="1" dirty="0"/>
              <a:t>Cloud:</a:t>
            </a:r>
            <a:r>
              <a:rPr lang="en-US" dirty="0"/>
              <a:t> Software is installed on a shared device and temporarily loaded on the user device where it is executed using data stored on the shared device</a:t>
            </a:r>
          </a:p>
        </p:txBody>
      </p:sp>
    </p:spTree>
    <p:extLst>
      <p:ext uri="{BB962C8B-B14F-4D97-AF65-F5344CB8AC3E}">
        <p14:creationId xmlns:p14="http://schemas.microsoft.com/office/powerpoint/2010/main" val="3151982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2C9F4-B10C-42A9-BC4C-D8A492ABF305}"/>
              </a:ext>
            </a:extLst>
          </p:cNvPr>
          <p:cNvSpPr>
            <a:spLocks noGrp="1"/>
          </p:cNvSpPr>
          <p:nvPr>
            <p:ph type="title"/>
          </p:nvPr>
        </p:nvSpPr>
        <p:spPr/>
        <p:txBody>
          <a:bodyPr/>
          <a:lstStyle/>
          <a:p>
            <a:r>
              <a:rPr lang="en-US" dirty="0"/>
              <a:t>Modeling physical architecture</a:t>
            </a:r>
          </a:p>
        </p:txBody>
      </p:sp>
      <p:sp>
        <p:nvSpPr>
          <p:cNvPr id="3" name="Content Placeholder 2">
            <a:extLst>
              <a:ext uri="{FF2B5EF4-FFF2-40B4-BE49-F238E27FC236}">
                <a16:creationId xmlns:a16="http://schemas.microsoft.com/office/drawing/2014/main" id="{A01CE4EE-BCCE-46AB-AF51-9887ABE82C07}"/>
              </a:ext>
            </a:extLst>
          </p:cNvPr>
          <p:cNvSpPr>
            <a:spLocks noGrp="1"/>
          </p:cNvSpPr>
          <p:nvPr>
            <p:ph idx="1"/>
          </p:nvPr>
        </p:nvSpPr>
        <p:spPr>
          <a:xfrm>
            <a:off x="609600" y="1775192"/>
            <a:ext cx="6248400" cy="4625609"/>
          </a:xfrm>
        </p:spPr>
        <p:txBody>
          <a:bodyPr>
            <a:normAutofit fontScale="70000" lnSpcReduction="20000"/>
          </a:bodyPr>
          <a:lstStyle/>
          <a:p>
            <a:r>
              <a:rPr lang="en-US" dirty="0"/>
              <a:t>Like logical architecture, physical architectures can be modeled using UML</a:t>
            </a:r>
          </a:p>
          <a:p>
            <a:r>
              <a:rPr lang="en-US" dirty="0"/>
              <a:t>UML deployment diagrams contain artifacts and nodes</a:t>
            </a:r>
          </a:p>
          <a:p>
            <a:pPr lvl="1"/>
            <a:r>
              <a:rPr lang="en-US" b="1" dirty="0"/>
              <a:t>Artifacts</a:t>
            </a:r>
            <a:r>
              <a:rPr lang="en-US" dirty="0"/>
              <a:t> are physical components like files</a:t>
            </a:r>
          </a:p>
          <a:p>
            <a:pPr lvl="2"/>
            <a:r>
              <a:rPr lang="en-US" dirty="0"/>
              <a:t>Represented as rectangles with the stereotype «artifact» or an icon</a:t>
            </a:r>
          </a:p>
          <a:p>
            <a:pPr lvl="1"/>
            <a:r>
              <a:rPr lang="en-US" b="1" dirty="0"/>
              <a:t>Nodes</a:t>
            </a:r>
            <a:r>
              <a:rPr lang="en-US" dirty="0"/>
              <a:t> are physical devices or execution environments like an operating system</a:t>
            </a:r>
          </a:p>
          <a:p>
            <a:pPr lvl="2"/>
            <a:r>
              <a:rPr lang="en-US" dirty="0"/>
              <a:t>Represented as boxes with the stereotype «device», «execution environment», or some other description</a:t>
            </a:r>
          </a:p>
          <a:p>
            <a:pPr lvl="1"/>
            <a:r>
              <a:rPr lang="en-US" dirty="0"/>
              <a:t>Communication between nodes is shown with a solid line</a:t>
            </a:r>
          </a:p>
          <a:p>
            <a:pPr lvl="1"/>
            <a:r>
              <a:rPr lang="en-US" dirty="0"/>
              <a:t>The deployment relationship is show by putting the artifact in the node box, listing the artifacts in the node box, or using a dashed arrow with the stereotype «deploy»</a:t>
            </a:r>
          </a:p>
          <a:p>
            <a:endParaRPr lang="en-US" dirty="0"/>
          </a:p>
          <a:p>
            <a:endParaRPr lang="en-US" dirty="0"/>
          </a:p>
        </p:txBody>
      </p:sp>
      <p:pic>
        <p:nvPicPr>
          <p:cNvPr id="6" name="Picture 5">
            <a:extLst>
              <a:ext uri="{FF2B5EF4-FFF2-40B4-BE49-F238E27FC236}">
                <a16:creationId xmlns:a16="http://schemas.microsoft.com/office/drawing/2014/main" id="{016AE336-A3D2-48D3-9DE1-6B5845AFC8AB}"/>
              </a:ext>
            </a:extLst>
          </p:cNvPr>
          <p:cNvPicPr>
            <a:picLocks noChangeAspect="1"/>
          </p:cNvPicPr>
          <p:nvPr/>
        </p:nvPicPr>
        <p:blipFill rotWithShape="1">
          <a:blip r:embed="rId2"/>
          <a:srcRect l="28518" t="31111" r="28518" b="14444"/>
          <a:stretch/>
        </p:blipFill>
        <p:spPr>
          <a:xfrm>
            <a:off x="6934200" y="2362200"/>
            <a:ext cx="4876800" cy="3733800"/>
          </a:xfrm>
          <a:prstGeom prst="rect">
            <a:avLst/>
          </a:prstGeom>
        </p:spPr>
      </p:pic>
    </p:spTree>
    <p:extLst>
      <p:ext uri="{BB962C8B-B14F-4D97-AF65-F5344CB8AC3E}">
        <p14:creationId xmlns:p14="http://schemas.microsoft.com/office/powerpoint/2010/main" val="1541551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F8EDD-7B7F-4B63-93D8-6C38164EE627}"/>
              </a:ext>
            </a:extLst>
          </p:cNvPr>
          <p:cNvSpPr>
            <a:spLocks noGrp="1"/>
          </p:cNvSpPr>
          <p:nvPr>
            <p:ph type="title"/>
          </p:nvPr>
        </p:nvSpPr>
        <p:spPr/>
        <p:txBody>
          <a:bodyPr/>
          <a:lstStyle/>
          <a:p>
            <a:r>
              <a:rPr lang="en-US" dirty="0"/>
              <a:t>Deployment</a:t>
            </a:r>
          </a:p>
        </p:txBody>
      </p:sp>
      <p:sp>
        <p:nvSpPr>
          <p:cNvPr id="3" name="Content Placeholder 2">
            <a:extLst>
              <a:ext uri="{FF2B5EF4-FFF2-40B4-BE49-F238E27FC236}">
                <a16:creationId xmlns:a16="http://schemas.microsoft.com/office/drawing/2014/main" id="{C799DE46-D3D3-4492-BB5C-E55155F36DDE}"/>
              </a:ext>
            </a:extLst>
          </p:cNvPr>
          <p:cNvSpPr>
            <a:spLocks noGrp="1"/>
          </p:cNvSpPr>
          <p:nvPr>
            <p:ph idx="1"/>
          </p:nvPr>
        </p:nvSpPr>
        <p:spPr/>
        <p:txBody>
          <a:bodyPr>
            <a:normAutofit/>
          </a:bodyPr>
          <a:lstStyle/>
          <a:p>
            <a:r>
              <a:rPr lang="en-US" dirty="0"/>
              <a:t>Deployment has the following steps</a:t>
            </a:r>
          </a:p>
          <a:p>
            <a:pPr lvl="1"/>
            <a:r>
              <a:rPr lang="en-US" b="1" dirty="0"/>
              <a:t>Release:</a:t>
            </a:r>
            <a:r>
              <a:rPr lang="en-US" dirty="0"/>
              <a:t> Assembling the artifacts into a distributable package (like a zip file or an installer tool)</a:t>
            </a:r>
          </a:p>
          <a:p>
            <a:pPr lvl="1"/>
            <a:r>
              <a:rPr lang="en-US" b="1" dirty="0"/>
              <a:t>Install:</a:t>
            </a:r>
            <a:r>
              <a:rPr lang="en-US" dirty="0"/>
              <a:t> Bringing the distributable package to the production environment and putting the artifacts in the right nodes</a:t>
            </a:r>
          </a:p>
          <a:p>
            <a:pPr lvl="1"/>
            <a:r>
              <a:rPr lang="en-US" b="1" dirty="0"/>
              <a:t>Activate:</a:t>
            </a:r>
            <a:r>
              <a:rPr lang="en-US" dirty="0"/>
              <a:t> Start the executable artifacts</a:t>
            </a:r>
          </a:p>
          <a:p>
            <a:r>
              <a:rPr lang="en-US" dirty="0"/>
              <a:t>Ideally, the installation and activation appear to be atomic</a:t>
            </a:r>
          </a:p>
          <a:p>
            <a:pPr lvl="1"/>
            <a:r>
              <a:rPr lang="en-US" dirty="0"/>
              <a:t>They happen as if they are a single activity</a:t>
            </a:r>
          </a:p>
          <a:p>
            <a:pPr lvl="1"/>
            <a:r>
              <a:rPr lang="en-US" dirty="0"/>
              <a:t>They can be rolled back to the state before the installation</a:t>
            </a:r>
          </a:p>
        </p:txBody>
      </p:sp>
    </p:spTree>
    <p:extLst>
      <p:ext uri="{BB962C8B-B14F-4D97-AF65-F5344CB8AC3E}">
        <p14:creationId xmlns:p14="http://schemas.microsoft.com/office/powerpoint/2010/main" val="3556047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EB777-E9B5-4CBB-8250-2B05F657C886}"/>
              </a:ext>
            </a:extLst>
          </p:cNvPr>
          <p:cNvSpPr>
            <a:spLocks noGrp="1"/>
          </p:cNvSpPr>
          <p:nvPr>
            <p:ph type="title"/>
          </p:nvPr>
        </p:nvSpPr>
        <p:spPr/>
        <p:txBody>
          <a:bodyPr/>
          <a:lstStyle/>
          <a:p>
            <a:r>
              <a:rPr lang="en-US" dirty="0"/>
              <a:t>Distribution channels</a:t>
            </a:r>
          </a:p>
        </p:txBody>
      </p:sp>
      <p:sp>
        <p:nvSpPr>
          <p:cNvPr id="3" name="Content Placeholder 2">
            <a:extLst>
              <a:ext uri="{FF2B5EF4-FFF2-40B4-BE49-F238E27FC236}">
                <a16:creationId xmlns:a16="http://schemas.microsoft.com/office/drawing/2014/main" id="{E3281CC1-662C-4F4A-9C18-17B00F6FCD5B}"/>
              </a:ext>
            </a:extLst>
          </p:cNvPr>
          <p:cNvSpPr>
            <a:spLocks noGrp="1"/>
          </p:cNvSpPr>
          <p:nvPr>
            <p:ph idx="1"/>
          </p:nvPr>
        </p:nvSpPr>
        <p:spPr/>
        <p:txBody>
          <a:bodyPr>
            <a:normAutofit fontScale="92500" lnSpcReduction="20000"/>
          </a:bodyPr>
          <a:lstStyle/>
          <a:p>
            <a:r>
              <a:rPr lang="en-US" dirty="0"/>
              <a:t>Distribution has changed over time</a:t>
            </a:r>
          </a:p>
          <a:p>
            <a:r>
              <a:rPr lang="en-US" dirty="0"/>
              <a:t>Once upon a time, someone with significant technical skill was needed to install software by hand</a:t>
            </a:r>
          </a:p>
          <a:p>
            <a:r>
              <a:rPr lang="en-US" dirty="0"/>
              <a:t>Later, executable </a:t>
            </a:r>
            <a:r>
              <a:rPr lang="en-US" b="1" dirty="0"/>
              <a:t>installers</a:t>
            </a:r>
            <a:r>
              <a:rPr lang="en-US" dirty="0"/>
              <a:t> could be bought on disk or downloaded from the Internet</a:t>
            </a:r>
          </a:p>
          <a:p>
            <a:r>
              <a:rPr lang="en-US" b="1" dirty="0"/>
              <a:t>Stores</a:t>
            </a:r>
            <a:r>
              <a:rPr lang="en-US" dirty="0"/>
              <a:t> are now a common way to automatically install and update software</a:t>
            </a:r>
          </a:p>
          <a:p>
            <a:pPr lvl="1"/>
            <a:r>
              <a:rPr lang="en-US" dirty="0"/>
              <a:t>Examples: Apple Store, Windows Store, Steam</a:t>
            </a:r>
          </a:p>
          <a:p>
            <a:r>
              <a:rPr lang="en-US" b="1" dirty="0"/>
              <a:t>Package managers</a:t>
            </a:r>
            <a:r>
              <a:rPr lang="en-US" dirty="0"/>
              <a:t> are used for open source software</a:t>
            </a:r>
          </a:p>
          <a:p>
            <a:pPr lvl="1"/>
            <a:r>
              <a:rPr lang="en-US" dirty="0"/>
              <a:t>Examples: apt, rpm, </a:t>
            </a:r>
            <a:r>
              <a:rPr lang="en-US" dirty="0" err="1"/>
              <a:t>dpkg</a:t>
            </a:r>
            <a:r>
              <a:rPr lang="en-US" dirty="0"/>
              <a:t>, yum</a:t>
            </a:r>
          </a:p>
          <a:p>
            <a:r>
              <a:rPr lang="en-US" b="1" dirty="0"/>
              <a:t>Containers</a:t>
            </a:r>
            <a:r>
              <a:rPr lang="en-US" dirty="0"/>
              <a:t> like Docker are also used to provide software in a customized execution environment, ready to use</a:t>
            </a:r>
          </a:p>
          <a:p>
            <a:endParaRPr lang="en-US" dirty="0"/>
          </a:p>
        </p:txBody>
      </p:sp>
    </p:spTree>
    <p:extLst>
      <p:ext uri="{BB962C8B-B14F-4D97-AF65-F5344CB8AC3E}">
        <p14:creationId xmlns:p14="http://schemas.microsoft.com/office/powerpoint/2010/main" val="108341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27DA1-CC9F-4BF3-AF37-C86989B2E69B}"/>
              </a:ext>
            </a:extLst>
          </p:cNvPr>
          <p:cNvSpPr>
            <a:spLocks noGrp="1"/>
          </p:cNvSpPr>
          <p:nvPr>
            <p:ph type="title"/>
          </p:nvPr>
        </p:nvSpPr>
        <p:spPr/>
        <p:txBody>
          <a:bodyPr/>
          <a:lstStyle/>
          <a:p>
            <a:r>
              <a:rPr lang="en-US" dirty="0"/>
              <a:t>Maintenance</a:t>
            </a:r>
          </a:p>
        </p:txBody>
      </p:sp>
      <p:sp>
        <p:nvSpPr>
          <p:cNvPr id="3" name="Content Placeholder 2">
            <a:extLst>
              <a:ext uri="{FF2B5EF4-FFF2-40B4-BE49-F238E27FC236}">
                <a16:creationId xmlns:a16="http://schemas.microsoft.com/office/drawing/2014/main" id="{E8FF314C-77CB-4BA8-9283-45C8DF2D2006}"/>
              </a:ext>
            </a:extLst>
          </p:cNvPr>
          <p:cNvSpPr>
            <a:spLocks noGrp="1"/>
          </p:cNvSpPr>
          <p:nvPr>
            <p:ph idx="1"/>
          </p:nvPr>
        </p:nvSpPr>
        <p:spPr/>
        <p:txBody>
          <a:bodyPr>
            <a:normAutofit fontScale="92500" lnSpcReduction="20000"/>
          </a:bodyPr>
          <a:lstStyle/>
          <a:p>
            <a:r>
              <a:rPr lang="en-US" dirty="0"/>
              <a:t>Maintenance is a change to software after it's been deployed</a:t>
            </a:r>
          </a:p>
          <a:p>
            <a:pPr lvl="1"/>
            <a:r>
              <a:rPr lang="en-US" b="1" dirty="0"/>
              <a:t>Corrective maintenance:</a:t>
            </a:r>
            <a:r>
              <a:rPr lang="en-US" dirty="0"/>
              <a:t> Changes that fix faults after they have given rise to failures</a:t>
            </a:r>
          </a:p>
          <a:p>
            <a:pPr lvl="1"/>
            <a:r>
              <a:rPr lang="en-US" b="1" dirty="0"/>
              <a:t>Preventative maintenance:</a:t>
            </a:r>
            <a:r>
              <a:rPr lang="en-US" dirty="0"/>
              <a:t> Changes that correct faults before they give rise to failures (or to improve other characteristics like portability)</a:t>
            </a:r>
          </a:p>
          <a:p>
            <a:pPr lvl="1"/>
            <a:r>
              <a:rPr lang="en-US" b="1" dirty="0"/>
              <a:t>Adaptive maintenance:</a:t>
            </a:r>
            <a:r>
              <a:rPr lang="en-US" dirty="0"/>
              <a:t> Changes that keep the product usable in a changing environment</a:t>
            </a:r>
          </a:p>
          <a:p>
            <a:pPr lvl="1"/>
            <a:r>
              <a:rPr lang="en-US" b="1" dirty="0"/>
              <a:t>Perfective maintenance:</a:t>
            </a:r>
            <a:r>
              <a:rPr lang="en-US" dirty="0"/>
              <a:t> Changes that satisfy additional functional or non-functional requirements</a:t>
            </a:r>
          </a:p>
          <a:p>
            <a:r>
              <a:rPr lang="en-US" dirty="0"/>
              <a:t>Since products are constantly changing in agile, it's not always clear what's maintenance and what's just another cycle of development</a:t>
            </a:r>
          </a:p>
        </p:txBody>
      </p:sp>
    </p:spTree>
    <p:extLst>
      <p:ext uri="{BB962C8B-B14F-4D97-AF65-F5344CB8AC3E}">
        <p14:creationId xmlns:p14="http://schemas.microsoft.com/office/powerpoint/2010/main" val="533798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B3078-524B-4DE0-B2F5-1632C6FD1009}"/>
              </a:ext>
            </a:extLst>
          </p:cNvPr>
          <p:cNvSpPr>
            <a:spLocks noGrp="1"/>
          </p:cNvSpPr>
          <p:nvPr>
            <p:ph type="title"/>
          </p:nvPr>
        </p:nvSpPr>
        <p:spPr/>
        <p:txBody>
          <a:bodyPr/>
          <a:lstStyle/>
          <a:p>
            <a:r>
              <a:rPr lang="en-US" dirty="0"/>
              <a:t>Cost of maintenance</a:t>
            </a:r>
          </a:p>
        </p:txBody>
      </p:sp>
      <p:sp>
        <p:nvSpPr>
          <p:cNvPr id="3" name="Content Placeholder 2">
            <a:extLst>
              <a:ext uri="{FF2B5EF4-FFF2-40B4-BE49-F238E27FC236}">
                <a16:creationId xmlns:a16="http://schemas.microsoft.com/office/drawing/2014/main" id="{06C42695-EC64-4879-8993-62A787884428}"/>
              </a:ext>
            </a:extLst>
          </p:cNvPr>
          <p:cNvSpPr>
            <a:spLocks noGrp="1"/>
          </p:cNvSpPr>
          <p:nvPr>
            <p:ph idx="1"/>
          </p:nvPr>
        </p:nvSpPr>
        <p:spPr/>
        <p:txBody>
          <a:bodyPr>
            <a:normAutofit fontScale="77500" lnSpcReduction="20000"/>
          </a:bodyPr>
          <a:lstStyle/>
          <a:p>
            <a:r>
              <a:rPr lang="en-US" dirty="0"/>
              <a:t>Maintenance is expensive</a:t>
            </a:r>
          </a:p>
          <a:p>
            <a:pPr lvl="1"/>
            <a:r>
              <a:rPr lang="en-US" dirty="0"/>
              <a:t>Some studies suggest that maintenance is responsible for 80% of the total effort surrounding a software product</a:t>
            </a:r>
          </a:p>
          <a:p>
            <a:pPr lvl="1"/>
            <a:r>
              <a:rPr lang="en-US" dirty="0"/>
              <a:t>This is exactly why Microsoft pushes OS versions off the supported list as soon as it can</a:t>
            </a:r>
          </a:p>
          <a:p>
            <a:r>
              <a:rPr lang="en-US" dirty="0"/>
              <a:t>Maintenance is expensive for many reasons:</a:t>
            </a:r>
          </a:p>
          <a:p>
            <a:pPr lvl="1"/>
            <a:r>
              <a:rPr lang="en-US" dirty="0"/>
              <a:t>It goes on for a long time, maybe decades</a:t>
            </a:r>
          </a:p>
          <a:p>
            <a:pPr lvl="1"/>
            <a:r>
              <a:rPr lang="en-US" dirty="0"/>
              <a:t>Software is poorly written to begin with, and maintaining only gets harder if new features are added</a:t>
            </a:r>
          </a:p>
          <a:p>
            <a:pPr lvl="1"/>
            <a:r>
              <a:rPr lang="en-US" dirty="0"/>
              <a:t>Software structure deteriorates over time as changes are made</a:t>
            </a:r>
          </a:p>
          <a:p>
            <a:pPr lvl="1"/>
            <a:r>
              <a:rPr lang="en-US" dirty="0"/>
              <a:t>In traditional processes, maintenance can take a long time and still end up with a bad result</a:t>
            </a:r>
          </a:p>
          <a:p>
            <a:r>
              <a:rPr lang="en-US" dirty="0"/>
              <a:t>Agile processes overcome some of these issues by making maintenance a natural continuation of development</a:t>
            </a:r>
          </a:p>
        </p:txBody>
      </p:sp>
    </p:spTree>
    <p:extLst>
      <p:ext uri="{BB962C8B-B14F-4D97-AF65-F5344CB8AC3E}">
        <p14:creationId xmlns:p14="http://schemas.microsoft.com/office/powerpoint/2010/main" val="952266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84635-CBDB-4CE2-938B-0B308245A645}"/>
              </a:ext>
            </a:extLst>
          </p:cNvPr>
          <p:cNvSpPr>
            <a:spLocks noGrp="1"/>
          </p:cNvSpPr>
          <p:nvPr>
            <p:ph type="title"/>
          </p:nvPr>
        </p:nvSpPr>
        <p:spPr/>
        <p:txBody>
          <a:bodyPr/>
          <a:lstStyle/>
          <a:p>
            <a:r>
              <a:rPr lang="en-US" dirty="0"/>
              <a:t>Support</a:t>
            </a:r>
          </a:p>
        </p:txBody>
      </p:sp>
      <p:sp>
        <p:nvSpPr>
          <p:cNvPr id="3" name="Content Placeholder 2">
            <a:extLst>
              <a:ext uri="{FF2B5EF4-FFF2-40B4-BE49-F238E27FC236}">
                <a16:creationId xmlns:a16="http://schemas.microsoft.com/office/drawing/2014/main" id="{8D8DEB92-1F56-45DE-B311-71D0D73F12A3}"/>
              </a:ext>
            </a:extLst>
          </p:cNvPr>
          <p:cNvSpPr>
            <a:spLocks noGrp="1"/>
          </p:cNvSpPr>
          <p:nvPr>
            <p:ph idx="1"/>
          </p:nvPr>
        </p:nvSpPr>
        <p:spPr/>
        <p:txBody>
          <a:bodyPr>
            <a:normAutofit fontScale="77500" lnSpcReduction="20000"/>
          </a:bodyPr>
          <a:lstStyle/>
          <a:p>
            <a:r>
              <a:rPr lang="en-US" dirty="0"/>
              <a:t>Support are the activities between the user and a developer (or representatives of the developer) to help the user's experience</a:t>
            </a:r>
          </a:p>
          <a:p>
            <a:r>
              <a:rPr lang="en-US" dirty="0"/>
              <a:t>Support is often put into two categories</a:t>
            </a:r>
          </a:p>
          <a:p>
            <a:pPr lvl="1"/>
            <a:r>
              <a:rPr lang="en-US" b="1" dirty="0"/>
              <a:t>Professional support:</a:t>
            </a:r>
            <a:r>
              <a:rPr lang="en-US" dirty="0"/>
              <a:t> The person providing support is employed by or paid by the developer</a:t>
            </a:r>
          </a:p>
          <a:p>
            <a:pPr lvl="1"/>
            <a:r>
              <a:rPr lang="en-US" b="1" dirty="0"/>
              <a:t>Community support:</a:t>
            </a:r>
            <a:r>
              <a:rPr lang="en-US" dirty="0"/>
              <a:t> The person providing support is another user or expert not employed by the developer</a:t>
            </a:r>
          </a:p>
          <a:p>
            <a:r>
              <a:rPr lang="en-US" dirty="0"/>
              <a:t>Even professional support is usually not provided by the developers themselves</a:t>
            </a:r>
          </a:p>
          <a:p>
            <a:pPr lvl="1"/>
            <a:r>
              <a:rPr lang="en-US" dirty="0"/>
              <a:t>Support teams usually have lower skills and are paid less</a:t>
            </a:r>
          </a:p>
          <a:p>
            <a:pPr lvl="1"/>
            <a:r>
              <a:rPr lang="en-US" dirty="0"/>
              <a:t>Developers might not have the </a:t>
            </a:r>
            <a:r>
              <a:rPr lang="en-US" i="1" dirty="0"/>
              <a:t>*ahem*</a:t>
            </a:r>
            <a:r>
              <a:rPr lang="en-US" dirty="0"/>
              <a:t> interpersonal skills to deal with frustrated users</a:t>
            </a:r>
          </a:p>
          <a:p>
            <a:pPr lvl="1"/>
            <a:r>
              <a:rPr lang="en-US" dirty="0"/>
              <a:t>Support teams often have better knowledge of the application domain (the thing the product is being used for)</a:t>
            </a:r>
          </a:p>
        </p:txBody>
      </p:sp>
    </p:spTree>
    <p:extLst>
      <p:ext uri="{BB962C8B-B14F-4D97-AF65-F5344CB8AC3E}">
        <p14:creationId xmlns:p14="http://schemas.microsoft.com/office/powerpoint/2010/main" val="3830326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EA53D-3756-469B-BAEB-8B3D3FD64B1B}"/>
              </a:ext>
            </a:extLst>
          </p:cNvPr>
          <p:cNvSpPr>
            <a:spLocks noGrp="1"/>
          </p:cNvSpPr>
          <p:nvPr>
            <p:ph type="title"/>
          </p:nvPr>
        </p:nvSpPr>
        <p:spPr/>
        <p:txBody>
          <a:bodyPr/>
          <a:lstStyle/>
          <a:p>
            <a:r>
              <a:rPr lang="en-US" dirty="0"/>
              <a:t>Task Identification and Effort Estimation</a:t>
            </a:r>
          </a:p>
        </p:txBody>
      </p:sp>
      <p:sp>
        <p:nvSpPr>
          <p:cNvPr id="3" name="Text Placeholder 2">
            <a:extLst>
              <a:ext uri="{FF2B5EF4-FFF2-40B4-BE49-F238E27FC236}">
                <a16:creationId xmlns:a16="http://schemas.microsoft.com/office/drawing/2014/main" id="{EF054865-2CDE-456B-A420-D76186E43270}"/>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9012413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2D420-973E-45EE-AA9D-B98A42E49015}"/>
              </a:ext>
            </a:extLst>
          </p:cNvPr>
          <p:cNvSpPr>
            <a:spLocks noGrp="1"/>
          </p:cNvSpPr>
          <p:nvPr>
            <p:ph type="title"/>
          </p:nvPr>
        </p:nvSpPr>
        <p:spPr/>
        <p:txBody>
          <a:bodyPr/>
          <a:lstStyle/>
          <a:p>
            <a:r>
              <a:rPr lang="en-US" dirty="0"/>
              <a:t>Information hiding</a:t>
            </a:r>
          </a:p>
        </p:txBody>
      </p:sp>
      <p:sp>
        <p:nvSpPr>
          <p:cNvPr id="3" name="Content Placeholder 2">
            <a:extLst>
              <a:ext uri="{FF2B5EF4-FFF2-40B4-BE49-F238E27FC236}">
                <a16:creationId xmlns:a16="http://schemas.microsoft.com/office/drawing/2014/main" id="{8F2993A7-9248-47CF-B74C-E7308CD31840}"/>
              </a:ext>
            </a:extLst>
          </p:cNvPr>
          <p:cNvSpPr>
            <a:spLocks noGrp="1"/>
          </p:cNvSpPr>
          <p:nvPr>
            <p:ph idx="1"/>
          </p:nvPr>
        </p:nvSpPr>
        <p:spPr/>
        <p:txBody>
          <a:bodyPr>
            <a:normAutofit fontScale="85000" lnSpcReduction="20000"/>
          </a:bodyPr>
          <a:lstStyle/>
          <a:p>
            <a:r>
              <a:rPr lang="en-US" dirty="0"/>
              <a:t>Each module should shield the internal details of its operation from other modules</a:t>
            </a:r>
          </a:p>
          <a:p>
            <a:r>
              <a:rPr lang="en-US" dirty="0"/>
              <a:t>Declare variables with the smallest scope possible</a:t>
            </a:r>
          </a:p>
          <a:p>
            <a:r>
              <a:rPr lang="en-US" dirty="0"/>
              <a:t>Use </a:t>
            </a:r>
            <a:r>
              <a:rPr lang="en-US" b="1" dirty="0">
                <a:latin typeface="Courier New" panose="02070309020205020404" pitchFamily="49" charset="0"/>
                <a:cs typeface="Courier New" panose="02070309020205020404" pitchFamily="49" charset="0"/>
              </a:rPr>
              <a:t>private</a:t>
            </a:r>
            <a:r>
              <a:rPr lang="en-US" dirty="0"/>
              <a:t> (and </a:t>
            </a:r>
            <a:r>
              <a:rPr lang="en-US" b="1" dirty="0">
                <a:latin typeface="Courier New" panose="02070309020205020404" pitchFamily="49" charset="0"/>
                <a:cs typeface="Courier New" panose="02070309020205020404" pitchFamily="49" charset="0"/>
              </a:rPr>
              <a:t>protected</a:t>
            </a:r>
            <a:r>
              <a:rPr lang="en-US" dirty="0"/>
              <a:t>) keywords in OOP languages to hide data (and even methods) from outside classes</a:t>
            </a:r>
          </a:p>
          <a:p>
            <a:r>
              <a:rPr lang="en-US" dirty="0"/>
              <a:t>Advantages of information hiding:</a:t>
            </a:r>
          </a:p>
          <a:p>
            <a:pPr lvl="1"/>
            <a:r>
              <a:rPr lang="en-US" dirty="0"/>
              <a:t>Modules that hide their internals can change them without affecting other thins</a:t>
            </a:r>
          </a:p>
          <a:p>
            <a:pPr lvl="1"/>
            <a:r>
              <a:rPr lang="en-US" dirty="0"/>
              <a:t>Modules that hide information are easier to understand, test, and reuse because they stand on their own</a:t>
            </a:r>
          </a:p>
          <a:p>
            <a:pPr lvl="1"/>
            <a:r>
              <a:rPr lang="en-US" dirty="0"/>
              <a:t>Modules that hide information are more secure and less likely to be affected by outside errors</a:t>
            </a:r>
          </a:p>
          <a:p>
            <a:r>
              <a:rPr lang="en-US" dirty="0"/>
              <a:t>This is why we use mutators and accessors instead of making members public</a:t>
            </a:r>
          </a:p>
        </p:txBody>
      </p:sp>
    </p:spTree>
    <p:extLst>
      <p:ext uri="{BB962C8B-B14F-4D97-AF65-F5344CB8AC3E}">
        <p14:creationId xmlns:p14="http://schemas.microsoft.com/office/powerpoint/2010/main" val="4266878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B1547-3DC3-4E5E-B86D-DDBB1794C3F9}"/>
              </a:ext>
            </a:extLst>
          </p:cNvPr>
          <p:cNvSpPr>
            <a:spLocks noGrp="1"/>
          </p:cNvSpPr>
          <p:nvPr>
            <p:ph type="title"/>
          </p:nvPr>
        </p:nvSpPr>
        <p:spPr/>
        <p:txBody>
          <a:bodyPr/>
          <a:lstStyle/>
          <a:p>
            <a:r>
              <a:rPr lang="en-US" dirty="0"/>
              <a:t>Task identification and organization</a:t>
            </a:r>
          </a:p>
        </p:txBody>
      </p:sp>
      <p:sp>
        <p:nvSpPr>
          <p:cNvPr id="3" name="Content Placeholder 2">
            <a:extLst>
              <a:ext uri="{FF2B5EF4-FFF2-40B4-BE49-F238E27FC236}">
                <a16:creationId xmlns:a16="http://schemas.microsoft.com/office/drawing/2014/main" id="{3F316FEB-F517-49A1-ACC5-12AFA51FBAAE}"/>
              </a:ext>
            </a:extLst>
          </p:cNvPr>
          <p:cNvSpPr>
            <a:spLocks noGrp="1"/>
          </p:cNvSpPr>
          <p:nvPr>
            <p:ph idx="1"/>
          </p:nvPr>
        </p:nvSpPr>
        <p:spPr/>
        <p:txBody>
          <a:bodyPr/>
          <a:lstStyle/>
          <a:p>
            <a:r>
              <a:rPr lang="en-US" dirty="0"/>
              <a:t>High level tasks are pretty easy to identify</a:t>
            </a:r>
          </a:p>
          <a:p>
            <a:pPr lvl="1"/>
            <a:r>
              <a:rPr lang="en-US" dirty="0"/>
              <a:t>"Add networking support"</a:t>
            </a:r>
          </a:p>
          <a:p>
            <a:r>
              <a:rPr lang="en-US" dirty="0"/>
              <a:t>But that level of detail isn't very useful</a:t>
            </a:r>
          </a:p>
          <a:p>
            <a:r>
              <a:rPr lang="en-US" dirty="0"/>
              <a:t>Tasks are either:</a:t>
            </a:r>
          </a:p>
          <a:p>
            <a:pPr lvl="1"/>
            <a:r>
              <a:rPr lang="en-US" dirty="0"/>
              <a:t>Non-decomposable, also called </a:t>
            </a:r>
            <a:r>
              <a:rPr lang="en-US" b="1" dirty="0"/>
              <a:t>actions</a:t>
            </a:r>
          </a:p>
          <a:p>
            <a:pPr lvl="1"/>
            <a:r>
              <a:rPr lang="en-US" dirty="0"/>
              <a:t>Decomposable, also called </a:t>
            </a:r>
            <a:r>
              <a:rPr lang="en-US" b="1" dirty="0"/>
              <a:t>activities</a:t>
            </a:r>
            <a:r>
              <a:rPr lang="en-US" dirty="0"/>
              <a:t> or </a:t>
            </a:r>
            <a:r>
              <a:rPr lang="en-US" b="1" dirty="0"/>
              <a:t>processes</a:t>
            </a:r>
          </a:p>
          <a:p>
            <a:r>
              <a:rPr lang="en-US" dirty="0"/>
              <a:t>The right level of detail is called a </a:t>
            </a:r>
            <a:r>
              <a:rPr lang="en-US" b="1" dirty="0"/>
              <a:t>work package</a:t>
            </a:r>
          </a:p>
          <a:p>
            <a:pPr lvl="1"/>
            <a:r>
              <a:rPr lang="en-US" dirty="0"/>
              <a:t>A work package is a task that is small enough and detailed enough to estimate</a:t>
            </a:r>
          </a:p>
          <a:p>
            <a:endParaRPr lang="en-US" dirty="0"/>
          </a:p>
          <a:p>
            <a:endParaRPr lang="en-US" dirty="0"/>
          </a:p>
        </p:txBody>
      </p:sp>
    </p:spTree>
    <p:extLst>
      <p:ext uri="{BB962C8B-B14F-4D97-AF65-F5344CB8AC3E}">
        <p14:creationId xmlns:p14="http://schemas.microsoft.com/office/powerpoint/2010/main" val="2789091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F695D-8FC8-4C3C-B6B4-7E779074F2EB}"/>
              </a:ext>
            </a:extLst>
          </p:cNvPr>
          <p:cNvSpPr>
            <a:spLocks noGrp="1"/>
          </p:cNvSpPr>
          <p:nvPr>
            <p:ph type="title"/>
          </p:nvPr>
        </p:nvSpPr>
        <p:spPr/>
        <p:txBody>
          <a:bodyPr/>
          <a:lstStyle/>
          <a:p>
            <a:r>
              <a:rPr lang="en-US" dirty="0"/>
              <a:t>Work breakdown structure</a:t>
            </a:r>
          </a:p>
        </p:txBody>
      </p:sp>
      <p:sp>
        <p:nvSpPr>
          <p:cNvPr id="3" name="Content Placeholder 2">
            <a:extLst>
              <a:ext uri="{FF2B5EF4-FFF2-40B4-BE49-F238E27FC236}">
                <a16:creationId xmlns:a16="http://schemas.microsoft.com/office/drawing/2014/main" id="{2924F00A-D258-49C2-BFB0-81FBA4432635}"/>
              </a:ext>
            </a:extLst>
          </p:cNvPr>
          <p:cNvSpPr>
            <a:spLocks noGrp="1"/>
          </p:cNvSpPr>
          <p:nvPr>
            <p:ph idx="1"/>
          </p:nvPr>
        </p:nvSpPr>
        <p:spPr/>
        <p:txBody>
          <a:bodyPr>
            <a:normAutofit lnSpcReduction="10000"/>
          </a:bodyPr>
          <a:lstStyle/>
          <a:p>
            <a:r>
              <a:rPr lang="en-US" dirty="0"/>
              <a:t>A </a:t>
            </a:r>
            <a:r>
              <a:rPr lang="en-US" b="1" dirty="0"/>
              <a:t>work breakdown structure (WBS)</a:t>
            </a:r>
            <a:r>
              <a:rPr lang="en-US" dirty="0"/>
              <a:t> can be used to map out tasks at the right level of abstraction</a:t>
            </a:r>
          </a:p>
          <a:p>
            <a:pPr lvl="1"/>
            <a:r>
              <a:rPr lang="en-US" dirty="0"/>
              <a:t>The book prefers hierarchy diagrams to represent a WBS, since they balance the readability of trees with the space efficiency of hierarchical lists</a:t>
            </a:r>
          </a:p>
          <a:p>
            <a:r>
              <a:rPr lang="en-US" dirty="0"/>
              <a:t>Nodes in a WBS are work to be done</a:t>
            </a:r>
          </a:p>
          <a:p>
            <a:r>
              <a:rPr lang="en-US" dirty="0"/>
              <a:t>The root of a WBS is the project name</a:t>
            </a:r>
          </a:p>
          <a:p>
            <a:r>
              <a:rPr lang="en-US" dirty="0"/>
              <a:t>The first level is all the deliverables for a project</a:t>
            </a:r>
          </a:p>
          <a:p>
            <a:r>
              <a:rPr lang="en-US" dirty="0"/>
              <a:t>Each level below represents more and more detailed work</a:t>
            </a:r>
          </a:p>
          <a:p>
            <a:r>
              <a:rPr lang="en-US" dirty="0"/>
              <a:t>Leaf nodes are work packages</a:t>
            </a:r>
          </a:p>
        </p:txBody>
      </p:sp>
    </p:spTree>
    <p:extLst>
      <p:ext uri="{BB962C8B-B14F-4D97-AF65-F5344CB8AC3E}">
        <p14:creationId xmlns:p14="http://schemas.microsoft.com/office/powerpoint/2010/main" val="972647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9097A22-EA06-4757-8A16-09CB9530EE7C}"/>
              </a:ext>
            </a:extLst>
          </p:cNvPr>
          <p:cNvPicPr>
            <a:picLocks noChangeAspect="1"/>
          </p:cNvPicPr>
          <p:nvPr/>
        </p:nvPicPr>
        <p:blipFill>
          <a:blip r:embed="rId2"/>
          <a:stretch>
            <a:fillRect/>
          </a:stretch>
        </p:blipFill>
        <p:spPr>
          <a:xfrm>
            <a:off x="5095610" y="2928995"/>
            <a:ext cx="7096390" cy="3243205"/>
          </a:xfrm>
          <a:prstGeom prst="rect">
            <a:avLst/>
          </a:prstGeom>
        </p:spPr>
      </p:pic>
      <p:sp>
        <p:nvSpPr>
          <p:cNvPr id="2" name="Title 1">
            <a:extLst>
              <a:ext uri="{FF2B5EF4-FFF2-40B4-BE49-F238E27FC236}">
                <a16:creationId xmlns:a16="http://schemas.microsoft.com/office/drawing/2014/main" id="{B4BCFD84-5B1E-4B88-8A12-BA72CFFBDB8C}"/>
              </a:ext>
            </a:extLst>
          </p:cNvPr>
          <p:cNvSpPr>
            <a:spLocks noGrp="1"/>
          </p:cNvSpPr>
          <p:nvPr>
            <p:ph type="title"/>
          </p:nvPr>
        </p:nvSpPr>
        <p:spPr/>
        <p:txBody>
          <a:bodyPr/>
          <a:lstStyle/>
          <a:p>
            <a:r>
              <a:rPr lang="en-US" dirty="0"/>
              <a:t>WBS example</a:t>
            </a:r>
          </a:p>
        </p:txBody>
      </p:sp>
      <p:sp>
        <p:nvSpPr>
          <p:cNvPr id="3" name="Content Placeholder 2">
            <a:extLst>
              <a:ext uri="{FF2B5EF4-FFF2-40B4-BE49-F238E27FC236}">
                <a16:creationId xmlns:a16="http://schemas.microsoft.com/office/drawing/2014/main" id="{F987CC77-CF07-4A7A-832A-4BD859B85B4D}"/>
              </a:ext>
            </a:extLst>
          </p:cNvPr>
          <p:cNvSpPr>
            <a:spLocks noGrp="1"/>
          </p:cNvSpPr>
          <p:nvPr>
            <p:ph idx="1"/>
          </p:nvPr>
        </p:nvSpPr>
        <p:spPr>
          <a:xfrm>
            <a:off x="609600" y="1775192"/>
            <a:ext cx="5334000" cy="4625609"/>
          </a:xfrm>
        </p:spPr>
        <p:txBody>
          <a:bodyPr>
            <a:normAutofit fontScale="77500" lnSpcReduction="20000"/>
          </a:bodyPr>
          <a:lstStyle/>
          <a:p>
            <a:r>
              <a:rPr lang="en-US" dirty="0"/>
              <a:t>The hierarchy diagram to the right shows a WBS for a home security product</a:t>
            </a:r>
          </a:p>
          <a:p>
            <a:r>
              <a:rPr lang="en-US" dirty="0"/>
              <a:t>Note that different strategies can be used to decompose the work, especially at different levels:</a:t>
            </a:r>
          </a:p>
          <a:p>
            <a:pPr lvl="1"/>
            <a:r>
              <a:rPr lang="en-US" dirty="0"/>
              <a:t>Project deliverables</a:t>
            </a:r>
          </a:p>
          <a:p>
            <a:pPr lvl="1"/>
            <a:r>
              <a:rPr lang="en-US" dirty="0"/>
              <a:t>Product features or services</a:t>
            </a:r>
          </a:p>
          <a:p>
            <a:pPr lvl="1"/>
            <a:r>
              <a:rPr lang="en-US" dirty="0"/>
              <a:t>Project phases</a:t>
            </a:r>
          </a:p>
          <a:p>
            <a:pPr lvl="1"/>
            <a:r>
              <a:rPr lang="en-US" dirty="0"/>
              <a:t>Organizational units</a:t>
            </a:r>
          </a:p>
          <a:p>
            <a:pPr lvl="1"/>
            <a:r>
              <a:rPr lang="en-US" dirty="0"/>
              <a:t>Physical product decomposition</a:t>
            </a:r>
          </a:p>
          <a:p>
            <a:pPr lvl="1"/>
            <a:r>
              <a:rPr lang="en-US" dirty="0"/>
              <a:t>Logical product decomposition</a:t>
            </a:r>
          </a:p>
          <a:p>
            <a:pPr lvl="1"/>
            <a:r>
              <a:rPr lang="en-US" dirty="0"/>
              <a:t>Geographical location of team members</a:t>
            </a:r>
          </a:p>
        </p:txBody>
      </p:sp>
    </p:spTree>
    <p:extLst>
      <p:ext uri="{BB962C8B-B14F-4D97-AF65-F5344CB8AC3E}">
        <p14:creationId xmlns:p14="http://schemas.microsoft.com/office/powerpoint/2010/main" val="2608855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40BC0-5546-4430-B8BB-7F28F442BC9C}"/>
              </a:ext>
            </a:extLst>
          </p:cNvPr>
          <p:cNvSpPr>
            <a:spLocks noGrp="1"/>
          </p:cNvSpPr>
          <p:nvPr>
            <p:ph type="title"/>
          </p:nvPr>
        </p:nvSpPr>
        <p:spPr/>
        <p:txBody>
          <a:bodyPr/>
          <a:lstStyle/>
          <a:p>
            <a:r>
              <a:rPr lang="en-US" dirty="0"/>
              <a:t>WBS heuristics</a:t>
            </a:r>
          </a:p>
        </p:txBody>
      </p:sp>
      <p:sp>
        <p:nvSpPr>
          <p:cNvPr id="3" name="Content Placeholder 2">
            <a:extLst>
              <a:ext uri="{FF2B5EF4-FFF2-40B4-BE49-F238E27FC236}">
                <a16:creationId xmlns:a16="http://schemas.microsoft.com/office/drawing/2014/main" id="{5224EADC-907A-4C0A-8BA2-4C4C926960B0}"/>
              </a:ext>
            </a:extLst>
          </p:cNvPr>
          <p:cNvSpPr>
            <a:spLocks noGrp="1"/>
          </p:cNvSpPr>
          <p:nvPr>
            <p:ph idx="1"/>
          </p:nvPr>
        </p:nvSpPr>
        <p:spPr/>
        <p:txBody>
          <a:bodyPr>
            <a:normAutofit fontScale="85000" lnSpcReduction="10000"/>
          </a:bodyPr>
          <a:lstStyle/>
          <a:p>
            <a:r>
              <a:rPr lang="en-US" dirty="0"/>
              <a:t>But how do you know if you've done a good job breaking things down?</a:t>
            </a:r>
          </a:p>
          <a:p>
            <a:r>
              <a:rPr lang="en-US" b="1" dirty="0"/>
              <a:t>One hundred percent rule:</a:t>
            </a:r>
            <a:r>
              <a:rPr lang="en-US" dirty="0"/>
              <a:t> Nodes descended from a parent represent 100% of the work of the parent</a:t>
            </a:r>
          </a:p>
          <a:p>
            <a:pPr lvl="1"/>
            <a:r>
              <a:rPr lang="en-US" dirty="0"/>
              <a:t>Nothing's left out</a:t>
            </a:r>
          </a:p>
          <a:p>
            <a:pPr lvl="1"/>
            <a:r>
              <a:rPr lang="en-US" dirty="0"/>
              <a:t>No work is from outside the project</a:t>
            </a:r>
          </a:p>
          <a:p>
            <a:r>
              <a:rPr lang="en-US" b="1" dirty="0"/>
              <a:t>Mutually exclusive siblings:</a:t>
            </a:r>
            <a:r>
              <a:rPr lang="en-US" dirty="0"/>
              <a:t> No sibling nodes have overlapping work</a:t>
            </a:r>
          </a:p>
          <a:p>
            <a:r>
              <a:rPr lang="en-US" b="1" dirty="0"/>
              <a:t>8 / 80 rule:</a:t>
            </a:r>
            <a:r>
              <a:rPr lang="en-US" dirty="0"/>
              <a:t> Work packages (the leaves) take between 8 and 80 person-hours of effort</a:t>
            </a:r>
          </a:p>
          <a:p>
            <a:pPr lvl="1"/>
            <a:r>
              <a:rPr lang="en-US" dirty="0"/>
              <a:t>Work in that range (one day to two weeks) can be estimated reasonably well</a:t>
            </a:r>
          </a:p>
          <a:p>
            <a:r>
              <a:rPr lang="en-US" dirty="0"/>
              <a:t>Get your project team and stakeholders together and make your WBS on a whiteboard</a:t>
            </a:r>
          </a:p>
        </p:txBody>
      </p:sp>
    </p:spTree>
    <p:extLst>
      <p:ext uri="{BB962C8B-B14F-4D97-AF65-F5344CB8AC3E}">
        <p14:creationId xmlns:p14="http://schemas.microsoft.com/office/powerpoint/2010/main" val="2191813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350BA-6496-47C2-A849-03BD8CA55DB7}"/>
              </a:ext>
            </a:extLst>
          </p:cNvPr>
          <p:cNvSpPr>
            <a:spLocks noGrp="1"/>
          </p:cNvSpPr>
          <p:nvPr>
            <p:ph type="title"/>
          </p:nvPr>
        </p:nvSpPr>
        <p:spPr/>
        <p:txBody>
          <a:bodyPr/>
          <a:lstStyle/>
          <a:p>
            <a:r>
              <a:rPr lang="en-US" dirty="0"/>
              <a:t>Effort estimation in traditional processes</a:t>
            </a:r>
          </a:p>
        </p:txBody>
      </p:sp>
      <p:sp>
        <p:nvSpPr>
          <p:cNvPr id="3" name="Content Placeholder 2">
            <a:extLst>
              <a:ext uri="{FF2B5EF4-FFF2-40B4-BE49-F238E27FC236}">
                <a16:creationId xmlns:a16="http://schemas.microsoft.com/office/drawing/2014/main" id="{88FFEFA0-BF3D-4DB9-B3D1-45669DBC4321}"/>
              </a:ext>
            </a:extLst>
          </p:cNvPr>
          <p:cNvSpPr>
            <a:spLocks noGrp="1"/>
          </p:cNvSpPr>
          <p:nvPr>
            <p:ph idx="1"/>
          </p:nvPr>
        </p:nvSpPr>
        <p:spPr/>
        <p:txBody>
          <a:bodyPr>
            <a:normAutofit fontScale="92500" lnSpcReduction="10000"/>
          </a:bodyPr>
          <a:lstStyle/>
          <a:p>
            <a:r>
              <a:rPr lang="en-US" dirty="0"/>
              <a:t>In traditional processes, effort estimation can be done in a few ways:</a:t>
            </a:r>
          </a:p>
          <a:p>
            <a:pPr lvl="1"/>
            <a:r>
              <a:rPr lang="en-US" b="1" dirty="0"/>
              <a:t>Analogy:</a:t>
            </a:r>
            <a:r>
              <a:rPr lang="en-US" dirty="0"/>
              <a:t> Is your project like another project?  It should take about the same effort</a:t>
            </a:r>
          </a:p>
          <a:p>
            <a:pPr lvl="2"/>
            <a:r>
              <a:rPr lang="en-US" dirty="0"/>
              <a:t>Problem: Only works if your project is very similar to another project</a:t>
            </a:r>
          </a:p>
          <a:p>
            <a:pPr lvl="1"/>
            <a:r>
              <a:rPr lang="en-US" b="1" dirty="0"/>
              <a:t>WBS to effort:</a:t>
            </a:r>
            <a:r>
              <a:rPr lang="en-US" dirty="0"/>
              <a:t> Estimate the effort for each work package in a WBS and add them up</a:t>
            </a:r>
          </a:p>
          <a:p>
            <a:pPr lvl="2"/>
            <a:r>
              <a:rPr lang="en-US" dirty="0"/>
              <a:t>Problem: It's really hard to estimate effort accurately</a:t>
            </a:r>
          </a:p>
          <a:p>
            <a:pPr lvl="1"/>
            <a:r>
              <a:rPr lang="en-US" b="1" dirty="0"/>
              <a:t>Size to effort:</a:t>
            </a:r>
            <a:r>
              <a:rPr lang="en-US" dirty="0"/>
              <a:t> Estimate the size of the final software product and use some math to predict how much work it will take to make the product</a:t>
            </a:r>
          </a:p>
          <a:p>
            <a:pPr lvl="2"/>
            <a:r>
              <a:rPr lang="en-US" dirty="0"/>
              <a:t>Problem: Oh, so many problems, which we'll discuss</a:t>
            </a:r>
          </a:p>
        </p:txBody>
      </p:sp>
    </p:spTree>
    <p:extLst>
      <p:ext uri="{BB962C8B-B14F-4D97-AF65-F5344CB8AC3E}">
        <p14:creationId xmlns:p14="http://schemas.microsoft.com/office/powerpoint/2010/main" val="3244438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A1970-D891-4FBB-A1EF-CC93379813E6}"/>
              </a:ext>
            </a:extLst>
          </p:cNvPr>
          <p:cNvSpPr>
            <a:spLocks noGrp="1"/>
          </p:cNvSpPr>
          <p:nvPr>
            <p:ph type="title"/>
          </p:nvPr>
        </p:nvSpPr>
        <p:spPr/>
        <p:txBody>
          <a:bodyPr/>
          <a:lstStyle/>
          <a:p>
            <a:r>
              <a:rPr lang="en-US" dirty="0"/>
              <a:t>Measuring size</a:t>
            </a:r>
          </a:p>
        </p:txBody>
      </p:sp>
      <p:sp>
        <p:nvSpPr>
          <p:cNvPr id="3" name="Content Placeholder 2">
            <a:extLst>
              <a:ext uri="{FF2B5EF4-FFF2-40B4-BE49-F238E27FC236}">
                <a16:creationId xmlns:a16="http://schemas.microsoft.com/office/drawing/2014/main" id="{C980C6F3-F933-4818-944F-F95A96243DE5}"/>
              </a:ext>
            </a:extLst>
          </p:cNvPr>
          <p:cNvSpPr>
            <a:spLocks noGrp="1"/>
          </p:cNvSpPr>
          <p:nvPr>
            <p:ph idx="1"/>
          </p:nvPr>
        </p:nvSpPr>
        <p:spPr/>
        <p:txBody>
          <a:bodyPr>
            <a:normAutofit fontScale="92500" lnSpcReduction="20000"/>
          </a:bodyPr>
          <a:lstStyle/>
          <a:p>
            <a:r>
              <a:rPr lang="en-US" b="1" dirty="0"/>
              <a:t>Functional measures of size</a:t>
            </a:r>
            <a:r>
              <a:rPr lang="en-US" dirty="0"/>
              <a:t> have to do with how much functionality the program provides</a:t>
            </a:r>
          </a:p>
          <a:p>
            <a:pPr lvl="1"/>
            <a:r>
              <a:rPr lang="en-US" dirty="0"/>
              <a:t>Number of pages on a website</a:t>
            </a:r>
          </a:p>
          <a:p>
            <a:pPr lvl="1"/>
            <a:r>
              <a:rPr lang="en-US" dirty="0"/>
              <a:t>Number of reports in a database</a:t>
            </a:r>
          </a:p>
          <a:p>
            <a:pPr lvl="1"/>
            <a:r>
              <a:rPr lang="en-US" dirty="0"/>
              <a:t>Number of windows in a GUI</a:t>
            </a:r>
          </a:p>
          <a:p>
            <a:r>
              <a:rPr lang="en-US" b="1" dirty="0"/>
              <a:t>Non-functional measures of size</a:t>
            </a:r>
            <a:r>
              <a:rPr lang="en-US" dirty="0"/>
              <a:t> are based on the program's structure</a:t>
            </a:r>
          </a:p>
          <a:p>
            <a:pPr lvl="1"/>
            <a:r>
              <a:rPr lang="en-US" dirty="0"/>
              <a:t>Lines of code</a:t>
            </a:r>
          </a:p>
          <a:p>
            <a:pPr lvl="1"/>
            <a:r>
              <a:rPr lang="en-US" dirty="0"/>
              <a:t>Number of classes</a:t>
            </a:r>
          </a:p>
          <a:p>
            <a:r>
              <a:rPr lang="en-US" dirty="0"/>
              <a:t>Non-functional measures are easy to measure after development but hard to predict ahead of time</a:t>
            </a:r>
          </a:p>
        </p:txBody>
      </p:sp>
    </p:spTree>
    <p:extLst>
      <p:ext uri="{BB962C8B-B14F-4D97-AF65-F5344CB8AC3E}">
        <p14:creationId xmlns:p14="http://schemas.microsoft.com/office/powerpoint/2010/main" val="184483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C0A89-AA81-4F3B-94D6-5525FC9B29D8}"/>
              </a:ext>
            </a:extLst>
          </p:cNvPr>
          <p:cNvSpPr>
            <a:spLocks noGrp="1"/>
          </p:cNvSpPr>
          <p:nvPr>
            <p:ph type="title"/>
          </p:nvPr>
        </p:nvSpPr>
        <p:spPr/>
        <p:txBody>
          <a:bodyPr/>
          <a:lstStyle/>
          <a:p>
            <a:r>
              <a:rPr lang="en-US" dirty="0"/>
              <a:t>Lines of code</a:t>
            </a:r>
          </a:p>
        </p:txBody>
      </p:sp>
      <p:sp>
        <p:nvSpPr>
          <p:cNvPr id="3" name="Content Placeholder 2">
            <a:extLst>
              <a:ext uri="{FF2B5EF4-FFF2-40B4-BE49-F238E27FC236}">
                <a16:creationId xmlns:a16="http://schemas.microsoft.com/office/drawing/2014/main" id="{5C67B671-41B8-4B8D-9EF4-DCB0BF7B93E2}"/>
              </a:ext>
            </a:extLst>
          </p:cNvPr>
          <p:cNvSpPr>
            <a:spLocks noGrp="1"/>
          </p:cNvSpPr>
          <p:nvPr>
            <p:ph idx="1"/>
          </p:nvPr>
        </p:nvSpPr>
        <p:spPr>
          <a:xfrm>
            <a:off x="609600" y="1775192"/>
            <a:ext cx="10972800" cy="3177807"/>
          </a:xfrm>
        </p:spPr>
        <p:txBody>
          <a:bodyPr>
            <a:normAutofit fontScale="70000" lnSpcReduction="20000"/>
          </a:bodyPr>
          <a:lstStyle/>
          <a:p>
            <a:r>
              <a:rPr lang="en-US" b="1" dirty="0"/>
              <a:t>Lines of code (LOC)</a:t>
            </a:r>
            <a:r>
              <a:rPr lang="en-US" dirty="0"/>
              <a:t> is a count of the lines of code needed for a project</a:t>
            </a:r>
          </a:p>
          <a:p>
            <a:pPr lvl="1"/>
            <a:r>
              <a:rPr lang="en-US" dirty="0"/>
              <a:t>LOC is the most popular non-functional measure of size</a:t>
            </a:r>
          </a:p>
          <a:p>
            <a:r>
              <a:rPr lang="en-US" dirty="0"/>
              <a:t>Some people prefer </a:t>
            </a:r>
            <a:r>
              <a:rPr lang="en-US" b="1" dirty="0"/>
              <a:t>source lines of code (SLOC)</a:t>
            </a:r>
            <a:r>
              <a:rPr lang="en-US" dirty="0"/>
              <a:t>, ignoring whitespace (and perhaps comments)</a:t>
            </a:r>
          </a:p>
          <a:p>
            <a:pPr lvl="1"/>
            <a:r>
              <a:rPr lang="en-US" dirty="0"/>
              <a:t>It's even possible to weight some lines</a:t>
            </a:r>
          </a:p>
          <a:p>
            <a:pPr lvl="1"/>
            <a:r>
              <a:rPr lang="en-US" dirty="0"/>
              <a:t>LOC is only meaningful in context, since some programming languages tend to take more LOC to get the same job done</a:t>
            </a:r>
          </a:p>
          <a:p>
            <a:r>
              <a:rPr lang="en-US" dirty="0"/>
              <a:t>Estimating LOC is done by breaking the product design into smaller and smaller components until the size of each component can be estimated</a:t>
            </a:r>
          </a:p>
          <a:p>
            <a:r>
              <a:rPr lang="en-US" dirty="0"/>
              <a:t>Accuracy is hard to achieve early on, since there isn't even a design yet</a:t>
            </a:r>
          </a:p>
        </p:txBody>
      </p:sp>
      <p:sp>
        <p:nvSpPr>
          <p:cNvPr id="4" name="Rectangle 3">
            <a:extLst>
              <a:ext uri="{FF2B5EF4-FFF2-40B4-BE49-F238E27FC236}">
                <a16:creationId xmlns:a16="http://schemas.microsoft.com/office/drawing/2014/main" id="{FCBF0B62-BB7D-4452-992D-B0CA7C1B90C9}"/>
              </a:ext>
            </a:extLst>
          </p:cNvPr>
          <p:cNvSpPr/>
          <p:nvPr/>
        </p:nvSpPr>
        <p:spPr>
          <a:xfrm>
            <a:off x="1485900" y="4876800"/>
            <a:ext cx="9220200" cy="1752601"/>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200" dirty="0"/>
              <a:t>"Measuring programming progress by lines of code is like measuring aircraft building progress by weight."</a:t>
            </a:r>
          </a:p>
          <a:p>
            <a:pPr algn="r"/>
            <a:r>
              <a:rPr lang="en-US" sz="3200" i="1" dirty="0"/>
              <a:t>-Bill Gates</a:t>
            </a:r>
          </a:p>
        </p:txBody>
      </p:sp>
    </p:spTree>
    <p:extLst>
      <p:ext uri="{BB962C8B-B14F-4D97-AF65-F5344CB8AC3E}">
        <p14:creationId xmlns:p14="http://schemas.microsoft.com/office/powerpoint/2010/main" val="2573808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B6DA5-754E-4DCC-A538-3A297FAD84DD}"/>
              </a:ext>
            </a:extLst>
          </p:cNvPr>
          <p:cNvSpPr>
            <a:spLocks noGrp="1"/>
          </p:cNvSpPr>
          <p:nvPr>
            <p:ph type="title"/>
          </p:nvPr>
        </p:nvSpPr>
        <p:spPr/>
        <p:txBody>
          <a:bodyPr/>
          <a:lstStyle/>
          <a:p>
            <a:r>
              <a:rPr lang="en-US" dirty="0"/>
              <a:t>Function points</a:t>
            </a:r>
          </a:p>
        </p:txBody>
      </p:sp>
      <p:sp>
        <p:nvSpPr>
          <p:cNvPr id="3" name="Content Placeholder 2">
            <a:extLst>
              <a:ext uri="{FF2B5EF4-FFF2-40B4-BE49-F238E27FC236}">
                <a16:creationId xmlns:a16="http://schemas.microsoft.com/office/drawing/2014/main" id="{74360580-622B-4B8F-B15B-C46FF48BBF4D}"/>
              </a:ext>
            </a:extLst>
          </p:cNvPr>
          <p:cNvSpPr>
            <a:spLocks noGrp="1"/>
          </p:cNvSpPr>
          <p:nvPr>
            <p:ph idx="1"/>
          </p:nvPr>
        </p:nvSpPr>
        <p:spPr/>
        <p:txBody>
          <a:bodyPr>
            <a:normAutofit fontScale="77500" lnSpcReduction="20000"/>
          </a:bodyPr>
          <a:lstStyle/>
          <a:p>
            <a:r>
              <a:rPr lang="en-US" dirty="0"/>
              <a:t>Alternatively, a functional measure of size is possible called </a:t>
            </a:r>
            <a:r>
              <a:rPr lang="en-US" b="1" dirty="0"/>
              <a:t>function points</a:t>
            </a:r>
          </a:p>
          <a:p>
            <a:r>
              <a:rPr lang="en-US" dirty="0"/>
              <a:t>Function points are calculated by looking at five different types of components, organized into two categories:</a:t>
            </a:r>
          </a:p>
          <a:p>
            <a:r>
              <a:rPr lang="en-US" b="1" dirty="0"/>
              <a:t>Processes or Transactions</a:t>
            </a:r>
          </a:p>
          <a:p>
            <a:pPr lvl="1"/>
            <a:r>
              <a:rPr lang="en-US" b="1" dirty="0"/>
              <a:t>External Inputs (EI)</a:t>
            </a:r>
            <a:r>
              <a:rPr lang="en-US" dirty="0"/>
              <a:t>: Processes that provide data that will be used or stored by the product</a:t>
            </a:r>
          </a:p>
          <a:p>
            <a:pPr lvl="1"/>
            <a:r>
              <a:rPr lang="en-US" b="1" dirty="0"/>
              <a:t>External Queries (EQ)</a:t>
            </a:r>
            <a:r>
              <a:rPr lang="en-US" dirty="0"/>
              <a:t>: Processes that retrieve stored data</a:t>
            </a:r>
          </a:p>
          <a:p>
            <a:pPr lvl="1"/>
            <a:r>
              <a:rPr lang="en-US" b="1" dirty="0"/>
              <a:t>External Outputs (EO)</a:t>
            </a:r>
            <a:r>
              <a:rPr lang="en-US" dirty="0"/>
              <a:t>: Processes that provide derived information to a user (performing calculations)</a:t>
            </a:r>
          </a:p>
          <a:p>
            <a:r>
              <a:rPr lang="en-US" b="1" dirty="0"/>
              <a:t>Data Storage</a:t>
            </a:r>
          </a:p>
          <a:p>
            <a:pPr lvl="1"/>
            <a:r>
              <a:rPr lang="en-US" b="1" dirty="0"/>
              <a:t>Internal Logical Files (ILF)</a:t>
            </a:r>
            <a:r>
              <a:rPr lang="en-US" dirty="0"/>
              <a:t>: Groupings of data maintained by the product</a:t>
            </a:r>
          </a:p>
          <a:p>
            <a:pPr lvl="1"/>
            <a:r>
              <a:rPr lang="en-US" b="1" dirty="0"/>
              <a:t>External Interface Files (EIF)</a:t>
            </a:r>
            <a:r>
              <a:rPr lang="en-US" dirty="0"/>
              <a:t>: Groupings of data external to the product but used by the product</a:t>
            </a:r>
          </a:p>
        </p:txBody>
      </p:sp>
    </p:spTree>
    <p:extLst>
      <p:ext uri="{BB962C8B-B14F-4D97-AF65-F5344CB8AC3E}">
        <p14:creationId xmlns:p14="http://schemas.microsoft.com/office/powerpoint/2010/main" val="3904990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FD4A6-27AB-4267-87A3-5C4BB3241591}"/>
              </a:ext>
            </a:extLst>
          </p:cNvPr>
          <p:cNvSpPr>
            <a:spLocks noGrp="1"/>
          </p:cNvSpPr>
          <p:nvPr>
            <p:ph type="title"/>
          </p:nvPr>
        </p:nvSpPr>
        <p:spPr/>
        <p:txBody>
          <a:bodyPr/>
          <a:lstStyle/>
          <a:p>
            <a:r>
              <a:rPr lang="en-US" dirty="0"/>
              <a:t>Effort estimation</a:t>
            </a:r>
          </a:p>
        </p:txBody>
      </p:sp>
      <p:sp>
        <p:nvSpPr>
          <p:cNvPr id="3" name="Content Placeholder 2">
            <a:extLst>
              <a:ext uri="{FF2B5EF4-FFF2-40B4-BE49-F238E27FC236}">
                <a16:creationId xmlns:a16="http://schemas.microsoft.com/office/drawing/2014/main" id="{3A6F18C6-5C92-4FED-904A-9A86A7656392}"/>
              </a:ext>
            </a:extLst>
          </p:cNvPr>
          <p:cNvSpPr>
            <a:spLocks noGrp="1"/>
          </p:cNvSpPr>
          <p:nvPr>
            <p:ph idx="1"/>
          </p:nvPr>
        </p:nvSpPr>
        <p:spPr/>
        <p:txBody>
          <a:bodyPr/>
          <a:lstStyle/>
          <a:p>
            <a:r>
              <a:rPr lang="en-US" dirty="0"/>
              <a:t>All these estimates of size give us some arbitrary number, but how much effort is needed?</a:t>
            </a:r>
          </a:p>
          <a:p>
            <a:r>
              <a:rPr lang="en-US" b="1" dirty="0"/>
              <a:t>Algorithmic cost models</a:t>
            </a:r>
            <a:r>
              <a:rPr lang="en-US" dirty="0"/>
              <a:t> try to turn size estimates into a measure of effort called the person-month</a:t>
            </a:r>
          </a:p>
          <a:p>
            <a:pPr lvl="1"/>
            <a:r>
              <a:rPr lang="en-US" dirty="0"/>
              <a:t>The amount of effort a normal developer does in one month</a:t>
            </a:r>
          </a:p>
          <a:p>
            <a:pPr lvl="1"/>
            <a:r>
              <a:rPr lang="en-US" dirty="0"/>
              <a:t>Each person month has about 22 person-days</a:t>
            </a:r>
          </a:p>
          <a:p>
            <a:pPr lvl="1"/>
            <a:r>
              <a:rPr lang="en-US" dirty="0"/>
              <a:t>Effort covers all work from requirements, design, coding, testing documentation, collecting data, management, and so on</a:t>
            </a:r>
          </a:p>
        </p:txBody>
      </p:sp>
    </p:spTree>
    <p:extLst>
      <p:ext uri="{BB962C8B-B14F-4D97-AF65-F5344CB8AC3E}">
        <p14:creationId xmlns:p14="http://schemas.microsoft.com/office/powerpoint/2010/main" val="4256612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8724F-51E9-45CE-BFDF-78FE78A30188}"/>
              </a:ext>
            </a:extLst>
          </p:cNvPr>
          <p:cNvSpPr>
            <a:spLocks noGrp="1"/>
          </p:cNvSpPr>
          <p:nvPr>
            <p:ph type="title"/>
          </p:nvPr>
        </p:nvSpPr>
        <p:spPr/>
        <p:txBody>
          <a:bodyPr/>
          <a:lstStyle/>
          <a:p>
            <a:r>
              <a:rPr lang="en-US" dirty="0"/>
              <a:t>Simple models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407AB7D-3F23-43CD-ACA4-8834DE79C5A9}"/>
                  </a:ext>
                </a:extLst>
              </p:cNvPr>
              <p:cNvSpPr>
                <a:spLocks noGrp="1"/>
              </p:cNvSpPr>
              <p:nvPr>
                <p:ph idx="1"/>
              </p:nvPr>
            </p:nvSpPr>
            <p:spPr/>
            <p:txBody>
              <a:bodyPr>
                <a:normAutofit fontScale="70000" lnSpcReduction="20000"/>
              </a:bodyPr>
              <a:lstStyle/>
              <a:p>
                <a:r>
                  <a:rPr lang="en-US" dirty="0"/>
                  <a:t>Maybe work grows linearly with function points</a:t>
                </a:r>
              </a:p>
              <a:p>
                <a:r>
                  <a:rPr lang="en-US" dirty="0"/>
                  <a:t>Two different studies tried to model this to estimate effort </a:t>
                </a:r>
                <a14:m>
                  <m:oMath xmlns:m="http://schemas.openxmlformats.org/officeDocument/2006/math">
                    <m:r>
                      <a:rPr lang="en-US" b="0" i="1" smtClean="0">
                        <a:latin typeface="Cambria Math" panose="02040503050406030204" pitchFamily="18" charset="0"/>
                      </a:rPr>
                      <m:t>𝐸</m:t>
                    </m:r>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𝛼</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𝛽</m:t>
                    </m:r>
                    <m:r>
                      <a:rPr lang="en-US" b="0" i="1" smtClean="0">
                        <a:latin typeface="Cambria Math" panose="02040503050406030204" pitchFamily="18" charset="0"/>
                        <a:ea typeface="Cambria Math" panose="02040503050406030204" pitchFamily="18" charset="0"/>
                      </a:rPr>
                      <m:t>𝐹</m:t>
                    </m:r>
                  </m:oMath>
                </a14:m>
                <a:endParaRPr lang="en-US" dirty="0"/>
              </a:p>
              <a:p>
                <a:r>
                  <a:rPr lang="en-US" dirty="0"/>
                  <a:t>They found the following:</a:t>
                </a:r>
              </a:p>
              <a:p>
                <a:endParaRPr lang="en-US" dirty="0"/>
              </a:p>
              <a:p>
                <a:endParaRPr lang="en-US" dirty="0"/>
              </a:p>
              <a:p>
                <a:endParaRPr lang="en-US" dirty="0"/>
              </a:p>
              <a:p>
                <a:endParaRPr lang="en-US" dirty="0"/>
              </a:p>
              <a:p>
                <a:endParaRPr lang="en-US" dirty="0"/>
              </a:p>
              <a:p>
                <a:endParaRPr lang="en-US" dirty="0"/>
              </a:p>
              <a:p>
                <a:endParaRPr lang="en-US" dirty="0"/>
              </a:p>
              <a:p>
                <a:r>
                  <a:rPr lang="en-US" dirty="0"/>
                  <a:t>These results are frustrating</a:t>
                </a:r>
              </a:p>
              <a:p>
                <a:pPr lvl="1"/>
                <a:r>
                  <a:rPr lang="en-US" dirty="0"/>
                  <a:t>The first one suggests that each function point adds ¼ person-month of work</a:t>
                </a:r>
              </a:p>
              <a:p>
                <a:pPr lvl="1"/>
                <a:r>
                  <a:rPr lang="en-US" dirty="0"/>
                  <a:t>The second suggests each function point adds about 1 person-month of work</a:t>
                </a:r>
              </a:p>
              <a:p>
                <a:r>
                  <a:rPr lang="en-US" dirty="0"/>
                  <a:t>They were looking at different organizations and different accounting of function points, so estimates might work well only within an organization that is consistent about such things</a:t>
                </a:r>
              </a:p>
            </p:txBody>
          </p:sp>
        </mc:Choice>
        <mc:Fallback xmlns="">
          <p:sp>
            <p:nvSpPr>
              <p:cNvPr id="3" name="Content Placeholder 2">
                <a:extLst>
                  <a:ext uri="{FF2B5EF4-FFF2-40B4-BE49-F238E27FC236}">
                    <a16:creationId xmlns:a16="http://schemas.microsoft.com/office/drawing/2014/main" id="{F407AB7D-3F23-43CD-ACA4-8834DE79C5A9}"/>
                  </a:ext>
                </a:extLst>
              </p:cNvPr>
              <p:cNvSpPr>
                <a:spLocks noGrp="1" noRot="1" noChangeAspect="1" noMove="1" noResize="1" noEditPoints="1" noAdjustHandles="1" noChangeArrowheads="1" noChangeShapeType="1" noTextEdit="1"/>
              </p:cNvSpPr>
              <p:nvPr>
                <p:ph idx="1"/>
              </p:nvPr>
            </p:nvSpPr>
            <p:spPr>
              <a:blipFill>
                <a:blip r:embed="rId2"/>
                <a:stretch>
                  <a:fillRect t="-1186" b="-132"/>
                </a:stretch>
              </a:blipFill>
            </p:spPr>
            <p:txBody>
              <a:bodyPr/>
              <a:lstStyle/>
              <a:p>
                <a:r>
                  <a:rPr lang="en-US">
                    <a:noFill/>
                  </a:rPr>
                  <a:t> </a:t>
                </a:r>
              </a:p>
            </p:txBody>
          </p:sp>
        </mc:Fallback>
      </mc:AlternateContent>
      <p:graphicFrame>
        <p:nvGraphicFramePr>
          <p:cNvPr id="4" name="Table 3">
            <a:extLst>
              <a:ext uri="{FF2B5EF4-FFF2-40B4-BE49-F238E27FC236}">
                <a16:creationId xmlns:a16="http://schemas.microsoft.com/office/drawing/2014/main" id="{2AE8C75C-DF81-4E82-8918-F24B41126BBD}"/>
              </a:ext>
            </a:extLst>
          </p:cNvPr>
          <p:cNvGraphicFramePr>
            <a:graphicFrameLocks noGrp="1"/>
          </p:cNvGraphicFramePr>
          <p:nvPr>
            <p:extLst/>
          </p:nvPr>
        </p:nvGraphicFramePr>
        <p:xfrm>
          <a:off x="3860800" y="2777067"/>
          <a:ext cx="4470400" cy="1566333"/>
        </p:xfrm>
        <a:graphic>
          <a:graphicData uri="http://schemas.openxmlformats.org/drawingml/2006/table">
            <a:tbl>
              <a:tblPr firstRow="1" bandRow="1">
                <a:tableStyleId>{5C22544A-7EE6-4342-B048-85BDC9FD1C3A}</a:tableStyleId>
              </a:tblPr>
              <a:tblGrid>
                <a:gridCol w="2658593">
                  <a:extLst>
                    <a:ext uri="{9D8B030D-6E8A-4147-A177-3AD203B41FA5}">
                      <a16:colId xmlns:a16="http://schemas.microsoft.com/office/drawing/2014/main" val="1468509015"/>
                    </a:ext>
                  </a:extLst>
                </a:gridCol>
                <a:gridCol w="869761">
                  <a:extLst>
                    <a:ext uri="{9D8B030D-6E8A-4147-A177-3AD203B41FA5}">
                      <a16:colId xmlns:a16="http://schemas.microsoft.com/office/drawing/2014/main" val="2784707044"/>
                    </a:ext>
                  </a:extLst>
                </a:gridCol>
                <a:gridCol w="942046">
                  <a:extLst>
                    <a:ext uri="{9D8B030D-6E8A-4147-A177-3AD203B41FA5}">
                      <a16:colId xmlns:a16="http://schemas.microsoft.com/office/drawing/2014/main" val="327428026"/>
                    </a:ext>
                  </a:extLst>
                </a:gridCol>
              </a:tblGrid>
              <a:tr h="522111">
                <a:tc>
                  <a:txBody>
                    <a:bodyPr/>
                    <a:lstStyle/>
                    <a:p>
                      <a:pPr algn="ctr"/>
                      <a:r>
                        <a:rPr lang="en-US" sz="2000" dirty="0"/>
                        <a:t>Study</a:t>
                      </a:r>
                    </a:p>
                  </a:txBody>
                  <a:tcPr anchor="ctr"/>
                </a:tc>
                <a:tc>
                  <a:txBody>
                    <a:bodyPr/>
                    <a:lstStyle/>
                    <a:p>
                      <a:pPr algn="ctr"/>
                      <a:r>
                        <a:rPr lang="el-GR" sz="2000" i="1" dirty="0"/>
                        <a:t>α</a:t>
                      </a:r>
                      <a:endParaRPr lang="en-US" sz="2000" i="1" dirty="0"/>
                    </a:p>
                  </a:txBody>
                  <a:tcPr anchor="ctr"/>
                </a:tc>
                <a:tc>
                  <a:txBody>
                    <a:bodyPr/>
                    <a:lstStyle/>
                    <a:p>
                      <a:pPr algn="ctr"/>
                      <a:r>
                        <a:rPr lang="el-GR" sz="2000" i="1" dirty="0"/>
                        <a:t>β</a:t>
                      </a:r>
                      <a:endParaRPr lang="en-US" sz="2000" i="1" dirty="0"/>
                    </a:p>
                  </a:txBody>
                  <a:tcPr anchor="ctr"/>
                </a:tc>
                <a:extLst>
                  <a:ext uri="{0D108BD9-81ED-4DB2-BD59-A6C34878D82A}">
                    <a16:rowId xmlns:a16="http://schemas.microsoft.com/office/drawing/2014/main" val="610951039"/>
                  </a:ext>
                </a:extLst>
              </a:tr>
              <a:tr h="522111">
                <a:tc>
                  <a:txBody>
                    <a:bodyPr/>
                    <a:lstStyle/>
                    <a:p>
                      <a:pPr algn="ctr"/>
                      <a:r>
                        <a:rPr lang="en-US" sz="2000" dirty="0"/>
                        <a:t>Albrecht and </a:t>
                      </a:r>
                      <a:r>
                        <a:rPr lang="en-US" sz="2000" dirty="0" err="1"/>
                        <a:t>Gafney</a:t>
                      </a:r>
                      <a:endParaRPr lang="en-US" sz="2000" dirty="0"/>
                    </a:p>
                  </a:txBody>
                  <a:tcPr anchor="ctr"/>
                </a:tc>
                <a:tc>
                  <a:txBody>
                    <a:bodyPr/>
                    <a:lstStyle/>
                    <a:p>
                      <a:pPr algn="ctr"/>
                      <a:r>
                        <a:rPr lang="en-US" sz="2000" dirty="0"/>
                        <a:t>-91.4</a:t>
                      </a:r>
                    </a:p>
                  </a:txBody>
                  <a:tcPr anchor="ctr"/>
                </a:tc>
                <a:tc>
                  <a:txBody>
                    <a:bodyPr/>
                    <a:lstStyle/>
                    <a:p>
                      <a:pPr algn="ctr"/>
                      <a:r>
                        <a:rPr lang="en-US" sz="2000" dirty="0"/>
                        <a:t>0.255</a:t>
                      </a:r>
                    </a:p>
                  </a:txBody>
                  <a:tcPr anchor="ctr"/>
                </a:tc>
                <a:extLst>
                  <a:ext uri="{0D108BD9-81ED-4DB2-BD59-A6C34878D82A}">
                    <a16:rowId xmlns:a16="http://schemas.microsoft.com/office/drawing/2014/main" val="3840477066"/>
                  </a:ext>
                </a:extLst>
              </a:tr>
              <a:tr h="522111">
                <a:tc>
                  <a:txBody>
                    <a:bodyPr/>
                    <a:lstStyle/>
                    <a:p>
                      <a:pPr algn="ctr"/>
                      <a:r>
                        <a:rPr lang="en-US" sz="2000" dirty="0" err="1"/>
                        <a:t>Kemerer</a:t>
                      </a:r>
                      <a:endParaRPr lang="en-US" sz="2000" dirty="0"/>
                    </a:p>
                  </a:txBody>
                  <a:tcPr anchor="ctr"/>
                </a:tc>
                <a:tc>
                  <a:txBody>
                    <a:bodyPr/>
                    <a:lstStyle/>
                    <a:p>
                      <a:pPr algn="ctr"/>
                      <a:r>
                        <a:rPr lang="en-US" sz="2000" dirty="0"/>
                        <a:t>-37.0</a:t>
                      </a:r>
                    </a:p>
                  </a:txBody>
                  <a:tcPr anchor="ctr"/>
                </a:tc>
                <a:tc>
                  <a:txBody>
                    <a:bodyPr/>
                    <a:lstStyle/>
                    <a:p>
                      <a:pPr algn="ctr"/>
                      <a:r>
                        <a:rPr lang="en-US" sz="2000" dirty="0"/>
                        <a:t>0.960</a:t>
                      </a:r>
                    </a:p>
                  </a:txBody>
                  <a:tcPr anchor="ctr"/>
                </a:tc>
                <a:extLst>
                  <a:ext uri="{0D108BD9-81ED-4DB2-BD59-A6C34878D82A}">
                    <a16:rowId xmlns:a16="http://schemas.microsoft.com/office/drawing/2014/main" val="2922913417"/>
                  </a:ext>
                </a:extLst>
              </a:tr>
            </a:tbl>
          </a:graphicData>
        </a:graphic>
      </p:graphicFrame>
    </p:spTree>
    <p:extLst>
      <p:ext uri="{BB962C8B-B14F-4D97-AF65-F5344CB8AC3E}">
        <p14:creationId xmlns:p14="http://schemas.microsoft.com/office/powerpoint/2010/main" val="4248466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4056</TotalTime>
  <Words>12634</Words>
  <Application>Microsoft Office PowerPoint</Application>
  <PresentationFormat>Widescreen</PresentationFormat>
  <Paragraphs>1677</Paragraphs>
  <Slides>157</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157</vt:i4>
      </vt:variant>
    </vt:vector>
  </HeadingPairs>
  <TitlesOfParts>
    <vt:vector size="166" baseType="lpstr">
      <vt:lpstr>Arial</vt:lpstr>
      <vt:lpstr>Calibri</vt:lpstr>
      <vt:lpstr>Cambria Math</vt:lpstr>
      <vt:lpstr>Corbel</vt:lpstr>
      <vt:lpstr>Courier New</vt:lpstr>
      <vt:lpstr>Wingdings</vt:lpstr>
      <vt:lpstr>Wingdings 2</vt:lpstr>
      <vt:lpstr>Wingdings 3</vt:lpstr>
      <vt:lpstr>Module</vt:lpstr>
      <vt:lpstr>COMP 3100</vt:lpstr>
      <vt:lpstr>Last time</vt:lpstr>
      <vt:lpstr>Questions?</vt:lpstr>
      <vt:lpstr>Final exam format</vt:lpstr>
      <vt:lpstr>Review</vt:lpstr>
      <vt:lpstr>Software Engineering Design</vt:lpstr>
      <vt:lpstr>Simplicity</vt:lpstr>
      <vt:lpstr>Small modules</vt:lpstr>
      <vt:lpstr>Information hiding</vt:lpstr>
      <vt:lpstr>Minimize module coupling</vt:lpstr>
      <vt:lpstr>Maximize module cohesion</vt:lpstr>
      <vt:lpstr>Design process</vt:lpstr>
      <vt:lpstr>Architectural design</vt:lpstr>
      <vt:lpstr>Model-View-Controller</vt:lpstr>
      <vt:lpstr>Layered style</vt:lpstr>
      <vt:lpstr>Repository style</vt:lpstr>
      <vt:lpstr>Client-server architecture</vt:lpstr>
      <vt:lpstr>Pipe and filter style</vt:lpstr>
      <vt:lpstr>Detailed Design</vt:lpstr>
      <vt:lpstr>More depth on class diagrams</vt:lpstr>
      <vt:lpstr>Inheritance and interfaces in class diagrams</vt:lpstr>
      <vt:lpstr>Other associations</vt:lpstr>
      <vt:lpstr>Complex example</vt:lpstr>
      <vt:lpstr>Design Patterns</vt:lpstr>
      <vt:lpstr>Design patterns</vt:lpstr>
      <vt:lpstr>Composite pattern</vt:lpstr>
      <vt:lpstr>Command pattern</vt:lpstr>
      <vt:lpstr>Decorator pattern</vt:lpstr>
      <vt:lpstr>Observer pattern</vt:lpstr>
      <vt:lpstr>Factory method pattern</vt:lpstr>
      <vt:lpstr>Abstract factory pattern</vt:lpstr>
      <vt:lpstr>Singleton pattern</vt:lpstr>
      <vt:lpstr>Strategy pattern</vt:lpstr>
      <vt:lpstr>Adapter pattern</vt:lpstr>
      <vt:lpstr>Construction Techniques</vt:lpstr>
      <vt:lpstr>Bought and customized systems</vt:lpstr>
      <vt:lpstr>Idioms</vt:lpstr>
      <vt:lpstr>Programming style</vt:lpstr>
      <vt:lpstr>Naming</vt:lpstr>
      <vt:lpstr>Layout conventions</vt:lpstr>
      <vt:lpstr>Good commenting</vt:lpstr>
      <vt:lpstr>Questionable commenting</vt:lpstr>
      <vt:lpstr>Data organization</vt:lpstr>
      <vt:lpstr>Version control</vt:lpstr>
      <vt:lpstr>VCS choices</vt:lpstr>
      <vt:lpstr>Quality Assurance in Construction</vt:lpstr>
      <vt:lpstr>Static analysis and dynamic analysis</vt:lpstr>
      <vt:lpstr>Code reviews</vt:lpstr>
      <vt:lpstr>Formal methods</vt:lpstr>
      <vt:lpstr>Unit Testing</vt:lpstr>
      <vt:lpstr>Unit testing</vt:lpstr>
      <vt:lpstr>Developing test cases</vt:lpstr>
      <vt:lpstr>Code coverage</vt:lpstr>
      <vt:lpstr>Example CFG</vt:lpstr>
      <vt:lpstr>Kinds of coverage</vt:lpstr>
      <vt:lpstr>Boundary value analysis</vt:lpstr>
      <vt:lpstr>Other heuristics</vt:lpstr>
      <vt:lpstr>Regression testing</vt:lpstr>
      <vt:lpstr>JUnit</vt:lpstr>
      <vt:lpstr>JUnit classes</vt:lpstr>
      <vt:lpstr>Assertions in JUnit tests</vt:lpstr>
      <vt:lpstr>Assertion example</vt:lpstr>
      <vt:lpstr>Sometimes failing is winning</vt:lpstr>
      <vt:lpstr>Debugging</vt:lpstr>
      <vt:lpstr>Debugging</vt:lpstr>
      <vt:lpstr>Debug code</vt:lpstr>
      <vt:lpstr>Debuggers</vt:lpstr>
      <vt:lpstr>Refactoring</vt:lpstr>
      <vt:lpstr>Common refactoring actions</vt:lpstr>
      <vt:lpstr>Test driven development</vt:lpstr>
      <vt:lpstr>Principles of TDD</vt:lpstr>
      <vt:lpstr>Benefits of TDD</vt:lpstr>
      <vt:lpstr>System Testing</vt:lpstr>
      <vt:lpstr>System testing</vt:lpstr>
      <vt:lpstr>Details of system testing</vt:lpstr>
      <vt:lpstr>Functional alpha testing</vt:lpstr>
      <vt:lpstr>Non-functional alpha testing</vt:lpstr>
      <vt:lpstr>User interface tests</vt:lpstr>
      <vt:lpstr>Beta testing</vt:lpstr>
      <vt:lpstr>Deployment, Maintenance, and Support</vt:lpstr>
      <vt:lpstr>Deployment, maintenance, and support</vt:lpstr>
      <vt:lpstr>Physical architecture</vt:lpstr>
      <vt:lpstr>Modeling physical architecture</vt:lpstr>
      <vt:lpstr>Deployment</vt:lpstr>
      <vt:lpstr>Distribution channels</vt:lpstr>
      <vt:lpstr>Maintenance</vt:lpstr>
      <vt:lpstr>Cost of maintenance</vt:lpstr>
      <vt:lpstr>Support</vt:lpstr>
      <vt:lpstr>Task Identification and Effort Estimation</vt:lpstr>
      <vt:lpstr>Task identification and organization</vt:lpstr>
      <vt:lpstr>Work breakdown structure</vt:lpstr>
      <vt:lpstr>WBS example</vt:lpstr>
      <vt:lpstr>WBS heuristics</vt:lpstr>
      <vt:lpstr>Effort estimation in traditional processes</vt:lpstr>
      <vt:lpstr>Measuring size</vt:lpstr>
      <vt:lpstr>Lines of code</vt:lpstr>
      <vt:lpstr>Function points</vt:lpstr>
      <vt:lpstr>Effort estimation</vt:lpstr>
      <vt:lpstr>Simple models</vt:lpstr>
      <vt:lpstr>Exponential models</vt:lpstr>
      <vt:lpstr>Effort estimation in Scrum</vt:lpstr>
      <vt:lpstr>Detailed estimation in Scrum</vt:lpstr>
      <vt:lpstr>Planning poker</vt:lpstr>
      <vt:lpstr>Financial and Economic Planning</vt:lpstr>
      <vt:lpstr>Finances matter</vt:lpstr>
      <vt:lpstr>Financial conventions</vt:lpstr>
      <vt:lpstr>Time value of money</vt:lpstr>
      <vt:lpstr>Simple interest</vt:lpstr>
      <vt:lpstr>Compound interest</vt:lpstr>
      <vt:lpstr>Discounted present value</vt:lpstr>
      <vt:lpstr>Example: buy or lease</vt:lpstr>
      <vt:lpstr>Internal rate of return</vt:lpstr>
      <vt:lpstr>Uncertainty</vt:lpstr>
      <vt:lpstr>Uncertainty</vt:lpstr>
      <vt:lpstr>Expected value</vt:lpstr>
      <vt:lpstr>Simple example with uncertainty</vt:lpstr>
      <vt:lpstr>Scheduling</vt:lpstr>
      <vt:lpstr>People</vt:lpstr>
      <vt:lpstr>Details of tasks</vt:lpstr>
      <vt:lpstr>Task dependencies</vt:lpstr>
      <vt:lpstr>Personnel capabilities</vt:lpstr>
      <vt:lpstr>Simplifying assumptions</vt:lpstr>
      <vt:lpstr>Dependency example</vt:lpstr>
      <vt:lpstr>Gantt charts</vt:lpstr>
      <vt:lpstr>Full Gantt chart</vt:lpstr>
      <vt:lpstr>Critical tasks</vt:lpstr>
      <vt:lpstr>Slack time</vt:lpstr>
      <vt:lpstr>Critical path methods</vt:lpstr>
      <vt:lpstr>More on critical path</vt:lpstr>
      <vt:lpstr>Nodes in a CPM graph</vt:lpstr>
      <vt:lpstr>Graph showing dependencies</vt:lpstr>
      <vt:lpstr>Earliest start and finish times</vt:lpstr>
      <vt:lpstr>Graph with earliest start and finish times</vt:lpstr>
      <vt:lpstr>Latest start and finish times</vt:lpstr>
      <vt:lpstr>Graph with all start and finish times</vt:lpstr>
      <vt:lpstr>Slack</vt:lpstr>
      <vt:lpstr>Final graph with slack</vt:lpstr>
      <vt:lpstr>Execution and Control</vt:lpstr>
      <vt:lpstr>Control in traditional projects</vt:lpstr>
      <vt:lpstr>Back to the iron triangle</vt:lpstr>
      <vt:lpstr>Brooks' Law</vt:lpstr>
      <vt:lpstr>Consulting with stakeholders</vt:lpstr>
      <vt:lpstr>Earned value management</vt:lpstr>
      <vt:lpstr>More on EVM</vt:lpstr>
      <vt:lpstr>Earned value and actual cost</vt:lpstr>
      <vt:lpstr>Earned value management with PV, EV, and AC</vt:lpstr>
      <vt:lpstr>Quantifying project problems</vt:lpstr>
      <vt:lpstr>More on quantifying project problems</vt:lpstr>
      <vt:lpstr>Even more on quantifying project problems</vt:lpstr>
      <vt:lpstr>Control in Scrum</vt:lpstr>
      <vt:lpstr>Burn up chart example</vt:lpstr>
      <vt:lpstr>Burn down chart example</vt:lpstr>
      <vt:lpstr>Task boards</vt:lpstr>
      <vt:lpstr>Quiz</vt:lpstr>
      <vt:lpstr>Upcoming</vt:lpstr>
      <vt:lpstr>Next time…</vt:lpstr>
      <vt:lpstr>Reminders</vt:lpstr>
    </vt:vector>
  </TitlesOfParts>
  <Company>Elizabethtown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CS121</dc:title>
  <dc:creator>your username</dc:creator>
  <cp:lastModifiedBy>Wittman, Barry</cp:lastModifiedBy>
  <cp:revision>432</cp:revision>
  <dcterms:created xsi:type="dcterms:W3CDTF">2009-08-24T20:26:10Z</dcterms:created>
  <dcterms:modified xsi:type="dcterms:W3CDTF">2024-12-04T18:43:37Z</dcterms:modified>
</cp:coreProperties>
</file>